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2" r:id="rId3"/>
    <p:sldId id="258" r:id="rId4"/>
    <p:sldId id="270" r:id="rId5"/>
    <p:sldId id="397" r:id="rId6"/>
    <p:sldId id="316" r:id="rId7"/>
    <p:sldId id="396" r:id="rId8"/>
    <p:sldId id="398" r:id="rId9"/>
    <p:sldId id="399" r:id="rId10"/>
    <p:sldId id="401" r:id="rId11"/>
    <p:sldId id="402" r:id="rId12"/>
    <p:sldId id="274" r:id="rId13"/>
    <p:sldId id="259"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FAN AKAR" initials="İA" lastIdx="1" clrIdx="0">
    <p:extLst>
      <p:ext uri="{19B8F6BF-5375-455C-9EA6-DF929625EA0E}">
        <p15:presenceInfo xmlns:p15="http://schemas.microsoft.com/office/powerpoint/2012/main" userId="8948773731b475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20000"/>
    <a:srgbClr val="48599F"/>
    <a:srgbClr val="A3DBFF"/>
    <a:srgbClr val="0096D5"/>
    <a:srgbClr val="60A500"/>
    <a:srgbClr val="00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192" autoAdjust="0"/>
  </p:normalViewPr>
  <p:slideViewPr>
    <p:cSldViewPr snapToGrid="0">
      <p:cViewPr varScale="1">
        <p:scale>
          <a:sx n="101" d="100"/>
          <a:sy n="101" d="100"/>
        </p:scale>
        <p:origin x="87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68B92C-14D7-4DB4-B6D6-D93C13809C7C}" type="doc">
      <dgm:prSet loTypeId="urn:microsoft.com/office/officeart/2008/layout/VerticalCurvedList" loCatId="list" qsTypeId="urn:microsoft.com/office/officeart/2005/8/quickstyle/3d1" qsCatId="3D" csTypeId="urn:microsoft.com/office/officeart/2005/8/colors/colorful4" csCatId="colorful" phldr="1"/>
      <dgm:spPr/>
      <dgm:t>
        <a:bodyPr/>
        <a:lstStyle/>
        <a:p>
          <a:endParaRPr lang="tr-TR"/>
        </a:p>
      </dgm:t>
    </dgm:pt>
    <dgm:pt modelId="{3CB678D2-6942-41F2-A018-D668C636F5C2}">
      <dgm:prSet phldrT="[Metin]" custT="1"/>
      <dgm:spPr/>
      <dgm:t>
        <a:bodyPr/>
        <a:lstStyle/>
        <a:p>
          <a:r>
            <a:rPr lang="tr-TR" sz="3000" b="1" dirty="0">
              <a:solidFill>
                <a:schemeClr val="tx1"/>
              </a:solidFill>
              <a:effectLst/>
            </a:rPr>
            <a:t>ÜNİTE/TEMA: </a:t>
          </a:r>
          <a:r>
            <a:rPr lang="tr-TR" sz="2500" b="0" i="0" u="none" dirty="0">
              <a:solidFill>
                <a:schemeClr val="tx1"/>
              </a:solidFill>
            </a:rPr>
            <a:t>DOĞAL SİSTEMLER VE SÜREÇLER-İKLİM SİSTEMİNİ ANLAMAK</a:t>
          </a:r>
          <a:endParaRPr lang="tr-TR" sz="2500" dirty="0">
            <a:solidFill>
              <a:schemeClr val="tx1"/>
            </a:solidFill>
          </a:endParaRPr>
        </a:p>
      </dgm:t>
    </dgm:pt>
    <dgm:pt modelId="{234D2DE1-3A5D-45F4-9E50-BBB43A3C9555}" type="parTrans" cxnId="{BF364883-2AB9-43D8-9078-CA7A7EC9FF85}">
      <dgm:prSet/>
      <dgm:spPr/>
      <dgm:t>
        <a:bodyPr/>
        <a:lstStyle/>
        <a:p>
          <a:endParaRPr lang="tr-TR" sz="2000"/>
        </a:p>
      </dgm:t>
    </dgm:pt>
    <dgm:pt modelId="{52C26A9E-8C99-48CE-9329-9E722B87DE58}" type="sibTrans" cxnId="{BF364883-2AB9-43D8-9078-CA7A7EC9FF85}">
      <dgm:prSet/>
      <dgm:spPr/>
      <dgm:t>
        <a:bodyPr/>
        <a:lstStyle/>
        <a:p>
          <a:endParaRPr lang="tr-TR" sz="2000"/>
        </a:p>
      </dgm:t>
    </dgm:pt>
    <dgm:pt modelId="{CD3A1253-669F-4865-8FC9-34919A57C10D}">
      <dgm:prSet phldrT="[Metin]" custT="1"/>
      <dgm:spPr/>
      <dgm:t>
        <a:bodyPr/>
        <a:lstStyle/>
        <a:p>
          <a:r>
            <a:rPr lang="tr-TR" sz="3000" b="1" i="0" u="none" strike="noStrike" dirty="0">
              <a:solidFill>
                <a:schemeClr val="tx1"/>
              </a:solidFill>
              <a:effectLst/>
              <a:latin typeface="Calibri" panose="020F0502020204030204" pitchFamily="34" charset="0"/>
            </a:rPr>
            <a:t>KONU (İÇERİK ÇERÇEVESİ)</a:t>
          </a:r>
        </a:p>
        <a:p>
          <a:r>
            <a:rPr lang="tr-TR" sz="2500" b="0" i="0" u="none" strike="noStrike" dirty="0">
              <a:solidFill>
                <a:schemeClr val="tx1"/>
              </a:solidFill>
              <a:effectLst/>
              <a:latin typeface="Calibri" panose="020F0502020204030204" pitchFamily="34" charset="0"/>
            </a:rPr>
            <a:t> İklim Sisteminin Bileşen ve Değişkenleri</a:t>
          </a:r>
          <a:endParaRPr lang="tr-TR" sz="2500" dirty="0">
            <a:solidFill>
              <a:schemeClr val="tx1"/>
            </a:solidFill>
          </a:endParaRPr>
        </a:p>
      </dgm:t>
    </dgm:pt>
    <dgm:pt modelId="{F41925CE-DBBE-453A-8FE7-C0673CC51D13}" type="parTrans" cxnId="{5C043328-4AAF-47C6-8A05-DBA5804265C1}">
      <dgm:prSet/>
      <dgm:spPr/>
      <dgm:t>
        <a:bodyPr/>
        <a:lstStyle/>
        <a:p>
          <a:endParaRPr lang="tr-TR" sz="2000"/>
        </a:p>
      </dgm:t>
    </dgm:pt>
    <dgm:pt modelId="{808C57C0-E50C-40A1-A8AC-96BFF25A221A}" type="sibTrans" cxnId="{5C043328-4AAF-47C6-8A05-DBA5804265C1}">
      <dgm:prSet/>
      <dgm:spPr/>
      <dgm:t>
        <a:bodyPr/>
        <a:lstStyle/>
        <a:p>
          <a:endParaRPr lang="tr-TR" sz="2000"/>
        </a:p>
      </dgm:t>
    </dgm:pt>
    <dgm:pt modelId="{1D2BE670-ACCE-4316-B4C5-3560ABE76AB4}">
      <dgm:prSet phldrT="[Metin]" custT="1"/>
      <dgm:spPr/>
      <dgm:t>
        <a:bodyPr/>
        <a:lstStyle/>
        <a:p>
          <a:pPr algn="l">
            <a:lnSpc>
              <a:spcPct val="100000"/>
            </a:lnSpc>
            <a:spcAft>
              <a:spcPts val="0"/>
            </a:spcAft>
          </a:pPr>
          <a:r>
            <a:rPr lang="tr-TR" sz="3000" b="1" i="0" u="none" strike="noStrike" dirty="0">
              <a:solidFill>
                <a:schemeClr val="tx1"/>
              </a:solidFill>
              <a:effectLst/>
              <a:latin typeface="Calibri" panose="020F0502020204030204" pitchFamily="34" charset="0"/>
            </a:rPr>
            <a:t>ÖĞRENME ÇIKTILARI</a:t>
          </a:r>
        </a:p>
        <a:p>
          <a:pPr algn="just">
            <a:lnSpc>
              <a:spcPct val="100000"/>
            </a:lnSpc>
            <a:spcAft>
              <a:spcPts val="0"/>
            </a:spcAft>
          </a:pPr>
          <a:r>
            <a:rPr lang="tr-TR" sz="2200" b="0" i="0" u="none" strike="noStrike" dirty="0">
              <a:solidFill>
                <a:schemeClr val="tx1"/>
              </a:solidFill>
              <a:effectLst/>
              <a:latin typeface="Calibri" panose="020F0502020204030204" pitchFamily="34" charset="0"/>
            </a:rPr>
            <a:t>COĞ.9.3.2. İklim sisteminin bileşen ve değişkenlerini çözümleyebilme</a:t>
          </a:r>
          <a:endParaRPr lang="tr-TR" sz="2200" dirty="0">
            <a:solidFill>
              <a:schemeClr val="tx1"/>
            </a:solidFill>
          </a:endParaRPr>
        </a:p>
      </dgm:t>
    </dgm:pt>
    <dgm:pt modelId="{4F8E763A-3690-4A66-BA96-B94B667638EB}" type="parTrans" cxnId="{2845922A-6F87-45C3-B254-1A2D6B05B643}">
      <dgm:prSet/>
      <dgm:spPr/>
      <dgm:t>
        <a:bodyPr/>
        <a:lstStyle/>
        <a:p>
          <a:endParaRPr lang="tr-TR" sz="2000"/>
        </a:p>
      </dgm:t>
    </dgm:pt>
    <dgm:pt modelId="{A6A7D3C0-5128-49F7-99C3-3C0A7F3BAE6E}" type="sibTrans" cxnId="{2845922A-6F87-45C3-B254-1A2D6B05B643}">
      <dgm:prSet/>
      <dgm:spPr/>
      <dgm:t>
        <a:bodyPr/>
        <a:lstStyle/>
        <a:p>
          <a:endParaRPr lang="tr-TR" sz="2000"/>
        </a:p>
      </dgm:t>
    </dgm:pt>
    <dgm:pt modelId="{C785C385-B3C5-449C-A76D-CB17432D6530}">
      <dgm:prSet custT="1"/>
      <dgm:spPr/>
      <dgm:t>
        <a:bodyPr/>
        <a:lstStyle/>
        <a:p>
          <a:pPr algn="just">
            <a:lnSpc>
              <a:spcPct val="100000"/>
            </a:lnSpc>
            <a:spcAft>
              <a:spcPts val="0"/>
            </a:spcAft>
          </a:pPr>
          <a:r>
            <a:rPr lang="tr-TR" sz="3000" b="1" i="0" u="none" strike="noStrike" dirty="0">
              <a:solidFill>
                <a:schemeClr val="tx1"/>
              </a:solidFill>
              <a:effectLst/>
              <a:latin typeface="Calibri" panose="020F0502020204030204" pitchFamily="34" charset="0"/>
            </a:rPr>
            <a:t>SÜREÇ BİLEŞENLERİ</a:t>
          </a:r>
        </a:p>
        <a:p>
          <a:pPr algn="just">
            <a:lnSpc>
              <a:spcPct val="100000"/>
            </a:lnSpc>
            <a:spcAft>
              <a:spcPts val="0"/>
            </a:spcAft>
          </a:pPr>
          <a:r>
            <a:rPr lang="tr-TR" sz="1500" b="0" i="0" u="none" strike="noStrike" dirty="0">
              <a:solidFill>
                <a:schemeClr val="tx1"/>
              </a:solidFill>
              <a:effectLst/>
              <a:latin typeface="Calibri" panose="020F0502020204030204" pitchFamily="34" charset="0"/>
            </a:rPr>
            <a:t>a) İklim sisteminin bileşen ve değişkenlerini belirler.</a:t>
          </a:r>
        </a:p>
        <a:p>
          <a:r>
            <a:rPr lang="tr-TR" sz="1500" b="0" i="0" u="none" strike="noStrike" dirty="0">
              <a:solidFill>
                <a:schemeClr val="tx1"/>
              </a:solidFill>
              <a:effectLst/>
              <a:latin typeface="Calibri" panose="020F0502020204030204" pitchFamily="34" charset="0"/>
            </a:rPr>
            <a:t>b)  İklim sistemine ait değişkenler arasındaki ilişkileri belirler.</a:t>
          </a:r>
          <a:endParaRPr lang="tr-TR" sz="1500" dirty="0">
            <a:solidFill>
              <a:schemeClr val="tx1"/>
            </a:solidFill>
          </a:endParaRPr>
        </a:p>
      </dgm:t>
    </dgm:pt>
    <dgm:pt modelId="{594ADC8A-4BD9-433A-B111-7CB56FA17583}" type="parTrans" cxnId="{36F66EAA-62D7-4B97-9F8F-07F254916DC0}">
      <dgm:prSet/>
      <dgm:spPr/>
      <dgm:t>
        <a:bodyPr/>
        <a:lstStyle/>
        <a:p>
          <a:endParaRPr lang="tr-TR" sz="2000"/>
        </a:p>
      </dgm:t>
    </dgm:pt>
    <dgm:pt modelId="{1E5A4890-9D7B-4C2A-80BB-61012798C021}" type="sibTrans" cxnId="{36F66EAA-62D7-4B97-9F8F-07F254916DC0}">
      <dgm:prSet/>
      <dgm:spPr/>
      <dgm:t>
        <a:bodyPr/>
        <a:lstStyle/>
        <a:p>
          <a:endParaRPr lang="tr-TR" sz="2000"/>
        </a:p>
      </dgm:t>
    </dgm:pt>
    <dgm:pt modelId="{0051CE8D-65A8-4A1B-B4B2-E46A3AC6FCC3}" type="pres">
      <dgm:prSet presAssocID="{CB68B92C-14D7-4DB4-B6D6-D93C13809C7C}" presName="Name0" presStyleCnt="0">
        <dgm:presLayoutVars>
          <dgm:chMax val="7"/>
          <dgm:chPref val="7"/>
          <dgm:dir/>
        </dgm:presLayoutVars>
      </dgm:prSet>
      <dgm:spPr/>
    </dgm:pt>
    <dgm:pt modelId="{EC249FEA-9757-49EF-8EA4-E498E2756BF3}" type="pres">
      <dgm:prSet presAssocID="{CB68B92C-14D7-4DB4-B6D6-D93C13809C7C}" presName="Name1" presStyleCnt="0"/>
      <dgm:spPr/>
    </dgm:pt>
    <dgm:pt modelId="{B8DDB881-4850-49F7-B06F-2B1EFEC9344E}" type="pres">
      <dgm:prSet presAssocID="{CB68B92C-14D7-4DB4-B6D6-D93C13809C7C}" presName="cycle" presStyleCnt="0"/>
      <dgm:spPr/>
    </dgm:pt>
    <dgm:pt modelId="{CAC5A6AE-6659-4BCE-A19B-57935D076130}" type="pres">
      <dgm:prSet presAssocID="{CB68B92C-14D7-4DB4-B6D6-D93C13809C7C}" presName="srcNode" presStyleLbl="node1" presStyleIdx="0" presStyleCnt="4"/>
      <dgm:spPr/>
    </dgm:pt>
    <dgm:pt modelId="{2A01A808-D04F-4F2D-A7AB-5F0B4C2A5697}" type="pres">
      <dgm:prSet presAssocID="{CB68B92C-14D7-4DB4-B6D6-D93C13809C7C}" presName="conn" presStyleLbl="parChTrans1D2" presStyleIdx="0" presStyleCnt="1"/>
      <dgm:spPr/>
    </dgm:pt>
    <dgm:pt modelId="{B9440943-EB7A-41DD-A8F5-9F023F7E801E}" type="pres">
      <dgm:prSet presAssocID="{CB68B92C-14D7-4DB4-B6D6-D93C13809C7C}" presName="extraNode" presStyleLbl="node1" presStyleIdx="0" presStyleCnt="4"/>
      <dgm:spPr/>
    </dgm:pt>
    <dgm:pt modelId="{0DB5BC87-5F9F-4EB8-8D91-F6281CF83E36}" type="pres">
      <dgm:prSet presAssocID="{CB68B92C-14D7-4DB4-B6D6-D93C13809C7C}" presName="dstNode" presStyleLbl="node1" presStyleIdx="0" presStyleCnt="4"/>
      <dgm:spPr/>
    </dgm:pt>
    <dgm:pt modelId="{D2866D8E-09DF-4A49-BD47-8BBFA5A45A28}" type="pres">
      <dgm:prSet presAssocID="{3CB678D2-6942-41F2-A018-D668C636F5C2}" presName="text_1" presStyleLbl="node1" presStyleIdx="0" presStyleCnt="4">
        <dgm:presLayoutVars>
          <dgm:bulletEnabled val="1"/>
        </dgm:presLayoutVars>
      </dgm:prSet>
      <dgm:spPr/>
    </dgm:pt>
    <dgm:pt modelId="{07896140-7E21-4174-80B1-B3327DCFC45E}" type="pres">
      <dgm:prSet presAssocID="{3CB678D2-6942-41F2-A018-D668C636F5C2}" presName="accent_1" presStyleCnt="0"/>
      <dgm:spPr/>
    </dgm:pt>
    <dgm:pt modelId="{78B7CFCD-EE87-4200-B0BA-C4EBA1DF02AD}" type="pres">
      <dgm:prSet presAssocID="{3CB678D2-6942-41F2-A018-D668C636F5C2}" presName="accentRepeatNode" presStyleLbl="solidFgAcc1" presStyleIdx="0" presStyleCnt="4"/>
      <dgm:spPr>
        <a:solidFill>
          <a:srgbClr val="0070C0"/>
        </a:solidFill>
      </dgm:spPr>
    </dgm:pt>
    <dgm:pt modelId="{F3E25EA9-279B-4706-8099-47C153DA0A35}" type="pres">
      <dgm:prSet presAssocID="{CD3A1253-669F-4865-8FC9-34919A57C10D}" presName="text_2" presStyleLbl="node1" presStyleIdx="1" presStyleCnt="4" custLinFactNeighborY="-25897">
        <dgm:presLayoutVars>
          <dgm:bulletEnabled val="1"/>
        </dgm:presLayoutVars>
      </dgm:prSet>
      <dgm:spPr/>
    </dgm:pt>
    <dgm:pt modelId="{9A311FF1-B0D1-4052-BA90-A1924E9991F0}" type="pres">
      <dgm:prSet presAssocID="{CD3A1253-669F-4865-8FC9-34919A57C10D}" presName="accent_2" presStyleCnt="0"/>
      <dgm:spPr/>
    </dgm:pt>
    <dgm:pt modelId="{53CE6E98-D61C-4779-99CE-867E6F8A9E30}" type="pres">
      <dgm:prSet presAssocID="{CD3A1253-669F-4865-8FC9-34919A57C10D}" presName="accentRepeatNode" presStyleLbl="solidFgAcc1" presStyleIdx="1" presStyleCnt="4" custLinFactNeighborY="-20716"/>
      <dgm:spPr>
        <a:solidFill>
          <a:srgbClr val="0070C0"/>
        </a:solidFill>
      </dgm:spPr>
    </dgm:pt>
    <dgm:pt modelId="{D517C37E-C3EB-41AB-ACCF-67A04FC61EE6}" type="pres">
      <dgm:prSet presAssocID="{1D2BE670-ACCE-4316-B4C5-3560ABE76AB4}" presName="text_3" presStyleLbl="node1" presStyleIdx="2" presStyleCnt="4" custLinFactNeighborY="-40290">
        <dgm:presLayoutVars>
          <dgm:bulletEnabled val="1"/>
        </dgm:presLayoutVars>
      </dgm:prSet>
      <dgm:spPr/>
    </dgm:pt>
    <dgm:pt modelId="{8A3DB7E9-E165-4B94-AC80-5CF2B615139C}" type="pres">
      <dgm:prSet presAssocID="{1D2BE670-ACCE-4316-B4C5-3560ABE76AB4}" presName="accent_3" presStyleCnt="0"/>
      <dgm:spPr/>
    </dgm:pt>
    <dgm:pt modelId="{8CE7A18A-3E04-4959-B3D9-43613E38FD0C}" type="pres">
      <dgm:prSet presAssocID="{1D2BE670-ACCE-4316-B4C5-3560ABE76AB4}" presName="accentRepeatNode" presStyleLbl="solidFgAcc1" presStyleIdx="2" presStyleCnt="4" custLinFactNeighborX="-2211" custLinFactNeighborY="-31461"/>
      <dgm:spPr>
        <a:solidFill>
          <a:srgbClr val="0070C0"/>
        </a:solidFill>
      </dgm:spPr>
    </dgm:pt>
    <dgm:pt modelId="{C33A0643-12D5-4DC9-9575-A07D9E183BED}" type="pres">
      <dgm:prSet presAssocID="{C785C385-B3C5-449C-A76D-CB17432D6530}" presName="text_4" presStyleLbl="node1" presStyleIdx="3" presStyleCnt="4" custScaleX="97913" custScaleY="101007" custLinFactNeighborX="881" custLinFactNeighborY="-41298">
        <dgm:presLayoutVars>
          <dgm:bulletEnabled val="1"/>
        </dgm:presLayoutVars>
      </dgm:prSet>
      <dgm:spPr/>
    </dgm:pt>
    <dgm:pt modelId="{B1AD53E1-6B52-4577-BD45-7913291B985F}" type="pres">
      <dgm:prSet presAssocID="{C785C385-B3C5-449C-A76D-CB17432D6530}" presName="accent_4" presStyleCnt="0"/>
      <dgm:spPr/>
    </dgm:pt>
    <dgm:pt modelId="{3FC2AE7D-0DAB-4707-8D8F-943D01B9B69F}" type="pres">
      <dgm:prSet presAssocID="{C785C385-B3C5-449C-A76D-CB17432D6530}" presName="accentRepeatNode" presStyleLbl="solidFgAcc1" presStyleIdx="3" presStyleCnt="4" custLinFactNeighborX="16570" custLinFactNeighborY="-33040"/>
      <dgm:spPr>
        <a:solidFill>
          <a:srgbClr val="0070C0"/>
        </a:solidFill>
      </dgm:spPr>
    </dgm:pt>
  </dgm:ptLst>
  <dgm:cxnLst>
    <dgm:cxn modelId="{5C043328-4AAF-47C6-8A05-DBA5804265C1}" srcId="{CB68B92C-14D7-4DB4-B6D6-D93C13809C7C}" destId="{CD3A1253-669F-4865-8FC9-34919A57C10D}" srcOrd="1" destOrd="0" parTransId="{F41925CE-DBBE-453A-8FE7-C0673CC51D13}" sibTransId="{808C57C0-E50C-40A1-A8AC-96BFF25A221A}"/>
    <dgm:cxn modelId="{2845922A-6F87-45C3-B254-1A2D6B05B643}" srcId="{CB68B92C-14D7-4DB4-B6D6-D93C13809C7C}" destId="{1D2BE670-ACCE-4316-B4C5-3560ABE76AB4}" srcOrd="2" destOrd="0" parTransId="{4F8E763A-3690-4A66-BA96-B94B667638EB}" sibTransId="{A6A7D3C0-5128-49F7-99C3-3C0A7F3BAE6E}"/>
    <dgm:cxn modelId="{E8D8ED2C-C328-4045-9074-6FE74876E469}" type="presOf" srcId="{CD3A1253-669F-4865-8FC9-34919A57C10D}" destId="{F3E25EA9-279B-4706-8099-47C153DA0A35}" srcOrd="0" destOrd="0" presId="urn:microsoft.com/office/officeart/2008/layout/VerticalCurvedList"/>
    <dgm:cxn modelId="{B1327B7F-EF39-40F0-897C-FDE4A064C85F}" type="presOf" srcId="{C785C385-B3C5-449C-A76D-CB17432D6530}" destId="{C33A0643-12D5-4DC9-9575-A07D9E183BED}" srcOrd="0" destOrd="0" presId="urn:microsoft.com/office/officeart/2008/layout/VerticalCurvedList"/>
    <dgm:cxn modelId="{D2DF0683-62AA-44AC-9CDD-CD9E9BC6652F}" type="presOf" srcId="{52C26A9E-8C99-48CE-9329-9E722B87DE58}" destId="{2A01A808-D04F-4F2D-A7AB-5F0B4C2A5697}" srcOrd="0" destOrd="0" presId="urn:microsoft.com/office/officeart/2008/layout/VerticalCurvedList"/>
    <dgm:cxn modelId="{BF364883-2AB9-43D8-9078-CA7A7EC9FF85}" srcId="{CB68B92C-14D7-4DB4-B6D6-D93C13809C7C}" destId="{3CB678D2-6942-41F2-A018-D668C636F5C2}" srcOrd="0" destOrd="0" parTransId="{234D2DE1-3A5D-45F4-9E50-BBB43A3C9555}" sibTransId="{52C26A9E-8C99-48CE-9329-9E722B87DE58}"/>
    <dgm:cxn modelId="{7E15FB86-1E9B-474A-BA96-442D6EA13181}" type="presOf" srcId="{1D2BE670-ACCE-4316-B4C5-3560ABE76AB4}" destId="{D517C37E-C3EB-41AB-ACCF-67A04FC61EE6}" srcOrd="0" destOrd="0" presId="urn:microsoft.com/office/officeart/2008/layout/VerticalCurvedList"/>
    <dgm:cxn modelId="{CD2F3C94-6D6A-4757-958C-0405A6110E78}" type="presOf" srcId="{CB68B92C-14D7-4DB4-B6D6-D93C13809C7C}" destId="{0051CE8D-65A8-4A1B-B4B2-E46A3AC6FCC3}" srcOrd="0" destOrd="0" presId="urn:microsoft.com/office/officeart/2008/layout/VerticalCurvedList"/>
    <dgm:cxn modelId="{6DF7E5A3-5801-4D48-817E-BF3269B76719}" type="presOf" srcId="{3CB678D2-6942-41F2-A018-D668C636F5C2}" destId="{D2866D8E-09DF-4A49-BD47-8BBFA5A45A28}" srcOrd="0" destOrd="0" presId="urn:microsoft.com/office/officeart/2008/layout/VerticalCurvedList"/>
    <dgm:cxn modelId="{36F66EAA-62D7-4B97-9F8F-07F254916DC0}" srcId="{CB68B92C-14D7-4DB4-B6D6-D93C13809C7C}" destId="{C785C385-B3C5-449C-A76D-CB17432D6530}" srcOrd="3" destOrd="0" parTransId="{594ADC8A-4BD9-433A-B111-7CB56FA17583}" sibTransId="{1E5A4890-9D7B-4C2A-80BB-61012798C021}"/>
    <dgm:cxn modelId="{43D4A4F1-7190-4F7B-A655-FB32716CA66B}" type="presParOf" srcId="{0051CE8D-65A8-4A1B-B4B2-E46A3AC6FCC3}" destId="{EC249FEA-9757-49EF-8EA4-E498E2756BF3}" srcOrd="0" destOrd="0" presId="urn:microsoft.com/office/officeart/2008/layout/VerticalCurvedList"/>
    <dgm:cxn modelId="{A133C959-6DDC-48D7-8209-4CAD016419B3}" type="presParOf" srcId="{EC249FEA-9757-49EF-8EA4-E498E2756BF3}" destId="{B8DDB881-4850-49F7-B06F-2B1EFEC9344E}" srcOrd="0" destOrd="0" presId="urn:microsoft.com/office/officeart/2008/layout/VerticalCurvedList"/>
    <dgm:cxn modelId="{FC0B6317-2B4E-4AAC-AB21-D4D633873457}" type="presParOf" srcId="{B8DDB881-4850-49F7-B06F-2B1EFEC9344E}" destId="{CAC5A6AE-6659-4BCE-A19B-57935D076130}" srcOrd="0" destOrd="0" presId="urn:microsoft.com/office/officeart/2008/layout/VerticalCurvedList"/>
    <dgm:cxn modelId="{DA3302ED-84E7-4055-8F16-909D32796D67}" type="presParOf" srcId="{B8DDB881-4850-49F7-B06F-2B1EFEC9344E}" destId="{2A01A808-D04F-4F2D-A7AB-5F0B4C2A5697}" srcOrd="1" destOrd="0" presId="urn:microsoft.com/office/officeart/2008/layout/VerticalCurvedList"/>
    <dgm:cxn modelId="{E00CBC33-5D26-4254-B124-3110CC3A237A}" type="presParOf" srcId="{B8DDB881-4850-49F7-B06F-2B1EFEC9344E}" destId="{B9440943-EB7A-41DD-A8F5-9F023F7E801E}" srcOrd="2" destOrd="0" presId="urn:microsoft.com/office/officeart/2008/layout/VerticalCurvedList"/>
    <dgm:cxn modelId="{2C1397EC-2214-4758-AFA1-217AD93C6E3E}" type="presParOf" srcId="{B8DDB881-4850-49F7-B06F-2B1EFEC9344E}" destId="{0DB5BC87-5F9F-4EB8-8D91-F6281CF83E36}" srcOrd="3" destOrd="0" presId="urn:microsoft.com/office/officeart/2008/layout/VerticalCurvedList"/>
    <dgm:cxn modelId="{FF7EABAD-234F-470A-9C9E-A670145B6056}" type="presParOf" srcId="{EC249FEA-9757-49EF-8EA4-E498E2756BF3}" destId="{D2866D8E-09DF-4A49-BD47-8BBFA5A45A28}" srcOrd="1" destOrd="0" presId="urn:microsoft.com/office/officeart/2008/layout/VerticalCurvedList"/>
    <dgm:cxn modelId="{EDC2A18D-FFE9-4800-91DC-5EA4E56F6244}" type="presParOf" srcId="{EC249FEA-9757-49EF-8EA4-E498E2756BF3}" destId="{07896140-7E21-4174-80B1-B3327DCFC45E}" srcOrd="2" destOrd="0" presId="urn:microsoft.com/office/officeart/2008/layout/VerticalCurvedList"/>
    <dgm:cxn modelId="{5BA2953A-6DB0-421A-888E-F7A5F5E18DED}" type="presParOf" srcId="{07896140-7E21-4174-80B1-B3327DCFC45E}" destId="{78B7CFCD-EE87-4200-B0BA-C4EBA1DF02AD}" srcOrd="0" destOrd="0" presId="urn:microsoft.com/office/officeart/2008/layout/VerticalCurvedList"/>
    <dgm:cxn modelId="{3B0FF54C-E837-4069-B578-8262C4977018}" type="presParOf" srcId="{EC249FEA-9757-49EF-8EA4-E498E2756BF3}" destId="{F3E25EA9-279B-4706-8099-47C153DA0A35}" srcOrd="3" destOrd="0" presId="urn:microsoft.com/office/officeart/2008/layout/VerticalCurvedList"/>
    <dgm:cxn modelId="{649BA471-C4DE-4728-B2E9-F2D913D46526}" type="presParOf" srcId="{EC249FEA-9757-49EF-8EA4-E498E2756BF3}" destId="{9A311FF1-B0D1-4052-BA90-A1924E9991F0}" srcOrd="4" destOrd="0" presId="urn:microsoft.com/office/officeart/2008/layout/VerticalCurvedList"/>
    <dgm:cxn modelId="{6D06DE68-B755-48C9-98A1-F230BD8806C7}" type="presParOf" srcId="{9A311FF1-B0D1-4052-BA90-A1924E9991F0}" destId="{53CE6E98-D61C-4779-99CE-867E6F8A9E30}" srcOrd="0" destOrd="0" presId="urn:microsoft.com/office/officeart/2008/layout/VerticalCurvedList"/>
    <dgm:cxn modelId="{C37B2B10-58EC-4294-AD7B-0BC625971D88}" type="presParOf" srcId="{EC249FEA-9757-49EF-8EA4-E498E2756BF3}" destId="{D517C37E-C3EB-41AB-ACCF-67A04FC61EE6}" srcOrd="5" destOrd="0" presId="urn:microsoft.com/office/officeart/2008/layout/VerticalCurvedList"/>
    <dgm:cxn modelId="{F9CF8602-7ECB-4ACF-9C90-EA5132BCCCC6}" type="presParOf" srcId="{EC249FEA-9757-49EF-8EA4-E498E2756BF3}" destId="{8A3DB7E9-E165-4B94-AC80-5CF2B615139C}" srcOrd="6" destOrd="0" presId="urn:microsoft.com/office/officeart/2008/layout/VerticalCurvedList"/>
    <dgm:cxn modelId="{256D15E3-4926-41FF-B759-D74A30FFB63A}" type="presParOf" srcId="{8A3DB7E9-E165-4B94-AC80-5CF2B615139C}" destId="{8CE7A18A-3E04-4959-B3D9-43613E38FD0C}" srcOrd="0" destOrd="0" presId="urn:microsoft.com/office/officeart/2008/layout/VerticalCurvedList"/>
    <dgm:cxn modelId="{3ED321AF-756E-4FFD-A5C9-E0C001A39240}" type="presParOf" srcId="{EC249FEA-9757-49EF-8EA4-E498E2756BF3}" destId="{C33A0643-12D5-4DC9-9575-A07D9E183BED}" srcOrd="7" destOrd="0" presId="urn:microsoft.com/office/officeart/2008/layout/VerticalCurvedList"/>
    <dgm:cxn modelId="{3774ABC5-0204-4F46-8B89-57FD0329B886}" type="presParOf" srcId="{EC249FEA-9757-49EF-8EA4-E498E2756BF3}" destId="{B1AD53E1-6B52-4577-BD45-7913291B985F}" srcOrd="8" destOrd="0" presId="urn:microsoft.com/office/officeart/2008/layout/VerticalCurvedList"/>
    <dgm:cxn modelId="{47A0859C-73BB-496E-8DD2-CB56524449EC}" type="presParOf" srcId="{B1AD53E1-6B52-4577-BD45-7913291B985F}" destId="{3FC2AE7D-0DAB-4707-8D8F-943D01B9B69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DB6996-9704-4975-B9F5-A53C60F7B105}"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tr-TR"/>
        </a:p>
      </dgm:t>
    </dgm:pt>
    <dgm:pt modelId="{0BED30CA-3EFD-4982-80FC-C34BC43EF22A}">
      <dgm:prSet phldrT="[Metin]" custT="1"/>
      <dgm:spPr>
        <a:solidFill>
          <a:schemeClr val="accent1"/>
        </a:solidFill>
      </dgm:spPr>
      <dgm:t>
        <a:bodyPr/>
        <a:lstStyle/>
        <a:p>
          <a:r>
            <a:rPr lang="tr-TR" sz="4500" b="1" dirty="0"/>
            <a:t>ALİZE RÜZGARLARI</a:t>
          </a:r>
          <a:endParaRPr lang="tr-TR" sz="4500" dirty="0"/>
        </a:p>
      </dgm:t>
    </dgm:pt>
    <dgm:pt modelId="{E2C99C42-D379-4C7E-8A6B-E07260208013}" type="parTrans" cxnId="{0EE48965-6BF9-49A6-AFAD-262DFCCB43F4}">
      <dgm:prSet/>
      <dgm:spPr/>
      <dgm:t>
        <a:bodyPr/>
        <a:lstStyle/>
        <a:p>
          <a:endParaRPr lang="tr-TR"/>
        </a:p>
      </dgm:t>
    </dgm:pt>
    <dgm:pt modelId="{E62B2201-EAA6-4000-A7F1-2209CFBB1C56}" type="sibTrans" cxnId="{0EE48965-6BF9-49A6-AFAD-262DFCCB43F4}">
      <dgm:prSet/>
      <dgm:spPr/>
      <dgm:t>
        <a:bodyPr/>
        <a:lstStyle/>
        <a:p>
          <a:endParaRPr lang="tr-TR"/>
        </a:p>
      </dgm:t>
    </dgm:pt>
    <dgm:pt modelId="{1F8F0F33-C23A-476A-AA8B-5B572091FBB3}">
      <dgm:prSet phldrT="[Metin]"/>
      <dgm:spPr>
        <a:solidFill>
          <a:schemeClr val="bg1"/>
        </a:solidFill>
      </dgm:spPr>
      <dgm:t>
        <a:bodyPr/>
        <a:lstStyle/>
        <a:p>
          <a:pPr algn="just"/>
          <a:r>
            <a:rPr lang="tr-TR" b="1" dirty="0">
              <a:solidFill>
                <a:schemeClr val="tx1"/>
              </a:solidFill>
            </a:rPr>
            <a:t>Alizeler, 30° enlemlerindeki dinamik yüksek basınç alanlarından Ekvator'daki termik alçak basınç alanlarına doğru eser.</a:t>
          </a:r>
          <a:endParaRPr lang="tr-TR" dirty="0">
            <a:solidFill>
              <a:schemeClr val="tx1"/>
            </a:solidFill>
          </a:endParaRPr>
        </a:p>
      </dgm:t>
    </dgm:pt>
    <dgm:pt modelId="{2E4D9C33-97A7-4602-9C32-ADD5944B46C7}" type="parTrans" cxnId="{1F2CFE51-0F08-4AF7-B776-F7D08E372764}">
      <dgm:prSet/>
      <dgm:spPr/>
      <dgm:t>
        <a:bodyPr/>
        <a:lstStyle/>
        <a:p>
          <a:endParaRPr lang="tr-TR"/>
        </a:p>
      </dgm:t>
    </dgm:pt>
    <dgm:pt modelId="{46BA23F2-B1BE-4C80-BBDD-C0D90A463CFB}" type="sibTrans" cxnId="{1F2CFE51-0F08-4AF7-B776-F7D08E372764}">
      <dgm:prSet/>
      <dgm:spPr/>
      <dgm:t>
        <a:bodyPr/>
        <a:lstStyle/>
        <a:p>
          <a:endParaRPr lang="tr-TR"/>
        </a:p>
      </dgm:t>
    </dgm:pt>
    <dgm:pt modelId="{5C8E3E6C-88EA-40E9-8A1A-7C8F9AC6A9BA}">
      <dgm:prSet phldrT="[Metin]"/>
      <dgm:spPr>
        <a:solidFill>
          <a:schemeClr val="bg1"/>
        </a:solidFill>
      </dgm:spPr>
      <dgm:t>
        <a:bodyPr/>
        <a:lstStyle/>
        <a:p>
          <a:pPr algn="just"/>
          <a:r>
            <a:rPr lang="tr-TR" b="1" dirty="0">
              <a:solidFill>
                <a:schemeClr val="tx1"/>
              </a:solidFill>
            </a:rPr>
            <a:t>Tropikal bölgede karaların doğu kıyılarına bol yağış bırakır.</a:t>
          </a:r>
          <a:endParaRPr lang="tr-TR" dirty="0">
            <a:solidFill>
              <a:schemeClr val="tx1"/>
            </a:solidFill>
          </a:endParaRPr>
        </a:p>
      </dgm:t>
    </dgm:pt>
    <dgm:pt modelId="{576B671D-1C31-43C0-9ED6-00CA155EA5C9}" type="parTrans" cxnId="{59D3983F-BB92-40BF-8159-0B2FC87FD756}">
      <dgm:prSet/>
      <dgm:spPr/>
      <dgm:t>
        <a:bodyPr/>
        <a:lstStyle/>
        <a:p>
          <a:endParaRPr lang="tr-TR"/>
        </a:p>
      </dgm:t>
    </dgm:pt>
    <dgm:pt modelId="{F0B43A89-74AE-466A-8880-FF619750D8FD}" type="sibTrans" cxnId="{59D3983F-BB92-40BF-8159-0B2FC87FD756}">
      <dgm:prSet/>
      <dgm:spPr/>
      <dgm:t>
        <a:bodyPr/>
        <a:lstStyle/>
        <a:p>
          <a:endParaRPr lang="tr-TR"/>
        </a:p>
      </dgm:t>
    </dgm:pt>
    <dgm:pt modelId="{392EFAB0-BA1B-4DBA-B7D7-31D85594260B}">
      <dgm:prSet phldrT="[Metin]"/>
      <dgm:spPr>
        <a:solidFill>
          <a:schemeClr val="bg1"/>
        </a:solidFill>
      </dgm:spPr>
      <dgm:t>
        <a:bodyPr/>
        <a:lstStyle/>
        <a:p>
          <a:pPr algn="just"/>
          <a:r>
            <a:rPr lang="tr-TR" b="1" dirty="0">
              <a:solidFill>
                <a:schemeClr val="tx1"/>
              </a:solidFill>
            </a:rPr>
            <a:t>Yıl boyunca doğudan batıya doğru hareket ederek gemilerin hareketini kolaylaştırdığı için </a:t>
          </a:r>
          <a:r>
            <a:rPr lang="tr-TR" b="1" dirty="0">
              <a:solidFill>
                <a:srgbClr val="FF0000"/>
              </a:solidFill>
            </a:rPr>
            <a:t>ticaret rüzgarları</a:t>
          </a:r>
          <a:r>
            <a:rPr lang="tr-TR" b="1" dirty="0">
              <a:solidFill>
                <a:schemeClr val="tx1"/>
              </a:solidFill>
            </a:rPr>
            <a:t> da denilmiştir.</a:t>
          </a:r>
          <a:endParaRPr lang="tr-TR" dirty="0">
            <a:solidFill>
              <a:schemeClr val="tx1"/>
            </a:solidFill>
          </a:endParaRPr>
        </a:p>
      </dgm:t>
    </dgm:pt>
    <dgm:pt modelId="{CED729F4-4DA0-4FE9-820B-1B4B8FEBDF7A}" type="parTrans" cxnId="{0AF7A3BA-4753-45D7-A50E-925D5C7EC648}">
      <dgm:prSet/>
      <dgm:spPr/>
      <dgm:t>
        <a:bodyPr/>
        <a:lstStyle/>
        <a:p>
          <a:endParaRPr lang="tr-TR"/>
        </a:p>
      </dgm:t>
    </dgm:pt>
    <dgm:pt modelId="{5CB60437-615A-470C-8A3F-D7B102973E15}" type="sibTrans" cxnId="{0AF7A3BA-4753-45D7-A50E-925D5C7EC648}">
      <dgm:prSet/>
      <dgm:spPr/>
      <dgm:t>
        <a:bodyPr/>
        <a:lstStyle/>
        <a:p>
          <a:endParaRPr lang="tr-TR"/>
        </a:p>
      </dgm:t>
    </dgm:pt>
    <dgm:pt modelId="{E431B820-9BD5-43B9-A4C7-06470842B566}">
      <dgm:prSet/>
      <dgm:spPr>
        <a:solidFill>
          <a:schemeClr val="bg1"/>
        </a:solidFill>
      </dgm:spPr>
      <dgm:t>
        <a:bodyPr/>
        <a:lstStyle/>
        <a:p>
          <a:pPr algn="just"/>
          <a:r>
            <a:rPr lang="tr-TR" b="1" dirty="0">
              <a:solidFill>
                <a:schemeClr val="tx1"/>
              </a:solidFill>
            </a:rPr>
            <a:t>Sıcak okyanus akıntılarının oluşmasında ve yönlerinde etkilidirler.</a:t>
          </a:r>
          <a:endParaRPr lang="tr-TR" dirty="0">
            <a:solidFill>
              <a:schemeClr val="tx1"/>
            </a:solidFill>
          </a:endParaRPr>
        </a:p>
      </dgm:t>
    </dgm:pt>
    <dgm:pt modelId="{6F5BDBA8-1FFF-4CCA-8356-9740151A7A6B}" type="parTrans" cxnId="{BE74BE28-C39C-4117-A65A-84562328F4A0}">
      <dgm:prSet/>
      <dgm:spPr/>
      <dgm:t>
        <a:bodyPr/>
        <a:lstStyle/>
        <a:p>
          <a:endParaRPr lang="tr-TR"/>
        </a:p>
      </dgm:t>
    </dgm:pt>
    <dgm:pt modelId="{CB1C89F2-ACBE-4861-B4CB-220FF3AD08B4}" type="sibTrans" cxnId="{BE74BE28-C39C-4117-A65A-84562328F4A0}">
      <dgm:prSet/>
      <dgm:spPr/>
      <dgm:t>
        <a:bodyPr/>
        <a:lstStyle/>
        <a:p>
          <a:endParaRPr lang="tr-TR"/>
        </a:p>
      </dgm:t>
    </dgm:pt>
    <dgm:pt modelId="{F7A11DE3-3515-414E-A67B-80F54B6BCCDD}" type="pres">
      <dgm:prSet presAssocID="{FADB6996-9704-4975-B9F5-A53C60F7B105}" presName="hierChild1" presStyleCnt="0">
        <dgm:presLayoutVars>
          <dgm:orgChart val="1"/>
          <dgm:chPref val="1"/>
          <dgm:dir/>
          <dgm:animOne val="branch"/>
          <dgm:animLvl val="lvl"/>
          <dgm:resizeHandles/>
        </dgm:presLayoutVars>
      </dgm:prSet>
      <dgm:spPr/>
    </dgm:pt>
    <dgm:pt modelId="{F89940F1-F966-4C40-8A48-14628EF29E4D}" type="pres">
      <dgm:prSet presAssocID="{0BED30CA-3EFD-4982-80FC-C34BC43EF22A}" presName="hierRoot1" presStyleCnt="0">
        <dgm:presLayoutVars>
          <dgm:hierBranch val="init"/>
        </dgm:presLayoutVars>
      </dgm:prSet>
      <dgm:spPr/>
    </dgm:pt>
    <dgm:pt modelId="{BD837D27-8FE9-49D5-9630-7602C657DD1F}" type="pres">
      <dgm:prSet presAssocID="{0BED30CA-3EFD-4982-80FC-C34BC43EF22A}" presName="rootComposite1" presStyleCnt="0"/>
      <dgm:spPr/>
    </dgm:pt>
    <dgm:pt modelId="{14258DC5-A3F8-48F8-A7E0-5C2FAB8D5B96}" type="pres">
      <dgm:prSet presAssocID="{0BED30CA-3EFD-4982-80FC-C34BC43EF22A}" presName="rootText1" presStyleLbl="node0" presStyleIdx="0" presStyleCnt="1" custScaleX="186038" custScaleY="53886">
        <dgm:presLayoutVars>
          <dgm:chPref val="3"/>
        </dgm:presLayoutVars>
      </dgm:prSet>
      <dgm:spPr/>
    </dgm:pt>
    <dgm:pt modelId="{4DE68853-06C1-4BDF-AEA6-CD9325574119}" type="pres">
      <dgm:prSet presAssocID="{0BED30CA-3EFD-4982-80FC-C34BC43EF22A}" presName="rootConnector1" presStyleLbl="node1" presStyleIdx="0" presStyleCnt="0"/>
      <dgm:spPr/>
    </dgm:pt>
    <dgm:pt modelId="{F8BD3035-2BBF-4914-9B4E-C1ADBE086D3F}" type="pres">
      <dgm:prSet presAssocID="{0BED30CA-3EFD-4982-80FC-C34BC43EF22A}" presName="hierChild2" presStyleCnt="0"/>
      <dgm:spPr/>
    </dgm:pt>
    <dgm:pt modelId="{46865B66-0F2D-4C74-BB66-C6FBB3FFBEDE}" type="pres">
      <dgm:prSet presAssocID="{2E4D9C33-97A7-4602-9C32-ADD5944B46C7}" presName="Name37" presStyleLbl="parChTrans1D2" presStyleIdx="0" presStyleCnt="4"/>
      <dgm:spPr/>
    </dgm:pt>
    <dgm:pt modelId="{EA5657FB-3041-4573-B6FB-9105AD6D64F5}" type="pres">
      <dgm:prSet presAssocID="{1F8F0F33-C23A-476A-AA8B-5B572091FBB3}" presName="hierRoot2" presStyleCnt="0">
        <dgm:presLayoutVars>
          <dgm:hierBranch val="init"/>
        </dgm:presLayoutVars>
      </dgm:prSet>
      <dgm:spPr/>
    </dgm:pt>
    <dgm:pt modelId="{3DCB5657-722C-456E-92F4-DD07F34194A5}" type="pres">
      <dgm:prSet presAssocID="{1F8F0F33-C23A-476A-AA8B-5B572091FBB3}" presName="rootComposite" presStyleCnt="0"/>
      <dgm:spPr/>
    </dgm:pt>
    <dgm:pt modelId="{43A32B13-2773-4F54-B363-275420C43246}" type="pres">
      <dgm:prSet presAssocID="{1F8F0F33-C23A-476A-AA8B-5B572091FBB3}" presName="rootText" presStyleLbl="node2" presStyleIdx="0" presStyleCnt="4" custLinFactNeighborX="2936" custLinFactNeighborY="-12478">
        <dgm:presLayoutVars>
          <dgm:chPref val="3"/>
        </dgm:presLayoutVars>
      </dgm:prSet>
      <dgm:spPr/>
    </dgm:pt>
    <dgm:pt modelId="{42F6687E-0647-439E-AA16-8235B54E6351}" type="pres">
      <dgm:prSet presAssocID="{1F8F0F33-C23A-476A-AA8B-5B572091FBB3}" presName="rootConnector" presStyleLbl="node2" presStyleIdx="0" presStyleCnt="4"/>
      <dgm:spPr/>
    </dgm:pt>
    <dgm:pt modelId="{3E130E64-A549-489F-8D42-03D362A8A0A6}" type="pres">
      <dgm:prSet presAssocID="{1F8F0F33-C23A-476A-AA8B-5B572091FBB3}" presName="hierChild4" presStyleCnt="0"/>
      <dgm:spPr/>
    </dgm:pt>
    <dgm:pt modelId="{6CE7C8BC-9432-489D-8643-3B6B3D341542}" type="pres">
      <dgm:prSet presAssocID="{1F8F0F33-C23A-476A-AA8B-5B572091FBB3}" presName="hierChild5" presStyleCnt="0"/>
      <dgm:spPr/>
    </dgm:pt>
    <dgm:pt modelId="{1BAD0B3D-BD19-4995-9BD6-E829D902B57A}" type="pres">
      <dgm:prSet presAssocID="{576B671D-1C31-43C0-9ED6-00CA155EA5C9}" presName="Name37" presStyleLbl="parChTrans1D2" presStyleIdx="1" presStyleCnt="4"/>
      <dgm:spPr/>
    </dgm:pt>
    <dgm:pt modelId="{F35E5DD3-CE96-40D3-B5AF-E351B630F0D9}" type="pres">
      <dgm:prSet presAssocID="{5C8E3E6C-88EA-40E9-8A1A-7C8F9AC6A9BA}" presName="hierRoot2" presStyleCnt="0">
        <dgm:presLayoutVars>
          <dgm:hierBranch val="init"/>
        </dgm:presLayoutVars>
      </dgm:prSet>
      <dgm:spPr/>
    </dgm:pt>
    <dgm:pt modelId="{54BB213C-A473-4B2E-A7C3-ADB520FBAD78}" type="pres">
      <dgm:prSet presAssocID="{5C8E3E6C-88EA-40E9-8A1A-7C8F9AC6A9BA}" presName="rootComposite" presStyleCnt="0"/>
      <dgm:spPr/>
    </dgm:pt>
    <dgm:pt modelId="{017EDB9A-DC23-4579-9C5A-B3CD199B05B4}" type="pres">
      <dgm:prSet presAssocID="{5C8E3E6C-88EA-40E9-8A1A-7C8F9AC6A9BA}" presName="rootText" presStyleLbl="node2" presStyleIdx="1" presStyleCnt="4" custLinFactNeighborY="-12478">
        <dgm:presLayoutVars>
          <dgm:chPref val="3"/>
        </dgm:presLayoutVars>
      </dgm:prSet>
      <dgm:spPr/>
    </dgm:pt>
    <dgm:pt modelId="{501F6245-4B32-491D-8D4D-464DCF5AADC1}" type="pres">
      <dgm:prSet presAssocID="{5C8E3E6C-88EA-40E9-8A1A-7C8F9AC6A9BA}" presName="rootConnector" presStyleLbl="node2" presStyleIdx="1" presStyleCnt="4"/>
      <dgm:spPr/>
    </dgm:pt>
    <dgm:pt modelId="{E0BE2212-2E0C-4CE9-B808-D9B5D0AF3805}" type="pres">
      <dgm:prSet presAssocID="{5C8E3E6C-88EA-40E9-8A1A-7C8F9AC6A9BA}" presName="hierChild4" presStyleCnt="0"/>
      <dgm:spPr/>
    </dgm:pt>
    <dgm:pt modelId="{586A0B25-F99C-4606-B05F-E667B6CEE5CF}" type="pres">
      <dgm:prSet presAssocID="{5C8E3E6C-88EA-40E9-8A1A-7C8F9AC6A9BA}" presName="hierChild5" presStyleCnt="0"/>
      <dgm:spPr/>
    </dgm:pt>
    <dgm:pt modelId="{67FDB9D1-551C-4C99-848D-7E85A6D704DA}" type="pres">
      <dgm:prSet presAssocID="{6F5BDBA8-1FFF-4CCA-8356-9740151A7A6B}" presName="Name37" presStyleLbl="parChTrans1D2" presStyleIdx="2" presStyleCnt="4"/>
      <dgm:spPr/>
    </dgm:pt>
    <dgm:pt modelId="{20182F6A-AC48-4911-8486-C926C829E09A}" type="pres">
      <dgm:prSet presAssocID="{E431B820-9BD5-43B9-A4C7-06470842B566}" presName="hierRoot2" presStyleCnt="0">
        <dgm:presLayoutVars>
          <dgm:hierBranch val="init"/>
        </dgm:presLayoutVars>
      </dgm:prSet>
      <dgm:spPr/>
    </dgm:pt>
    <dgm:pt modelId="{E5978F8C-5576-48DB-B065-7A5832F46002}" type="pres">
      <dgm:prSet presAssocID="{E431B820-9BD5-43B9-A4C7-06470842B566}" presName="rootComposite" presStyleCnt="0"/>
      <dgm:spPr/>
    </dgm:pt>
    <dgm:pt modelId="{C5331DC7-1C03-4F3F-A759-BC73F4826584}" type="pres">
      <dgm:prSet presAssocID="{E431B820-9BD5-43B9-A4C7-06470842B566}" presName="rootText" presStyleLbl="node2" presStyleIdx="2" presStyleCnt="4" custLinFactNeighborY="-12478">
        <dgm:presLayoutVars>
          <dgm:chPref val="3"/>
        </dgm:presLayoutVars>
      </dgm:prSet>
      <dgm:spPr/>
    </dgm:pt>
    <dgm:pt modelId="{0DF2D574-2B70-4327-A9AF-7E151D76A72B}" type="pres">
      <dgm:prSet presAssocID="{E431B820-9BD5-43B9-A4C7-06470842B566}" presName="rootConnector" presStyleLbl="node2" presStyleIdx="2" presStyleCnt="4"/>
      <dgm:spPr/>
    </dgm:pt>
    <dgm:pt modelId="{E4B20046-0C96-448C-BAA6-736A656C2E23}" type="pres">
      <dgm:prSet presAssocID="{E431B820-9BD5-43B9-A4C7-06470842B566}" presName="hierChild4" presStyleCnt="0"/>
      <dgm:spPr/>
    </dgm:pt>
    <dgm:pt modelId="{536B15EE-40D3-41A8-A4CF-9598452CA07F}" type="pres">
      <dgm:prSet presAssocID="{E431B820-9BD5-43B9-A4C7-06470842B566}" presName="hierChild5" presStyleCnt="0"/>
      <dgm:spPr/>
    </dgm:pt>
    <dgm:pt modelId="{E6FAB91B-F074-41DC-B311-5D76A2435F59}" type="pres">
      <dgm:prSet presAssocID="{CED729F4-4DA0-4FE9-820B-1B4B8FEBDF7A}" presName="Name37" presStyleLbl="parChTrans1D2" presStyleIdx="3" presStyleCnt="4"/>
      <dgm:spPr/>
    </dgm:pt>
    <dgm:pt modelId="{C153DD23-6009-4CDA-B1FA-AD0FEFDC440C}" type="pres">
      <dgm:prSet presAssocID="{392EFAB0-BA1B-4DBA-B7D7-31D85594260B}" presName="hierRoot2" presStyleCnt="0">
        <dgm:presLayoutVars>
          <dgm:hierBranch val="init"/>
        </dgm:presLayoutVars>
      </dgm:prSet>
      <dgm:spPr/>
    </dgm:pt>
    <dgm:pt modelId="{E2570EA9-DF45-43AD-9C0B-05E7A6A659FE}" type="pres">
      <dgm:prSet presAssocID="{392EFAB0-BA1B-4DBA-B7D7-31D85594260B}" presName="rootComposite" presStyleCnt="0"/>
      <dgm:spPr/>
    </dgm:pt>
    <dgm:pt modelId="{F40011E7-BFC7-4FE8-B3B7-98B03CEAE55C}" type="pres">
      <dgm:prSet presAssocID="{392EFAB0-BA1B-4DBA-B7D7-31D85594260B}" presName="rootText" presStyleLbl="node2" presStyleIdx="3" presStyleCnt="4" custLinFactNeighborY="-12478">
        <dgm:presLayoutVars>
          <dgm:chPref val="3"/>
        </dgm:presLayoutVars>
      </dgm:prSet>
      <dgm:spPr/>
    </dgm:pt>
    <dgm:pt modelId="{AB5E5767-1621-489E-B3E8-9C39E92AD6D3}" type="pres">
      <dgm:prSet presAssocID="{392EFAB0-BA1B-4DBA-B7D7-31D85594260B}" presName="rootConnector" presStyleLbl="node2" presStyleIdx="3" presStyleCnt="4"/>
      <dgm:spPr/>
    </dgm:pt>
    <dgm:pt modelId="{6343C2B1-6E54-417E-9FDB-B00173388499}" type="pres">
      <dgm:prSet presAssocID="{392EFAB0-BA1B-4DBA-B7D7-31D85594260B}" presName="hierChild4" presStyleCnt="0"/>
      <dgm:spPr/>
    </dgm:pt>
    <dgm:pt modelId="{84A3302F-BEC2-4FF2-91CA-1D49A6DD824D}" type="pres">
      <dgm:prSet presAssocID="{392EFAB0-BA1B-4DBA-B7D7-31D85594260B}" presName="hierChild5" presStyleCnt="0"/>
      <dgm:spPr/>
    </dgm:pt>
    <dgm:pt modelId="{314F03F6-D04D-4378-8319-D33C36AA9221}" type="pres">
      <dgm:prSet presAssocID="{0BED30CA-3EFD-4982-80FC-C34BC43EF22A}" presName="hierChild3" presStyleCnt="0"/>
      <dgm:spPr/>
    </dgm:pt>
  </dgm:ptLst>
  <dgm:cxnLst>
    <dgm:cxn modelId="{53454601-06CD-40B5-978A-090A20D73279}" type="presOf" srcId="{392EFAB0-BA1B-4DBA-B7D7-31D85594260B}" destId="{F40011E7-BFC7-4FE8-B3B7-98B03CEAE55C}" srcOrd="0" destOrd="0" presId="urn:microsoft.com/office/officeart/2005/8/layout/orgChart1"/>
    <dgm:cxn modelId="{00745D09-1455-40E2-B28A-8B63CBBF5B4D}" type="presOf" srcId="{E431B820-9BD5-43B9-A4C7-06470842B566}" destId="{C5331DC7-1C03-4F3F-A759-BC73F4826584}" srcOrd="0" destOrd="0" presId="urn:microsoft.com/office/officeart/2005/8/layout/orgChart1"/>
    <dgm:cxn modelId="{03C97719-B147-4D17-BA7A-3C6FB08E3498}" type="presOf" srcId="{2E4D9C33-97A7-4602-9C32-ADD5944B46C7}" destId="{46865B66-0F2D-4C74-BB66-C6FBB3FFBEDE}" srcOrd="0" destOrd="0" presId="urn:microsoft.com/office/officeart/2005/8/layout/orgChart1"/>
    <dgm:cxn modelId="{BE74BE28-C39C-4117-A65A-84562328F4A0}" srcId="{0BED30CA-3EFD-4982-80FC-C34BC43EF22A}" destId="{E431B820-9BD5-43B9-A4C7-06470842B566}" srcOrd="2" destOrd="0" parTransId="{6F5BDBA8-1FFF-4CCA-8356-9740151A7A6B}" sibTransId="{CB1C89F2-ACBE-4861-B4CB-220FF3AD08B4}"/>
    <dgm:cxn modelId="{59D3983F-BB92-40BF-8159-0B2FC87FD756}" srcId="{0BED30CA-3EFD-4982-80FC-C34BC43EF22A}" destId="{5C8E3E6C-88EA-40E9-8A1A-7C8F9AC6A9BA}" srcOrd="1" destOrd="0" parTransId="{576B671D-1C31-43C0-9ED6-00CA155EA5C9}" sibTransId="{F0B43A89-74AE-466A-8880-FF619750D8FD}"/>
    <dgm:cxn modelId="{914A2D5C-7E1E-4879-9029-F90C644A430E}" type="presOf" srcId="{0BED30CA-3EFD-4982-80FC-C34BC43EF22A}" destId="{4DE68853-06C1-4BDF-AEA6-CD9325574119}" srcOrd="1" destOrd="0" presId="urn:microsoft.com/office/officeart/2005/8/layout/orgChart1"/>
    <dgm:cxn modelId="{BDC4F75F-FF58-4CA4-B456-B457545F1B33}" type="presOf" srcId="{1F8F0F33-C23A-476A-AA8B-5B572091FBB3}" destId="{43A32B13-2773-4F54-B363-275420C43246}" srcOrd="0" destOrd="0" presId="urn:microsoft.com/office/officeart/2005/8/layout/orgChart1"/>
    <dgm:cxn modelId="{97FDAA62-C0CE-4191-AC53-08F6C90238CD}" type="presOf" srcId="{E431B820-9BD5-43B9-A4C7-06470842B566}" destId="{0DF2D574-2B70-4327-A9AF-7E151D76A72B}" srcOrd="1" destOrd="0" presId="urn:microsoft.com/office/officeart/2005/8/layout/orgChart1"/>
    <dgm:cxn modelId="{074F9164-0604-42F6-A4F6-D756A1F0FA2B}" type="presOf" srcId="{5C8E3E6C-88EA-40E9-8A1A-7C8F9AC6A9BA}" destId="{017EDB9A-DC23-4579-9C5A-B3CD199B05B4}" srcOrd="0" destOrd="0" presId="urn:microsoft.com/office/officeart/2005/8/layout/orgChart1"/>
    <dgm:cxn modelId="{0EE48965-6BF9-49A6-AFAD-262DFCCB43F4}" srcId="{FADB6996-9704-4975-B9F5-A53C60F7B105}" destId="{0BED30CA-3EFD-4982-80FC-C34BC43EF22A}" srcOrd="0" destOrd="0" parTransId="{E2C99C42-D379-4C7E-8A6B-E07260208013}" sibTransId="{E62B2201-EAA6-4000-A7F1-2209CFBB1C56}"/>
    <dgm:cxn modelId="{AEE0D84B-609B-4C82-8FE0-5E4A7E46F20E}" type="presOf" srcId="{392EFAB0-BA1B-4DBA-B7D7-31D85594260B}" destId="{AB5E5767-1621-489E-B3E8-9C39E92AD6D3}" srcOrd="1" destOrd="0" presId="urn:microsoft.com/office/officeart/2005/8/layout/orgChart1"/>
    <dgm:cxn modelId="{5A89186C-E9E2-43EF-97DD-BF8A8999E8BA}" type="presOf" srcId="{0BED30CA-3EFD-4982-80FC-C34BC43EF22A}" destId="{14258DC5-A3F8-48F8-A7E0-5C2FAB8D5B96}" srcOrd="0" destOrd="0" presId="urn:microsoft.com/office/officeart/2005/8/layout/orgChart1"/>
    <dgm:cxn modelId="{1F2CFE51-0F08-4AF7-B776-F7D08E372764}" srcId="{0BED30CA-3EFD-4982-80FC-C34BC43EF22A}" destId="{1F8F0F33-C23A-476A-AA8B-5B572091FBB3}" srcOrd="0" destOrd="0" parTransId="{2E4D9C33-97A7-4602-9C32-ADD5944B46C7}" sibTransId="{46BA23F2-B1BE-4C80-BBDD-C0D90A463CFB}"/>
    <dgm:cxn modelId="{E5E3FB86-CC29-41F4-9CEF-D36AC7557CD7}" type="presOf" srcId="{5C8E3E6C-88EA-40E9-8A1A-7C8F9AC6A9BA}" destId="{501F6245-4B32-491D-8D4D-464DCF5AADC1}" srcOrd="1" destOrd="0" presId="urn:microsoft.com/office/officeart/2005/8/layout/orgChart1"/>
    <dgm:cxn modelId="{F2DE1BA3-80D4-46FC-A0FD-CE5D66068325}" type="presOf" srcId="{CED729F4-4DA0-4FE9-820B-1B4B8FEBDF7A}" destId="{E6FAB91B-F074-41DC-B311-5D76A2435F59}" srcOrd="0" destOrd="0" presId="urn:microsoft.com/office/officeart/2005/8/layout/orgChart1"/>
    <dgm:cxn modelId="{0AF7A3BA-4753-45D7-A50E-925D5C7EC648}" srcId="{0BED30CA-3EFD-4982-80FC-C34BC43EF22A}" destId="{392EFAB0-BA1B-4DBA-B7D7-31D85594260B}" srcOrd="3" destOrd="0" parTransId="{CED729F4-4DA0-4FE9-820B-1B4B8FEBDF7A}" sibTransId="{5CB60437-615A-470C-8A3F-D7B102973E15}"/>
    <dgm:cxn modelId="{4B9245E2-9D71-4D5F-83BC-B5C9FFDECD1D}" type="presOf" srcId="{6F5BDBA8-1FFF-4CCA-8356-9740151A7A6B}" destId="{67FDB9D1-551C-4C99-848D-7E85A6D704DA}" srcOrd="0" destOrd="0" presId="urn:microsoft.com/office/officeart/2005/8/layout/orgChart1"/>
    <dgm:cxn modelId="{1A47E9E3-AAC0-4F67-908F-79EE4B40EAED}" type="presOf" srcId="{FADB6996-9704-4975-B9F5-A53C60F7B105}" destId="{F7A11DE3-3515-414E-A67B-80F54B6BCCDD}" srcOrd="0" destOrd="0" presId="urn:microsoft.com/office/officeart/2005/8/layout/orgChart1"/>
    <dgm:cxn modelId="{4FF8F7F2-3182-44E7-8A84-8861ED68389F}" type="presOf" srcId="{576B671D-1C31-43C0-9ED6-00CA155EA5C9}" destId="{1BAD0B3D-BD19-4995-9BD6-E829D902B57A}" srcOrd="0" destOrd="0" presId="urn:microsoft.com/office/officeart/2005/8/layout/orgChart1"/>
    <dgm:cxn modelId="{192CB7F8-5B9D-483A-9978-5C90E6FCD721}" type="presOf" srcId="{1F8F0F33-C23A-476A-AA8B-5B572091FBB3}" destId="{42F6687E-0647-439E-AA16-8235B54E6351}" srcOrd="1" destOrd="0" presId="urn:microsoft.com/office/officeart/2005/8/layout/orgChart1"/>
    <dgm:cxn modelId="{BC51A267-9B7F-491E-B80E-2F1491887D52}" type="presParOf" srcId="{F7A11DE3-3515-414E-A67B-80F54B6BCCDD}" destId="{F89940F1-F966-4C40-8A48-14628EF29E4D}" srcOrd="0" destOrd="0" presId="urn:microsoft.com/office/officeart/2005/8/layout/orgChart1"/>
    <dgm:cxn modelId="{832479CA-6968-4BB9-B990-A12923F5A90A}" type="presParOf" srcId="{F89940F1-F966-4C40-8A48-14628EF29E4D}" destId="{BD837D27-8FE9-49D5-9630-7602C657DD1F}" srcOrd="0" destOrd="0" presId="urn:microsoft.com/office/officeart/2005/8/layout/orgChart1"/>
    <dgm:cxn modelId="{153D5F6C-CC0E-4394-8E20-3FFE9D598C2A}" type="presParOf" srcId="{BD837D27-8FE9-49D5-9630-7602C657DD1F}" destId="{14258DC5-A3F8-48F8-A7E0-5C2FAB8D5B96}" srcOrd="0" destOrd="0" presId="urn:microsoft.com/office/officeart/2005/8/layout/orgChart1"/>
    <dgm:cxn modelId="{F4B2C4B6-45B8-416E-97DF-C251C64B6BE2}" type="presParOf" srcId="{BD837D27-8FE9-49D5-9630-7602C657DD1F}" destId="{4DE68853-06C1-4BDF-AEA6-CD9325574119}" srcOrd="1" destOrd="0" presId="urn:microsoft.com/office/officeart/2005/8/layout/orgChart1"/>
    <dgm:cxn modelId="{EF5A3379-1525-4B61-A97D-7A7D4366CA5B}" type="presParOf" srcId="{F89940F1-F966-4C40-8A48-14628EF29E4D}" destId="{F8BD3035-2BBF-4914-9B4E-C1ADBE086D3F}" srcOrd="1" destOrd="0" presId="urn:microsoft.com/office/officeart/2005/8/layout/orgChart1"/>
    <dgm:cxn modelId="{3D7050D8-0A13-4225-8048-F007E6311730}" type="presParOf" srcId="{F8BD3035-2BBF-4914-9B4E-C1ADBE086D3F}" destId="{46865B66-0F2D-4C74-BB66-C6FBB3FFBEDE}" srcOrd="0" destOrd="0" presId="urn:microsoft.com/office/officeart/2005/8/layout/orgChart1"/>
    <dgm:cxn modelId="{D5723458-4811-4E8E-8556-A6719330B40D}" type="presParOf" srcId="{F8BD3035-2BBF-4914-9B4E-C1ADBE086D3F}" destId="{EA5657FB-3041-4573-B6FB-9105AD6D64F5}" srcOrd="1" destOrd="0" presId="urn:microsoft.com/office/officeart/2005/8/layout/orgChart1"/>
    <dgm:cxn modelId="{75331A6A-1D51-473E-915F-796C58B143D8}" type="presParOf" srcId="{EA5657FB-3041-4573-B6FB-9105AD6D64F5}" destId="{3DCB5657-722C-456E-92F4-DD07F34194A5}" srcOrd="0" destOrd="0" presId="urn:microsoft.com/office/officeart/2005/8/layout/orgChart1"/>
    <dgm:cxn modelId="{6B9EC486-4709-49CF-AFCA-2F1E20E4EF99}" type="presParOf" srcId="{3DCB5657-722C-456E-92F4-DD07F34194A5}" destId="{43A32B13-2773-4F54-B363-275420C43246}" srcOrd="0" destOrd="0" presId="urn:microsoft.com/office/officeart/2005/8/layout/orgChart1"/>
    <dgm:cxn modelId="{13D22FD1-54DB-4F29-95CD-B59615EA5DBF}" type="presParOf" srcId="{3DCB5657-722C-456E-92F4-DD07F34194A5}" destId="{42F6687E-0647-439E-AA16-8235B54E6351}" srcOrd="1" destOrd="0" presId="urn:microsoft.com/office/officeart/2005/8/layout/orgChart1"/>
    <dgm:cxn modelId="{D20A5FD4-D5F2-44F4-BF96-2B5DA2A2B802}" type="presParOf" srcId="{EA5657FB-3041-4573-B6FB-9105AD6D64F5}" destId="{3E130E64-A549-489F-8D42-03D362A8A0A6}" srcOrd="1" destOrd="0" presId="urn:microsoft.com/office/officeart/2005/8/layout/orgChart1"/>
    <dgm:cxn modelId="{F5AA4BE0-175C-401F-923F-35F58307C1B0}" type="presParOf" srcId="{EA5657FB-3041-4573-B6FB-9105AD6D64F5}" destId="{6CE7C8BC-9432-489D-8643-3B6B3D341542}" srcOrd="2" destOrd="0" presId="urn:microsoft.com/office/officeart/2005/8/layout/orgChart1"/>
    <dgm:cxn modelId="{CFA53933-D268-4B28-B3B0-DCF44571AACC}" type="presParOf" srcId="{F8BD3035-2BBF-4914-9B4E-C1ADBE086D3F}" destId="{1BAD0B3D-BD19-4995-9BD6-E829D902B57A}" srcOrd="2" destOrd="0" presId="urn:microsoft.com/office/officeart/2005/8/layout/orgChart1"/>
    <dgm:cxn modelId="{5532C146-2078-4E80-B2D7-AEE1558A30BF}" type="presParOf" srcId="{F8BD3035-2BBF-4914-9B4E-C1ADBE086D3F}" destId="{F35E5DD3-CE96-40D3-B5AF-E351B630F0D9}" srcOrd="3" destOrd="0" presId="urn:microsoft.com/office/officeart/2005/8/layout/orgChart1"/>
    <dgm:cxn modelId="{234C0A35-F8CD-4B0C-AA68-19AD18B78E58}" type="presParOf" srcId="{F35E5DD3-CE96-40D3-B5AF-E351B630F0D9}" destId="{54BB213C-A473-4B2E-A7C3-ADB520FBAD78}" srcOrd="0" destOrd="0" presId="urn:microsoft.com/office/officeart/2005/8/layout/orgChart1"/>
    <dgm:cxn modelId="{3AA10E7D-701E-4C31-A84A-B52CAF17FB36}" type="presParOf" srcId="{54BB213C-A473-4B2E-A7C3-ADB520FBAD78}" destId="{017EDB9A-DC23-4579-9C5A-B3CD199B05B4}" srcOrd="0" destOrd="0" presId="urn:microsoft.com/office/officeart/2005/8/layout/orgChart1"/>
    <dgm:cxn modelId="{B1976FDD-C20D-453E-8C57-01A5CECEF2A1}" type="presParOf" srcId="{54BB213C-A473-4B2E-A7C3-ADB520FBAD78}" destId="{501F6245-4B32-491D-8D4D-464DCF5AADC1}" srcOrd="1" destOrd="0" presId="urn:microsoft.com/office/officeart/2005/8/layout/orgChart1"/>
    <dgm:cxn modelId="{372775FF-6E0F-45B1-AEC9-792E2A2E1CD5}" type="presParOf" srcId="{F35E5DD3-CE96-40D3-B5AF-E351B630F0D9}" destId="{E0BE2212-2E0C-4CE9-B808-D9B5D0AF3805}" srcOrd="1" destOrd="0" presId="urn:microsoft.com/office/officeart/2005/8/layout/orgChart1"/>
    <dgm:cxn modelId="{570FFF70-A59B-424E-BC82-DD014B39CD9A}" type="presParOf" srcId="{F35E5DD3-CE96-40D3-B5AF-E351B630F0D9}" destId="{586A0B25-F99C-4606-B05F-E667B6CEE5CF}" srcOrd="2" destOrd="0" presId="urn:microsoft.com/office/officeart/2005/8/layout/orgChart1"/>
    <dgm:cxn modelId="{BFA40C0E-727B-4458-B2E2-2A07D0369CA6}" type="presParOf" srcId="{F8BD3035-2BBF-4914-9B4E-C1ADBE086D3F}" destId="{67FDB9D1-551C-4C99-848D-7E85A6D704DA}" srcOrd="4" destOrd="0" presId="urn:microsoft.com/office/officeart/2005/8/layout/orgChart1"/>
    <dgm:cxn modelId="{DF9554A9-89B9-4CC8-877E-825FA3113CAA}" type="presParOf" srcId="{F8BD3035-2BBF-4914-9B4E-C1ADBE086D3F}" destId="{20182F6A-AC48-4911-8486-C926C829E09A}" srcOrd="5" destOrd="0" presId="urn:microsoft.com/office/officeart/2005/8/layout/orgChart1"/>
    <dgm:cxn modelId="{B115664C-61B3-4A2B-9B9C-9192F737B88B}" type="presParOf" srcId="{20182F6A-AC48-4911-8486-C926C829E09A}" destId="{E5978F8C-5576-48DB-B065-7A5832F46002}" srcOrd="0" destOrd="0" presId="urn:microsoft.com/office/officeart/2005/8/layout/orgChart1"/>
    <dgm:cxn modelId="{2E165961-7310-47FF-B05C-85919E28B7C8}" type="presParOf" srcId="{E5978F8C-5576-48DB-B065-7A5832F46002}" destId="{C5331DC7-1C03-4F3F-A759-BC73F4826584}" srcOrd="0" destOrd="0" presId="urn:microsoft.com/office/officeart/2005/8/layout/orgChart1"/>
    <dgm:cxn modelId="{6EB1987D-A92F-4E19-A7BE-65DCD9C9E5DE}" type="presParOf" srcId="{E5978F8C-5576-48DB-B065-7A5832F46002}" destId="{0DF2D574-2B70-4327-A9AF-7E151D76A72B}" srcOrd="1" destOrd="0" presId="urn:microsoft.com/office/officeart/2005/8/layout/orgChart1"/>
    <dgm:cxn modelId="{67F8C953-6191-4649-BDB9-452C18E9AFBB}" type="presParOf" srcId="{20182F6A-AC48-4911-8486-C926C829E09A}" destId="{E4B20046-0C96-448C-BAA6-736A656C2E23}" srcOrd="1" destOrd="0" presId="urn:microsoft.com/office/officeart/2005/8/layout/orgChart1"/>
    <dgm:cxn modelId="{50A992D1-EBAA-4446-A2BC-630274B37A62}" type="presParOf" srcId="{20182F6A-AC48-4911-8486-C926C829E09A}" destId="{536B15EE-40D3-41A8-A4CF-9598452CA07F}" srcOrd="2" destOrd="0" presId="urn:microsoft.com/office/officeart/2005/8/layout/orgChart1"/>
    <dgm:cxn modelId="{F82CFCCA-17F2-4ED6-BA06-7382E92EC39D}" type="presParOf" srcId="{F8BD3035-2BBF-4914-9B4E-C1ADBE086D3F}" destId="{E6FAB91B-F074-41DC-B311-5D76A2435F59}" srcOrd="6" destOrd="0" presId="urn:microsoft.com/office/officeart/2005/8/layout/orgChart1"/>
    <dgm:cxn modelId="{D11156BA-3BC5-4874-A553-D0E614CA8770}" type="presParOf" srcId="{F8BD3035-2BBF-4914-9B4E-C1ADBE086D3F}" destId="{C153DD23-6009-4CDA-B1FA-AD0FEFDC440C}" srcOrd="7" destOrd="0" presId="urn:microsoft.com/office/officeart/2005/8/layout/orgChart1"/>
    <dgm:cxn modelId="{6CC14758-BB4B-4EB3-B437-B38EA00ED344}" type="presParOf" srcId="{C153DD23-6009-4CDA-B1FA-AD0FEFDC440C}" destId="{E2570EA9-DF45-43AD-9C0B-05E7A6A659FE}" srcOrd="0" destOrd="0" presId="urn:microsoft.com/office/officeart/2005/8/layout/orgChart1"/>
    <dgm:cxn modelId="{A7B816E7-8FBA-444E-89B5-50EADC1B6992}" type="presParOf" srcId="{E2570EA9-DF45-43AD-9C0B-05E7A6A659FE}" destId="{F40011E7-BFC7-4FE8-B3B7-98B03CEAE55C}" srcOrd="0" destOrd="0" presId="urn:microsoft.com/office/officeart/2005/8/layout/orgChart1"/>
    <dgm:cxn modelId="{7B7E7A02-936A-43DC-8152-59B55516DDB7}" type="presParOf" srcId="{E2570EA9-DF45-43AD-9C0B-05E7A6A659FE}" destId="{AB5E5767-1621-489E-B3E8-9C39E92AD6D3}" srcOrd="1" destOrd="0" presId="urn:microsoft.com/office/officeart/2005/8/layout/orgChart1"/>
    <dgm:cxn modelId="{C5AE3027-F4E1-42A1-B905-A12FD668A7B2}" type="presParOf" srcId="{C153DD23-6009-4CDA-B1FA-AD0FEFDC440C}" destId="{6343C2B1-6E54-417E-9FDB-B00173388499}" srcOrd="1" destOrd="0" presId="urn:microsoft.com/office/officeart/2005/8/layout/orgChart1"/>
    <dgm:cxn modelId="{9C5FDD71-B97A-45C0-BBFF-A3A545FC275E}" type="presParOf" srcId="{C153DD23-6009-4CDA-B1FA-AD0FEFDC440C}" destId="{84A3302F-BEC2-4FF2-91CA-1D49A6DD824D}" srcOrd="2" destOrd="0" presId="urn:microsoft.com/office/officeart/2005/8/layout/orgChart1"/>
    <dgm:cxn modelId="{17430195-861B-46C4-B4A6-B6C658412251}" type="presParOf" srcId="{F89940F1-F966-4C40-8A48-14628EF29E4D}" destId="{314F03F6-D04D-4378-8319-D33C36AA9221}"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1A808-D04F-4F2D-A7AB-5F0B4C2A5697}">
      <dsp:nvSpPr>
        <dsp:cNvPr id="0" name=""/>
        <dsp:cNvSpPr/>
      </dsp:nvSpPr>
      <dsp:spPr>
        <a:xfrm>
          <a:off x="-7598878" y="-1161178"/>
          <a:ext cx="9041996" cy="9041996"/>
        </a:xfrm>
        <a:prstGeom prst="blockArc">
          <a:avLst>
            <a:gd name="adj1" fmla="val 18900000"/>
            <a:gd name="adj2" fmla="val 2700000"/>
            <a:gd name="adj3" fmla="val 239"/>
          </a:avLst>
        </a:pr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2866D8E-09DF-4A49-BD47-8BBFA5A45A28}">
      <dsp:nvSpPr>
        <dsp:cNvPr id="0" name=""/>
        <dsp:cNvSpPr/>
      </dsp:nvSpPr>
      <dsp:spPr>
        <a:xfrm>
          <a:off x="754920" y="516605"/>
          <a:ext cx="11119802" cy="103374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90000"/>
            </a:lnSpc>
            <a:spcBef>
              <a:spcPct val="0"/>
            </a:spcBef>
            <a:spcAft>
              <a:spcPct val="35000"/>
            </a:spcAft>
            <a:buNone/>
          </a:pPr>
          <a:r>
            <a:rPr lang="tr-TR" sz="3000" b="1" kern="1200" dirty="0">
              <a:solidFill>
                <a:schemeClr val="tx1"/>
              </a:solidFill>
              <a:effectLst/>
            </a:rPr>
            <a:t>ÜNİTE/TEMA: </a:t>
          </a:r>
          <a:r>
            <a:rPr lang="tr-TR" sz="2500" b="0" i="0" u="none" kern="1200" dirty="0">
              <a:solidFill>
                <a:schemeClr val="tx1"/>
              </a:solidFill>
            </a:rPr>
            <a:t>DOĞAL SİSTEMLER VE SÜREÇLER-İKLİM SİSTEMİNİ ANLAMAK</a:t>
          </a:r>
          <a:endParaRPr lang="tr-TR" sz="2500" kern="1200" dirty="0">
            <a:solidFill>
              <a:schemeClr val="tx1"/>
            </a:solidFill>
          </a:endParaRPr>
        </a:p>
      </dsp:txBody>
      <dsp:txXfrm>
        <a:off x="754920" y="516605"/>
        <a:ext cx="11119802" cy="1033749"/>
      </dsp:txXfrm>
    </dsp:sp>
    <dsp:sp modelId="{78B7CFCD-EE87-4200-B0BA-C4EBA1DF02AD}">
      <dsp:nvSpPr>
        <dsp:cNvPr id="0" name=""/>
        <dsp:cNvSpPr/>
      </dsp:nvSpPr>
      <dsp:spPr>
        <a:xfrm>
          <a:off x="108827" y="387387"/>
          <a:ext cx="1292186" cy="1292186"/>
        </a:xfrm>
        <a:prstGeom prst="ellipse">
          <a:avLst/>
        </a:prstGeom>
        <a:solidFill>
          <a:srgbClr val="0070C0"/>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3E25EA9-279B-4706-8099-47C153DA0A35}">
      <dsp:nvSpPr>
        <dsp:cNvPr id="0" name=""/>
        <dsp:cNvSpPr/>
      </dsp:nvSpPr>
      <dsp:spPr>
        <a:xfrm>
          <a:off x="1347593" y="1799788"/>
          <a:ext cx="10527130" cy="1033749"/>
        </a:xfrm>
        <a:prstGeom prst="rect">
          <a:avLst/>
        </a:prstGeom>
        <a:gradFill rotWithShape="0">
          <a:gsLst>
            <a:gs pos="0">
              <a:schemeClr val="accent4">
                <a:hueOff val="3266964"/>
                <a:satOff val="-13592"/>
                <a:lumOff val="3203"/>
                <a:alphaOff val="0"/>
                <a:satMod val="103000"/>
                <a:lumMod val="102000"/>
                <a:tint val="94000"/>
              </a:schemeClr>
            </a:gs>
            <a:gs pos="50000">
              <a:schemeClr val="accent4">
                <a:hueOff val="3266964"/>
                <a:satOff val="-13592"/>
                <a:lumOff val="3203"/>
                <a:alphaOff val="0"/>
                <a:satMod val="110000"/>
                <a:lumMod val="100000"/>
                <a:shade val="100000"/>
              </a:schemeClr>
            </a:gs>
            <a:gs pos="100000">
              <a:schemeClr val="accent4">
                <a:hueOff val="3266964"/>
                <a:satOff val="-13592"/>
                <a:lumOff val="32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90000"/>
            </a:lnSpc>
            <a:spcBef>
              <a:spcPct val="0"/>
            </a:spcBef>
            <a:spcAft>
              <a:spcPct val="35000"/>
            </a:spcAft>
            <a:buNone/>
          </a:pPr>
          <a:r>
            <a:rPr lang="tr-TR" sz="3000" b="1" i="0" u="none" strike="noStrike" kern="1200" dirty="0">
              <a:solidFill>
                <a:schemeClr val="tx1"/>
              </a:solidFill>
              <a:effectLst/>
              <a:latin typeface="Calibri" panose="020F0502020204030204" pitchFamily="34" charset="0"/>
            </a:rPr>
            <a:t>KONU (İÇERİK ÇERÇEVESİ)</a:t>
          </a:r>
        </a:p>
        <a:p>
          <a:pPr marL="0" lvl="0" indent="0" algn="l" defTabSz="1333500">
            <a:lnSpc>
              <a:spcPct val="90000"/>
            </a:lnSpc>
            <a:spcBef>
              <a:spcPct val="0"/>
            </a:spcBef>
            <a:spcAft>
              <a:spcPct val="35000"/>
            </a:spcAft>
            <a:buNone/>
          </a:pPr>
          <a:r>
            <a:rPr lang="tr-TR" sz="2500" b="0" i="0" u="none" strike="noStrike" kern="1200" dirty="0">
              <a:solidFill>
                <a:schemeClr val="tx1"/>
              </a:solidFill>
              <a:effectLst/>
              <a:latin typeface="Calibri" panose="020F0502020204030204" pitchFamily="34" charset="0"/>
            </a:rPr>
            <a:t> İklim Sisteminin Bileşen ve Değişkenleri</a:t>
          </a:r>
          <a:endParaRPr lang="tr-TR" sz="2500" kern="1200" dirty="0">
            <a:solidFill>
              <a:schemeClr val="tx1"/>
            </a:solidFill>
          </a:endParaRPr>
        </a:p>
      </dsp:txBody>
      <dsp:txXfrm>
        <a:off x="1347593" y="1799788"/>
        <a:ext cx="10527130" cy="1033749"/>
      </dsp:txXfrm>
    </dsp:sp>
    <dsp:sp modelId="{53CE6E98-D61C-4779-99CE-867E6F8A9E30}">
      <dsp:nvSpPr>
        <dsp:cNvPr id="0" name=""/>
        <dsp:cNvSpPr/>
      </dsp:nvSpPr>
      <dsp:spPr>
        <a:xfrm>
          <a:off x="701499" y="1670590"/>
          <a:ext cx="1292186" cy="1292186"/>
        </a:xfrm>
        <a:prstGeom prst="ellipse">
          <a:avLst/>
        </a:prstGeom>
        <a:solidFill>
          <a:srgbClr val="0070C0"/>
        </a:solidFill>
        <a:ln w="6350" cap="flat" cmpd="sng" algn="ctr">
          <a:solidFill>
            <a:schemeClr val="accent4">
              <a:hueOff val="3266964"/>
              <a:satOff val="-13592"/>
              <a:lumOff val="320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517C37E-C3EB-41AB-ACCF-67A04FC61EE6}">
      <dsp:nvSpPr>
        <dsp:cNvPr id="0" name=""/>
        <dsp:cNvSpPr/>
      </dsp:nvSpPr>
      <dsp:spPr>
        <a:xfrm>
          <a:off x="1347593" y="3201894"/>
          <a:ext cx="10527130" cy="1033749"/>
        </a:xfrm>
        <a:prstGeom prst="rect">
          <a:avLst/>
        </a:prstGeom>
        <a:gradFill rotWithShape="0">
          <a:gsLst>
            <a:gs pos="0">
              <a:schemeClr val="accent4">
                <a:hueOff val="6533927"/>
                <a:satOff val="-27185"/>
                <a:lumOff val="6405"/>
                <a:alphaOff val="0"/>
                <a:satMod val="103000"/>
                <a:lumMod val="102000"/>
                <a:tint val="94000"/>
              </a:schemeClr>
            </a:gs>
            <a:gs pos="50000">
              <a:schemeClr val="accent4">
                <a:hueOff val="6533927"/>
                <a:satOff val="-27185"/>
                <a:lumOff val="6405"/>
                <a:alphaOff val="0"/>
                <a:satMod val="110000"/>
                <a:lumMod val="100000"/>
                <a:shade val="100000"/>
              </a:schemeClr>
            </a:gs>
            <a:gs pos="100000">
              <a:schemeClr val="accent4">
                <a:hueOff val="6533927"/>
                <a:satOff val="-27185"/>
                <a:lumOff val="64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l" defTabSz="1333500">
            <a:lnSpc>
              <a:spcPct val="100000"/>
            </a:lnSpc>
            <a:spcBef>
              <a:spcPct val="0"/>
            </a:spcBef>
            <a:spcAft>
              <a:spcPts val="0"/>
            </a:spcAft>
            <a:buNone/>
          </a:pPr>
          <a:r>
            <a:rPr lang="tr-TR" sz="3000" b="1" i="0" u="none" strike="noStrike" kern="1200" dirty="0">
              <a:solidFill>
                <a:schemeClr val="tx1"/>
              </a:solidFill>
              <a:effectLst/>
              <a:latin typeface="Calibri" panose="020F0502020204030204" pitchFamily="34" charset="0"/>
            </a:rPr>
            <a:t>ÖĞRENME ÇIKTILARI</a:t>
          </a:r>
        </a:p>
        <a:p>
          <a:pPr marL="0" lvl="0" indent="0" algn="just" defTabSz="1333500">
            <a:lnSpc>
              <a:spcPct val="100000"/>
            </a:lnSpc>
            <a:spcBef>
              <a:spcPct val="0"/>
            </a:spcBef>
            <a:spcAft>
              <a:spcPts val="0"/>
            </a:spcAft>
            <a:buNone/>
          </a:pPr>
          <a:r>
            <a:rPr lang="tr-TR" sz="2200" b="0" i="0" u="none" strike="noStrike" kern="1200" dirty="0">
              <a:solidFill>
                <a:schemeClr val="tx1"/>
              </a:solidFill>
              <a:effectLst/>
              <a:latin typeface="Calibri" panose="020F0502020204030204" pitchFamily="34" charset="0"/>
            </a:rPr>
            <a:t>COĞ.9.3.2. İklim sisteminin bileşen ve değişkenlerini çözümleyebilme</a:t>
          </a:r>
          <a:endParaRPr lang="tr-TR" sz="2200" kern="1200" dirty="0">
            <a:solidFill>
              <a:schemeClr val="tx1"/>
            </a:solidFill>
          </a:endParaRPr>
        </a:p>
      </dsp:txBody>
      <dsp:txXfrm>
        <a:off x="1347593" y="3201894"/>
        <a:ext cx="10527130" cy="1033749"/>
      </dsp:txXfrm>
    </dsp:sp>
    <dsp:sp modelId="{8CE7A18A-3E04-4959-B3D9-43613E38FD0C}">
      <dsp:nvSpPr>
        <dsp:cNvPr id="0" name=""/>
        <dsp:cNvSpPr/>
      </dsp:nvSpPr>
      <dsp:spPr>
        <a:xfrm>
          <a:off x="672929" y="3082638"/>
          <a:ext cx="1292186" cy="1292186"/>
        </a:xfrm>
        <a:prstGeom prst="ellipse">
          <a:avLst/>
        </a:prstGeom>
        <a:solidFill>
          <a:srgbClr val="0070C0"/>
        </a:solidFill>
        <a:ln w="6350" cap="flat" cmpd="sng" algn="ctr">
          <a:solidFill>
            <a:schemeClr val="accent4">
              <a:hueOff val="6533927"/>
              <a:satOff val="-27185"/>
              <a:lumOff val="640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33A0643-12D5-4DC9-9575-A07D9E183BED}">
      <dsp:nvSpPr>
        <dsp:cNvPr id="0" name=""/>
        <dsp:cNvSpPr/>
      </dsp:nvSpPr>
      <dsp:spPr>
        <a:xfrm>
          <a:off x="968921" y="4737161"/>
          <a:ext cx="10887732" cy="1044159"/>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0539" tIns="76200" rIns="76200" bIns="76200" numCol="1" spcCol="1270" anchor="ctr" anchorCtr="0">
          <a:noAutofit/>
        </a:bodyPr>
        <a:lstStyle/>
        <a:p>
          <a:pPr marL="0" lvl="0" indent="0" algn="just" defTabSz="1333500">
            <a:lnSpc>
              <a:spcPct val="100000"/>
            </a:lnSpc>
            <a:spcBef>
              <a:spcPct val="0"/>
            </a:spcBef>
            <a:spcAft>
              <a:spcPts val="0"/>
            </a:spcAft>
            <a:buNone/>
          </a:pPr>
          <a:r>
            <a:rPr lang="tr-TR" sz="3000" b="1" i="0" u="none" strike="noStrike" kern="1200" dirty="0">
              <a:solidFill>
                <a:schemeClr val="tx1"/>
              </a:solidFill>
              <a:effectLst/>
              <a:latin typeface="Calibri" panose="020F0502020204030204" pitchFamily="34" charset="0"/>
            </a:rPr>
            <a:t>SÜREÇ BİLEŞENLERİ</a:t>
          </a:r>
        </a:p>
        <a:p>
          <a:pPr marL="0" lvl="0" indent="0" algn="just" defTabSz="1333500">
            <a:lnSpc>
              <a:spcPct val="100000"/>
            </a:lnSpc>
            <a:spcBef>
              <a:spcPct val="0"/>
            </a:spcBef>
            <a:spcAft>
              <a:spcPts val="0"/>
            </a:spcAft>
            <a:buNone/>
          </a:pPr>
          <a:r>
            <a:rPr lang="tr-TR" sz="1500" b="0" i="0" u="none" strike="noStrike" kern="1200" dirty="0">
              <a:solidFill>
                <a:schemeClr val="tx1"/>
              </a:solidFill>
              <a:effectLst/>
              <a:latin typeface="Calibri" panose="020F0502020204030204" pitchFamily="34" charset="0"/>
            </a:rPr>
            <a:t>a) İklim sisteminin bileşen ve değişkenlerini belirler.</a:t>
          </a:r>
        </a:p>
        <a:p>
          <a:pPr marL="0" lvl="0" indent="0" defTabSz="1333500">
            <a:spcBef>
              <a:spcPct val="0"/>
            </a:spcBef>
            <a:buNone/>
          </a:pPr>
          <a:r>
            <a:rPr lang="tr-TR" sz="1500" b="0" i="0" u="none" strike="noStrike" kern="1200" dirty="0">
              <a:solidFill>
                <a:schemeClr val="tx1"/>
              </a:solidFill>
              <a:effectLst/>
              <a:latin typeface="Calibri" panose="020F0502020204030204" pitchFamily="34" charset="0"/>
            </a:rPr>
            <a:t>b)  İklim sistemine ait değişkenler arasındaki ilişkileri belirler.</a:t>
          </a:r>
          <a:endParaRPr lang="tr-TR" sz="1500" kern="1200" dirty="0">
            <a:solidFill>
              <a:schemeClr val="tx1"/>
            </a:solidFill>
          </a:endParaRPr>
        </a:p>
      </dsp:txBody>
      <dsp:txXfrm>
        <a:off x="968921" y="4737161"/>
        <a:ext cx="10887732" cy="1044159"/>
      </dsp:txXfrm>
    </dsp:sp>
    <dsp:sp modelId="{3FC2AE7D-0DAB-4707-8D8F-943D01B9B69F}">
      <dsp:nvSpPr>
        <dsp:cNvPr id="0" name=""/>
        <dsp:cNvSpPr/>
      </dsp:nvSpPr>
      <dsp:spPr>
        <a:xfrm>
          <a:off x="322942" y="4613127"/>
          <a:ext cx="1292186" cy="1292186"/>
        </a:xfrm>
        <a:prstGeom prst="ellipse">
          <a:avLst/>
        </a:prstGeom>
        <a:solidFill>
          <a:srgbClr val="0070C0"/>
        </a:solidFill>
        <a:ln w="6350" cap="flat" cmpd="sng" algn="ctr">
          <a:solidFill>
            <a:schemeClr val="accent4">
              <a:hueOff val="9800891"/>
              <a:satOff val="-40777"/>
              <a:lumOff val="960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AB91B-F074-41DC-B311-5D76A2435F59}">
      <dsp:nvSpPr>
        <dsp:cNvPr id="0" name=""/>
        <dsp:cNvSpPr/>
      </dsp:nvSpPr>
      <dsp:spPr>
        <a:xfrm>
          <a:off x="6014729" y="2798231"/>
          <a:ext cx="4710773" cy="383116"/>
        </a:xfrm>
        <a:custGeom>
          <a:avLst/>
          <a:gdLst/>
          <a:ahLst/>
          <a:cxnLst/>
          <a:rect l="0" t="0" r="0" b="0"/>
          <a:pathLst>
            <a:path>
              <a:moveTo>
                <a:pt x="0" y="0"/>
              </a:moveTo>
              <a:lnTo>
                <a:pt x="0" y="110592"/>
              </a:lnTo>
              <a:lnTo>
                <a:pt x="4710773" y="110592"/>
              </a:lnTo>
              <a:lnTo>
                <a:pt x="4710773" y="383116"/>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7FDB9D1-551C-4C99-848D-7E85A6D704DA}">
      <dsp:nvSpPr>
        <dsp:cNvPr id="0" name=""/>
        <dsp:cNvSpPr/>
      </dsp:nvSpPr>
      <dsp:spPr>
        <a:xfrm>
          <a:off x="6014729" y="2798231"/>
          <a:ext cx="1570257" cy="383116"/>
        </a:xfrm>
        <a:custGeom>
          <a:avLst/>
          <a:gdLst/>
          <a:ahLst/>
          <a:cxnLst/>
          <a:rect l="0" t="0" r="0" b="0"/>
          <a:pathLst>
            <a:path>
              <a:moveTo>
                <a:pt x="0" y="0"/>
              </a:moveTo>
              <a:lnTo>
                <a:pt x="0" y="110592"/>
              </a:lnTo>
              <a:lnTo>
                <a:pt x="1570257" y="110592"/>
              </a:lnTo>
              <a:lnTo>
                <a:pt x="1570257" y="383116"/>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BAD0B3D-BD19-4995-9BD6-E829D902B57A}">
      <dsp:nvSpPr>
        <dsp:cNvPr id="0" name=""/>
        <dsp:cNvSpPr/>
      </dsp:nvSpPr>
      <dsp:spPr>
        <a:xfrm>
          <a:off x="4444471" y="2798231"/>
          <a:ext cx="1570257" cy="383116"/>
        </a:xfrm>
        <a:custGeom>
          <a:avLst/>
          <a:gdLst/>
          <a:ahLst/>
          <a:cxnLst/>
          <a:rect l="0" t="0" r="0" b="0"/>
          <a:pathLst>
            <a:path>
              <a:moveTo>
                <a:pt x="1570257" y="0"/>
              </a:moveTo>
              <a:lnTo>
                <a:pt x="1570257" y="110592"/>
              </a:lnTo>
              <a:lnTo>
                <a:pt x="0" y="110592"/>
              </a:lnTo>
              <a:lnTo>
                <a:pt x="0" y="383116"/>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6865B66-0F2D-4C74-BB66-C6FBB3FFBEDE}">
      <dsp:nvSpPr>
        <dsp:cNvPr id="0" name=""/>
        <dsp:cNvSpPr/>
      </dsp:nvSpPr>
      <dsp:spPr>
        <a:xfrm>
          <a:off x="1380159" y="2798231"/>
          <a:ext cx="4634570" cy="383116"/>
        </a:xfrm>
        <a:custGeom>
          <a:avLst/>
          <a:gdLst/>
          <a:ahLst/>
          <a:cxnLst/>
          <a:rect l="0" t="0" r="0" b="0"/>
          <a:pathLst>
            <a:path>
              <a:moveTo>
                <a:pt x="4634570" y="0"/>
              </a:moveTo>
              <a:lnTo>
                <a:pt x="4634570" y="110592"/>
              </a:lnTo>
              <a:lnTo>
                <a:pt x="0" y="110592"/>
              </a:lnTo>
              <a:lnTo>
                <a:pt x="0" y="383116"/>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4258DC5-A3F8-48F8-A7E0-5C2FAB8D5B96}">
      <dsp:nvSpPr>
        <dsp:cNvPr id="0" name=""/>
        <dsp:cNvSpPr/>
      </dsp:nvSpPr>
      <dsp:spPr>
        <a:xfrm>
          <a:off x="3600451" y="2098935"/>
          <a:ext cx="4828555" cy="699296"/>
        </a:xfrm>
        <a:prstGeom prst="rect">
          <a:avLst/>
        </a:prstGeom>
        <a:solidFill>
          <a:schemeClr val="accent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kern="1200" dirty="0"/>
            <a:t>ALİZE RÜZGARLARI</a:t>
          </a:r>
          <a:endParaRPr lang="tr-TR" sz="4500" kern="1200" dirty="0"/>
        </a:p>
      </dsp:txBody>
      <dsp:txXfrm>
        <a:off x="3600451" y="2098935"/>
        <a:ext cx="4828555" cy="699296"/>
      </dsp:txXfrm>
    </dsp:sp>
    <dsp:sp modelId="{43A32B13-2773-4F54-B363-275420C43246}">
      <dsp:nvSpPr>
        <dsp:cNvPr id="0" name=""/>
        <dsp:cNvSpPr/>
      </dsp:nvSpPr>
      <dsp:spPr>
        <a:xfrm>
          <a:off x="82425" y="3181348"/>
          <a:ext cx="2595467" cy="1297733"/>
        </a:xfrm>
        <a:prstGeom prst="rect">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chemeClr val="tx1"/>
              </a:solidFill>
            </a:rPr>
            <a:t>Alizeler, 30° enlemlerindeki dinamik yüksek basınç alanlarından Ekvator'daki termik alçak basınç alanlarına doğru eser.</a:t>
          </a:r>
          <a:endParaRPr lang="tr-TR" sz="1700" kern="1200" dirty="0">
            <a:solidFill>
              <a:schemeClr val="tx1"/>
            </a:solidFill>
          </a:endParaRPr>
        </a:p>
      </dsp:txBody>
      <dsp:txXfrm>
        <a:off x="82425" y="3181348"/>
        <a:ext cx="2595467" cy="1297733"/>
      </dsp:txXfrm>
    </dsp:sp>
    <dsp:sp modelId="{017EDB9A-DC23-4579-9C5A-B3CD199B05B4}">
      <dsp:nvSpPr>
        <dsp:cNvPr id="0" name=""/>
        <dsp:cNvSpPr/>
      </dsp:nvSpPr>
      <dsp:spPr>
        <a:xfrm>
          <a:off x="3146738" y="3181348"/>
          <a:ext cx="2595467" cy="1297733"/>
        </a:xfrm>
        <a:prstGeom prst="rect">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chemeClr val="tx1"/>
              </a:solidFill>
            </a:rPr>
            <a:t>Tropikal bölgede karaların doğu kıyılarına bol yağış bırakır.</a:t>
          </a:r>
          <a:endParaRPr lang="tr-TR" sz="1700" kern="1200" dirty="0">
            <a:solidFill>
              <a:schemeClr val="tx1"/>
            </a:solidFill>
          </a:endParaRPr>
        </a:p>
      </dsp:txBody>
      <dsp:txXfrm>
        <a:off x="3146738" y="3181348"/>
        <a:ext cx="2595467" cy="1297733"/>
      </dsp:txXfrm>
    </dsp:sp>
    <dsp:sp modelId="{C5331DC7-1C03-4F3F-A759-BC73F4826584}">
      <dsp:nvSpPr>
        <dsp:cNvPr id="0" name=""/>
        <dsp:cNvSpPr/>
      </dsp:nvSpPr>
      <dsp:spPr>
        <a:xfrm>
          <a:off x="6287253" y="3181348"/>
          <a:ext cx="2595467" cy="1297733"/>
        </a:xfrm>
        <a:prstGeom prst="rect">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chemeClr val="tx1"/>
              </a:solidFill>
            </a:rPr>
            <a:t>Sıcak okyanus akıntılarının oluşmasında ve yönlerinde etkilidirler.</a:t>
          </a:r>
          <a:endParaRPr lang="tr-TR" sz="1700" kern="1200" dirty="0">
            <a:solidFill>
              <a:schemeClr val="tx1"/>
            </a:solidFill>
          </a:endParaRPr>
        </a:p>
      </dsp:txBody>
      <dsp:txXfrm>
        <a:off x="6287253" y="3181348"/>
        <a:ext cx="2595467" cy="1297733"/>
      </dsp:txXfrm>
    </dsp:sp>
    <dsp:sp modelId="{F40011E7-BFC7-4FE8-B3B7-98B03CEAE55C}">
      <dsp:nvSpPr>
        <dsp:cNvPr id="0" name=""/>
        <dsp:cNvSpPr/>
      </dsp:nvSpPr>
      <dsp:spPr>
        <a:xfrm>
          <a:off x="9427769" y="3181348"/>
          <a:ext cx="2595467" cy="1297733"/>
        </a:xfrm>
        <a:prstGeom prst="rect">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chemeClr val="tx1"/>
              </a:solidFill>
            </a:rPr>
            <a:t>Yıl boyunca doğudan batıya doğru hareket ederek gemilerin hareketini kolaylaştırdığı için </a:t>
          </a:r>
          <a:r>
            <a:rPr lang="tr-TR" sz="1700" b="1" kern="1200" dirty="0">
              <a:solidFill>
                <a:srgbClr val="FF0000"/>
              </a:solidFill>
            </a:rPr>
            <a:t>ticaret rüzgarları</a:t>
          </a:r>
          <a:r>
            <a:rPr lang="tr-TR" sz="1700" b="1" kern="1200" dirty="0">
              <a:solidFill>
                <a:schemeClr val="tx1"/>
              </a:solidFill>
            </a:rPr>
            <a:t> da denilmiştir.</a:t>
          </a:r>
          <a:endParaRPr lang="tr-TR" sz="1700" kern="1200" dirty="0">
            <a:solidFill>
              <a:schemeClr val="tx1"/>
            </a:solidFill>
          </a:endParaRPr>
        </a:p>
      </dsp:txBody>
      <dsp:txXfrm>
        <a:off x="9427769" y="3181348"/>
        <a:ext cx="2595467" cy="129773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BB4A62-C73B-CCF1-F167-35EB6AF8C07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6484136D-3DE2-1F65-7CB0-B076FE32B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84906D7-1B3D-99D2-C0F8-233416B6F940}"/>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9864D6AD-2931-EAA8-10B2-0E4AC681DBB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4D0C2B0-B847-18B6-0D58-58B48DF11DCF}"/>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572608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ACE209-F1BA-36F5-8ABE-AC367673DFB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77442EF-11E6-D1BF-2320-2E5491C7E99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9191C8E-959A-4CC6-9D8F-4B2B0F288F77}"/>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9E4402BF-75B0-05DA-DE34-D2B081420F1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F5A660-5BBF-5EED-D7A8-85DDE4C09215}"/>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5329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4F7FC5-257A-7C08-3AA8-E74B8BABCC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DE04AB4-BECE-F15E-053A-4FE08371D7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F5FBA6E-7941-8043-149F-741E5A8C0CF6}"/>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82B0C811-16F6-CD25-E7C6-3A071F6664D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ACF56F9-C65E-D78C-317E-8651FC6E119F}"/>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4279076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EFF546-9B96-DBD8-F36E-5C073CF7BDC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FF4765D-BBC0-548E-1E41-94350371959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76F8924-DBDA-464C-07C1-FBA0FFEB448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A469C5C-D1E6-6890-52E9-17DC617C10F9}"/>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8C6BAF57-EE82-75B8-56C2-A56C390D7BE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7B956F2-9D96-770F-4DD5-A3B14142511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308971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83F1D4-DD1C-3D58-8141-DBFDE9F4179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C1B5BC8-9076-2767-9E8E-64DD0406C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0C4ABEA-ACB9-B555-7AF3-119E96ECEF3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A71FA54-DFC2-667B-79A3-4070C547A3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238FE3E-7835-9EE0-4D96-E84906DC557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BF73629-9506-9203-8A59-68601149C57B}"/>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8" name="Alt Bilgi Yer Tutucusu 7">
            <a:extLst>
              <a:ext uri="{FF2B5EF4-FFF2-40B4-BE49-F238E27FC236}">
                <a16:creationId xmlns:a16="http://schemas.microsoft.com/office/drawing/2014/main" id="{14C159AE-0A67-F4D9-54A0-ABD0B537EF9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C3E14E9-69E5-6418-225C-690E660BE88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508538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CC320C-8087-D1F0-E068-CC13D5CE466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11BBA91-3D9D-29F6-66D6-DC13DA495815}"/>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4" name="Alt Bilgi Yer Tutucusu 3">
            <a:extLst>
              <a:ext uri="{FF2B5EF4-FFF2-40B4-BE49-F238E27FC236}">
                <a16:creationId xmlns:a16="http://schemas.microsoft.com/office/drawing/2014/main" id="{A72B8762-39D2-2200-1B8A-E9852EB9553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026E7EB-5EE5-CDFE-676A-F8549A4BAF8D}"/>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692841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DFB8EF4-11E3-9EE5-D30F-484D82696EF6}"/>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3" name="Alt Bilgi Yer Tutucusu 2">
            <a:extLst>
              <a:ext uri="{FF2B5EF4-FFF2-40B4-BE49-F238E27FC236}">
                <a16:creationId xmlns:a16="http://schemas.microsoft.com/office/drawing/2014/main" id="{2FBE7021-CB0A-B4C5-5826-C4FC987E632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7BD958D-B45C-098E-AE61-F2CB10F36F09}"/>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419243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61A580-EDF1-5EC5-A3F3-CB7054E1455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3929577-A57F-676D-6F82-101FDC289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F7E2B04-FE32-AEE5-6B40-4487F89E7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4BFA956-311E-5728-72CA-C9741BAAE610}"/>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AFD271FF-68C4-EF28-C6E7-1DCB7EFE69B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94D949C-4C80-BE70-1D3B-42ED28DDA5BC}"/>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46890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7649F1-226F-0D38-0627-A8877883C1C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7781835-606E-F789-5F10-31F87AC39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1AB8852-3D3A-DE74-A4C8-B201485DA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90D5E7A-2520-0C0F-023D-71941726F41D}"/>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6" name="Alt Bilgi Yer Tutucusu 5">
            <a:extLst>
              <a:ext uri="{FF2B5EF4-FFF2-40B4-BE49-F238E27FC236}">
                <a16:creationId xmlns:a16="http://schemas.microsoft.com/office/drawing/2014/main" id="{3551897F-22EB-4A87-2C4D-7B639EB2BAD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A5E25C6-A666-36C3-5C4A-2E43971D81A1}"/>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308723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CAAABD-934F-6D38-E1C0-1CAC41595E7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728AB87-EDC4-46B2-43F1-92254A3CE85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5F6DF61-4D1E-F292-23C3-AF6529213822}"/>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228A5DCB-607E-B81C-7DEF-D0336647BE9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6212D21-78FA-1047-D7B8-211D64162A28}"/>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2202706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2DCCFE7-5A99-2A4B-0CBD-F3E92ED1F564}"/>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7C7E659-ABB8-DF7F-5CA3-91BD34E8E4C4}"/>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8014587-BCCA-4649-A7BA-0DDFEA4F41EE}"/>
              </a:ext>
            </a:extLst>
          </p:cNvPr>
          <p:cNvSpPr>
            <a:spLocks noGrp="1"/>
          </p:cNvSpPr>
          <p:nvPr>
            <p:ph type="dt" sz="half" idx="10"/>
          </p:nvPr>
        </p:nvSpPr>
        <p:spPr/>
        <p:txBody>
          <a:body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572AC33F-BE41-FD78-4930-095BE8E1383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BE06602-AB0A-8FD7-FC17-B925A6D9ECFE}"/>
              </a:ext>
            </a:extLst>
          </p:cNvPr>
          <p:cNvSpPr>
            <a:spLocks noGrp="1"/>
          </p:cNvSpPr>
          <p:nvPr>
            <p:ph type="sldNum" sz="quarter" idx="12"/>
          </p:nvPr>
        </p:nvSpPr>
        <p:spPr/>
        <p:txBody>
          <a:bodyPr/>
          <a:lstStyle/>
          <a:p>
            <a:fld id="{F72443F6-EAB8-4413-8225-8B3B6BC3E9F9}" type="slidenum">
              <a:rPr lang="tr-TR" smtClean="0"/>
              <a:t>‹#›</a:t>
            </a:fld>
            <a:endParaRPr lang="tr-TR"/>
          </a:p>
        </p:txBody>
      </p:sp>
    </p:spTree>
    <p:extLst>
      <p:ext uri="{BB962C8B-B14F-4D97-AF65-F5344CB8AC3E}">
        <p14:creationId xmlns:p14="http://schemas.microsoft.com/office/powerpoint/2010/main" val="1754999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4000"/>
            <a:lum/>
          </a:blip>
          <a:srcRect/>
          <a:stretch>
            <a:fillRect l="-4000" r="-4000"/>
          </a:stretch>
        </a:blip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ABE6507-313F-3D1A-4DF6-24A6959D9E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6E8A6BD-E2E9-0FAC-13F2-608D32F2A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D44AE68-3B1C-1FD0-1B52-D2C17F2D11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BD205-DF79-4294-90D4-17D84CC7D02A}" type="datetimeFigureOut">
              <a:rPr lang="tr-TR" smtClean="0"/>
              <a:t>1.12.2024</a:t>
            </a:fld>
            <a:endParaRPr lang="tr-TR"/>
          </a:p>
        </p:txBody>
      </p:sp>
      <p:sp>
        <p:nvSpPr>
          <p:cNvPr id="5" name="Alt Bilgi Yer Tutucusu 4">
            <a:extLst>
              <a:ext uri="{FF2B5EF4-FFF2-40B4-BE49-F238E27FC236}">
                <a16:creationId xmlns:a16="http://schemas.microsoft.com/office/drawing/2014/main" id="{2A870DA3-F1C5-F24D-7440-9AE26D69A3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7C41AF8-46F5-DF76-6DD9-B0794495F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443F6-EAB8-4413-8225-8B3B6BC3E9F9}" type="slidenum">
              <a:rPr lang="tr-TR" smtClean="0"/>
              <a:t>‹#›</a:t>
            </a:fld>
            <a:endParaRPr lang="tr-TR"/>
          </a:p>
        </p:txBody>
      </p:sp>
    </p:spTree>
    <p:extLst>
      <p:ext uri="{BB962C8B-B14F-4D97-AF65-F5344CB8AC3E}">
        <p14:creationId xmlns:p14="http://schemas.microsoft.com/office/powerpoint/2010/main" val="391121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gi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tif"/><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irfanakarr.com/Haritalar/irfanakar/DUNYA/fiziki/IKLIM/ruzgarlar/Dunya_Ruzgarlar_Basinc_Kusaklari.png"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diagramLayout" Target="../diagrams/layout2.xml"/><Relationship Id="rId7" Type="http://schemas.openxmlformats.org/officeDocument/2006/relationships/image" Target="../media/image13.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LssJBt8bVBc" TargetMode="External"/><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irfanakarr.com/Haritalar/irfanakar/DUNYA/fiziki/IKLIM/ruzgarlar/DUNYA_TROPIKAL_RUZGARLAR.png" TargetMode="External"/><Relationship Id="rId5" Type="http://schemas.openxmlformats.org/officeDocument/2006/relationships/hyperlink" Target="https://irfanakarr.com/Haritalar/irfanakar/DUNYA/fiziki/IKLIM/ruzgarlar/Dunya_Ruzgarlar_Basinc_Kusaklari.png" TargetMode="External"/><Relationship Id="rId10" Type="http://schemas.openxmlformats.org/officeDocument/2006/relationships/hyperlink" Target="http://www.irfanakarr.com/AYT-TYT-LISE/SUNUMLAR/9_SINIF/video/YILLIK_HAREKET.mp4" TargetMode="External"/><Relationship Id="rId4" Type="http://schemas.openxmlformats.org/officeDocument/2006/relationships/image" Target="../media/image18.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s://zoom.earth/maps/pressure/" TargetMode="External"/><Relationship Id="rId5" Type="http://schemas.openxmlformats.org/officeDocument/2006/relationships/image" Target="../media/image23.png"/><Relationship Id="rId4" Type="http://schemas.openxmlformats.org/officeDocument/2006/relationships/hyperlink" Target="https://zoom.earth/maps/wind-speed/#view=39.06,35.17,5z/model=icon/overlays=fires,labels:off,crosshair" TargetMode="External"/></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2.png"/><Relationship Id="rId3" Type="http://schemas.openxmlformats.org/officeDocument/2006/relationships/image" Target="../media/image25.png"/><Relationship Id="rId7" Type="http://schemas.openxmlformats.org/officeDocument/2006/relationships/image" Target="../media/image28.png"/><Relationship Id="rId12" Type="http://schemas.openxmlformats.org/officeDocument/2006/relationships/image" Target="../media/image31.svg"/><Relationship Id="rId2" Type="http://schemas.openxmlformats.org/officeDocument/2006/relationships/image" Target="../media/image24.jpe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30.png"/><Relationship Id="rId5" Type="http://schemas.openxmlformats.org/officeDocument/2006/relationships/image" Target="../media/image27.png"/><Relationship Id="rId10" Type="http://schemas.microsoft.com/office/2007/relationships/hdphoto" Target="../media/hdphoto3.wdp"/><Relationship Id="rId4" Type="http://schemas.openxmlformats.org/officeDocument/2006/relationships/image" Target="../media/image26.svg"/><Relationship Id="rId9" Type="http://schemas.openxmlformats.org/officeDocument/2006/relationships/image" Target="../media/image29.png"/><Relationship Id="rId14" Type="http://schemas.openxmlformats.org/officeDocument/2006/relationships/image" Target="../media/image33.sv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2.xml"/><Relationship Id="rId7" Type="http://schemas.openxmlformats.org/officeDocument/2006/relationships/hyperlink" Target="http://www.irfanakarr.com/AYT-TYT-LISE/SUNUMLAR/9_SINIF/video/YILLIK_HAREKET.mp4" TargetMode="Externa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hyperlink" Target="https://www.youtube.com/watch?v=Ye17ZjT2W3A" TargetMode="External"/><Relationship Id="rId10"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image" Target="../media/image36.jpeg"/></Relationships>
</file>

<file path=ppt/slides/_rels/slide12.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tiff"/><Relationship Id="rId1" Type="http://schemas.openxmlformats.org/officeDocument/2006/relationships/slideLayout" Target="../slideLayouts/slideLayout1.xml"/><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50.svg"/></Relationships>
</file>

<file path=ppt/slides/_rels/slide13.xml.rels><?xml version="1.0" encoding="UTF-8" standalone="yes"?>
<Relationships xmlns="http://schemas.openxmlformats.org/package/2006/relationships"><Relationship Id="rId2" Type="http://schemas.openxmlformats.org/officeDocument/2006/relationships/hyperlink" Target="http://www.irfanakar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B79839DB-47AC-159C-8542-279418BE4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4575" y="4851153"/>
            <a:ext cx="1619250" cy="1619250"/>
          </a:xfrm>
          <a:prstGeom prst="rect">
            <a:avLst/>
          </a:prstGeom>
        </p:spPr>
      </p:pic>
      <p:sp>
        <p:nvSpPr>
          <p:cNvPr id="2" name="Başlık 1">
            <a:extLst>
              <a:ext uri="{FF2B5EF4-FFF2-40B4-BE49-F238E27FC236}">
                <a16:creationId xmlns:a16="http://schemas.microsoft.com/office/drawing/2014/main" id="{96B46D30-E9FD-0C17-825B-67201772FBC8}"/>
              </a:ext>
            </a:extLst>
          </p:cNvPr>
          <p:cNvSpPr>
            <a:spLocks noGrp="1"/>
          </p:cNvSpPr>
          <p:nvPr>
            <p:ph type="ctrTitle"/>
          </p:nvPr>
        </p:nvSpPr>
        <p:spPr>
          <a:xfrm>
            <a:off x="0" y="89452"/>
            <a:ext cx="12091930" cy="2387600"/>
          </a:xfrm>
        </p:spPr>
        <p:txBody>
          <a:bodyPr>
            <a:normAutofit/>
          </a:bodyPr>
          <a:lstStyle/>
          <a:p>
            <a:r>
              <a:rPr lang="tr-TR" sz="8000" b="1" dirty="0">
                <a:effectLst>
                  <a:outerShdw blurRad="38100" dist="38100" dir="2700000" algn="tl">
                    <a:srgbClr val="000000">
                      <a:alpha val="43137"/>
                    </a:srgbClr>
                  </a:outerShdw>
                </a:effectLst>
              </a:rPr>
              <a:t>İKLİM SİSTEMİNİN DEĞİŞKENLERİ </a:t>
            </a:r>
            <a:r>
              <a:rPr lang="tr-TR" sz="8000" b="1" dirty="0">
                <a:solidFill>
                  <a:srgbClr val="0070C0"/>
                </a:solidFill>
                <a:effectLst>
                  <a:outerShdw blurRad="38100" dist="38100" dir="2700000" algn="tl">
                    <a:srgbClr val="000000">
                      <a:alpha val="43137"/>
                    </a:srgbClr>
                  </a:outerShdw>
                </a:effectLst>
              </a:rPr>
              <a:t>RÜZGARLAR</a:t>
            </a:r>
          </a:p>
        </p:txBody>
      </p:sp>
      <p:pic>
        <p:nvPicPr>
          <p:cNvPr id="4" name="Picture 2">
            <a:extLst>
              <a:ext uri="{FF2B5EF4-FFF2-40B4-BE49-F238E27FC236}">
                <a16:creationId xmlns:a16="http://schemas.microsoft.com/office/drawing/2014/main" id="{013C687D-A845-2CFF-68F0-AA81D8F05874}"/>
              </a:ext>
            </a:extLst>
          </p:cNvPr>
          <p:cNvPicPr/>
          <p:nvPr/>
        </p:nvPicPr>
        <p:blipFill>
          <a:blip r:embed="rId3"/>
          <a:srcRect l="5946" t="20356" r="7222" b="24085"/>
          <a:stretch/>
        </p:blipFill>
        <p:spPr>
          <a:xfrm>
            <a:off x="10888890" y="4315631"/>
            <a:ext cx="863280" cy="500760"/>
          </a:xfrm>
          <a:prstGeom prst="rect">
            <a:avLst/>
          </a:prstGeom>
          <a:ln>
            <a:noFill/>
          </a:ln>
        </p:spPr>
      </p:pic>
      <p:sp>
        <p:nvSpPr>
          <p:cNvPr id="5" name="CustomShape 2">
            <a:extLst>
              <a:ext uri="{FF2B5EF4-FFF2-40B4-BE49-F238E27FC236}">
                <a16:creationId xmlns:a16="http://schemas.microsoft.com/office/drawing/2014/main" id="{0DDC79B7-BA65-FA7E-DAF2-D16894A8E71C}"/>
              </a:ext>
            </a:extLst>
          </p:cNvPr>
          <p:cNvSpPr/>
          <p:nvPr/>
        </p:nvSpPr>
        <p:spPr>
          <a:xfrm>
            <a:off x="579360" y="6421574"/>
            <a:ext cx="1889280" cy="3182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n-US" sz="1500" b="1" strike="noStrike" spc="-1" dirty="0" err="1">
                <a:solidFill>
                  <a:srgbClr val="000000"/>
                </a:solidFill>
                <a:latin typeface="Calibri"/>
                <a:ea typeface="DejaVu Sans"/>
              </a:rPr>
              <a:t>irfanlandiya_cografya</a:t>
            </a:r>
            <a:endParaRPr lang="en-US" sz="1500" b="0" strike="noStrike" spc="-1" dirty="0">
              <a:latin typeface="Arial"/>
            </a:endParaRPr>
          </a:p>
        </p:txBody>
      </p:sp>
      <p:sp>
        <p:nvSpPr>
          <p:cNvPr id="6" name="CustomShape 3">
            <a:extLst>
              <a:ext uri="{FF2B5EF4-FFF2-40B4-BE49-F238E27FC236}">
                <a16:creationId xmlns:a16="http://schemas.microsoft.com/office/drawing/2014/main" id="{9DECEEF2-82F3-1259-AA5D-9386B46D8D13}"/>
              </a:ext>
            </a:extLst>
          </p:cNvPr>
          <p:cNvSpPr/>
          <p:nvPr/>
        </p:nvSpPr>
        <p:spPr>
          <a:xfrm>
            <a:off x="5357945" y="6389857"/>
            <a:ext cx="2359790" cy="398655"/>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n-US" sz="2000" b="1" strike="noStrike" spc="-1" dirty="0">
                <a:solidFill>
                  <a:srgbClr val="000000"/>
                </a:solidFill>
                <a:latin typeface="Calibri"/>
                <a:ea typeface="DejaVu Sans"/>
              </a:rPr>
              <a:t>www.irfanaka</a:t>
            </a:r>
            <a:r>
              <a:rPr lang="tr-TR" sz="2000" b="1" strike="noStrike" spc="-1" dirty="0">
                <a:solidFill>
                  <a:srgbClr val="000000"/>
                </a:solidFill>
                <a:latin typeface="Calibri"/>
                <a:ea typeface="DejaVu Sans"/>
              </a:rPr>
              <a:t>r</a:t>
            </a:r>
            <a:r>
              <a:rPr lang="en-US" sz="2000" b="1" strike="noStrike" spc="-1" dirty="0">
                <a:solidFill>
                  <a:srgbClr val="000000"/>
                </a:solidFill>
                <a:latin typeface="Calibri"/>
                <a:ea typeface="DejaVu Sans"/>
              </a:rPr>
              <a:t>r.com</a:t>
            </a:r>
            <a:endParaRPr lang="en-US" sz="2000" b="0" strike="noStrike" spc="-1" dirty="0">
              <a:latin typeface="Arial"/>
            </a:endParaRPr>
          </a:p>
        </p:txBody>
      </p:sp>
      <p:pic>
        <p:nvPicPr>
          <p:cNvPr id="7" name="Resim 2">
            <a:extLst>
              <a:ext uri="{FF2B5EF4-FFF2-40B4-BE49-F238E27FC236}">
                <a16:creationId xmlns:a16="http://schemas.microsoft.com/office/drawing/2014/main" id="{A8C4657D-C59D-51D0-2FDB-F2FD0C566791}"/>
              </a:ext>
            </a:extLst>
          </p:cNvPr>
          <p:cNvPicPr/>
          <p:nvPr/>
        </p:nvPicPr>
        <p:blipFill>
          <a:blip r:embed="rId4"/>
          <a:stretch/>
        </p:blipFill>
        <p:spPr>
          <a:xfrm>
            <a:off x="780572" y="4781017"/>
            <a:ext cx="1406218" cy="1616040"/>
          </a:xfrm>
          <a:prstGeom prst="rect">
            <a:avLst/>
          </a:prstGeom>
          <a:ln>
            <a:noFill/>
          </a:ln>
        </p:spPr>
      </p:pic>
      <p:pic>
        <p:nvPicPr>
          <p:cNvPr id="9" name="Resim 6">
            <a:extLst>
              <a:ext uri="{FF2B5EF4-FFF2-40B4-BE49-F238E27FC236}">
                <a16:creationId xmlns:a16="http://schemas.microsoft.com/office/drawing/2014/main" id="{CFD598D5-5D0E-0612-FB73-DA1CA28A2F1B}"/>
              </a:ext>
            </a:extLst>
          </p:cNvPr>
          <p:cNvPicPr/>
          <p:nvPr/>
        </p:nvPicPr>
        <p:blipFill>
          <a:blip r:embed="rId5"/>
          <a:stretch/>
        </p:blipFill>
        <p:spPr>
          <a:xfrm>
            <a:off x="10546026" y="4851153"/>
            <a:ext cx="1545904" cy="1545904"/>
          </a:xfrm>
          <a:prstGeom prst="rect">
            <a:avLst/>
          </a:prstGeom>
          <a:ln>
            <a:noFill/>
          </a:ln>
        </p:spPr>
      </p:pic>
      <p:pic>
        <p:nvPicPr>
          <p:cNvPr id="10" name="Picture 4">
            <a:extLst>
              <a:ext uri="{FF2B5EF4-FFF2-40B4-BE49-F238E27FC236}">
                <a16:creationId xmlns:a16="http://schemas.microsoft.com/office/drawing/2014/main" id="{67F0EB3B-711F-EF1C-8DEB-7E3D49780B09}"/>
              </a:ext>
            </a:extLst>
          </p:cNvPr>
          <p:cNvPicPr/>
          <p:nvPr/>
        </p:nvPicPr>
        <p:blipFill>
          <a:blip r:embed="rId6"/>
          <a:stretch/>
        </p:blipFill>
        <p:spPr>
          <a:xfrm>
            <a:off x="1241220" y="4187197"/>
            <a:ext cx="565560" cy="565560"/>
          </a:xfrm>
          <a:prstGeom prst="rect">
            <a:avLst/>
          </a:prstGeom>
          <a:ln>
            <a:noFill/>
          </a:ln>
        </p:spPr>
      </p:pic>
      <p:pic>
        <p:nvPicPr>
          <p:cNvPr id="1030" name="Picture 6" descr="Kuvvetli rüzgar ve fırtına uyarısı - Muşkara Haber - Nevşehir Haber">
            <a:extLst>
              <a:ext uri="{FF2B5EF4-FFF2-40B4-BE49-F238E27FC236}">
                <a16:creationId xmlns:a16="http://schemas.microsoft.com/office/drawing/2014/main" id="{AED20094-5F85-0CAF-0849-1D3BA314EB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1717" y="2477052"/>
            <a:ext cx="7645875" cy="2275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230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şlık 1">
            <a:extLst>
              <a:ext uri="{FF2B5EF4-FFF2-40B4-BE49-F238E27FC236}">
                <a16:creationId xmlns:a16="http://schemas.microsoft.com/office/drawing/2014/main" id="{ED2EFFD2-98D9-3CF2-52B2-8206B596B508}"/>
              </a:ext>
            </a:extLst>
          </p:cNvPr>
          <p:cNvSpPr>
            <a:spLocks noGrp="1"/>
          </p:cNvSpPr>
          <p:nvPr>
            <p:ph type="title"/>
          </p:nvPr>
        </p:nvSpPr>
        <p:spPr>
          <a:xfrm>
            <a:off x="969030" y="50531"/>
            <a:ext cx="10887610" cy="613362"/>
          </a:xfrm>
          <a:solidFill>
            <a:srgbClr val="48599F"/>
          </a:solidFill>
        </p:spPr>
        <p:txBody>
          <a:bodyPr>
            <a:normAutofit fontScale="90000"/>
          </a:bodyPr>
          <a:lstStyle/>
          <a:p>
            <a:pPr algn="ctr"/>
            <a:r>
              <a:rPr lang="tr-TR" b="1" dirty="0">
                <a:solidFill>
                  <a:schemeClr val="bg1"/>
                </a:solidFill>
                <a:effectLst>
                  <a:outerShdw blurRad="38100" dist="38100" dir="2700000" algn="tl">
                    <a:srgbClr val="000000">
                      <a:alpha val="43137"/>
                    </a:srgbClr>
                  </a:outerShdw>
                </a:effectLst>
              </a:rPr>
              <a:t>SUNUM İÇERİĞİ</a:t>
            </a:r>
          </a:p>
        </p:txBody>
      </p:sp>
      <p:graphicFrame>
        <p:nvGraphicFramePr>
          <p:cNvPr id="8" name="Diyagram 7">
            <a:extLst>
              <a:ext uri="{FF2B5EF4-FFF2-40B4-BE49-F238E27FC236}">
                <a16:creationId xmlns:a16="http://schemas.microsoft.com/office/drawing/2014/main" id="{42243830-FFF5-0B40-53C4-7F00DFAAFF0F}"/>
              </a:ext>
            </a:extLst>
          </p:cNvPr>
          <p:cNvGraphicFramePr/>
          <p:nvPr>
            <p:extLst>
              <p:ext uri="{D42A27DB-BD31-4B8C-83A1-F6EECF244321}">
                <p14:modId xmlns:p14="http://schemas.microsoft.com/office/powerpoint/2010/main" val="1843441409"/>
              </p:ext>
            </p:extLst>
          </p:nvPr>
        </p:nvGraphicFramePr>
        <p:xfrm>
          <a:off x="0" y="260648"/>
          <a:ext cx="11971853" cy="6719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24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Düz Ok Bağlayıcısı 21">
            <a:extLst>
              <a:ext uri="{FF2B5EF4-FFF2-40B4-BE49-F238E27FC236}">
                <a16:creationId xmlns:a16="http://schemas.microsoft.com/office/drawing/2014/main" id="{185E36A0-998B-8C44-C48E-DA1AB3823B3B}"/>
              </a:ext>
            </a:extLst>
          </p:cNvPr>
          <p:cNvCxnSpPr/>
          <p:nvPr/>
        </p:nvCxnSpPr>
        <p:spPr>
          <a:xfrm>
            <a:off x="4839877" y="2477334"/>
            <a:ext cx="130" cy="36690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Düz Ok Bağlayıcısı 29">
            <a:extLst>
              <a:ext uri="{FF2B5EF4-FFF2-40B4-BE49-F238E27FC236}">
                <a16:creationId xmlns:a16="http://schemas.microsoft.com/office/drawing/2014/main" id="{E9C33ACB-6AB2-644E-2B0F-A5E254FD53D2}"/>
              </a:ext>
            </a:extLst>
          </p:cNvPr>
          <p:cNvCxnSpPr/>
          <p:nvPr/>
        </p:nvCxnSpPr>
        <p:spPr>
          <a:xfrm>
            <a:off x="10508324" y="2482178"/>
            <a:ext cx="130" cy="36690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58A1177E-97FB-0C8B-C2DA-49FECD4BC42C}"/>
              </a:ext>
            </a:extLst>
          </p:cNvPr>
          <p:cNvSpPr txBox="1"/>
          <p:nvPr/>
        </p:nvSpPr>
        <p:spPr>
          <a:xfrm>
            <a:off x="1581150" y="622915"/>
            <a:ext cx="9029700" cy="954107"/>
          </a:xfrm>
          <a:prstGeom prst="rect">
            <a:avLst/>
          </a:prstGeom>
          <a:noFill/>
        </p:spPr>
        <p:txBody>
          <a:bodyPr wrap="square">
            <a:spAutoFit/>
          </a:bodyPr>
          <a:lstStyle/>
          <a:p>
            <a:pPr algn="just"/>
            <a:r>
              <a:rPr lang="tr-TR" sz="2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Rüzgarlar: </a:t>
            </a:r>
            <a:r>
              <a:rPr lang="tr-TR" sz="2000" b="0" i="0" u="none" strike="noStrike" baseline="0" dirty="0">
                <a:latin typeface="Times New Roman" panose="02020603050405020304" pitchFamily="18" charset="0"/>
                <a:cs typeface="Times New Roman" panose="02020603050405020304" pitchFamily="18" charset="0"/>
              </a:rPr>
              <a:t> </a:t>
            </a:r>
            <a:r>
              <a:rPr lang="tr-TR" sz="1800" b="0" i="0" u="none" strike="noStrike" baseline="0" dirty="0">
                <a:latin typeface="Helvetica" panose="020B0604020202020204" pitchFamily="34" charset="0"/>
              </a:rPr>
              <a:t>Yeryüzünde rüzgâr oluşumu ve çeşitleri üzerinde basınç farkları, </a:t>
            </a:r>
            <a:r>
              <a:rPr lang="tr-TR" sz="1800" b="0" i="0" u="none" strike="noStrike" baseline="0" dirty="0" err="1">
                <a:latin typeface="Helvetica" panose="020B0604020202020204" pitchFamily="34" charset="0"/>
              </a:rPr>
              <a:t>koriolis</a:t>
            </a:r>
            <a:r>
              <a:rPr lang="tr-TR" dirty="0">
                <a:latin typeface="Helvetica" panose="020B0604020202020204" pitchFamily="34" charset="0"/>
              </a:rPr>
              <a:t> </a:t>
            </a:r>
            <a:r>
              <a:rPr lang="tr-TR" sz="1800" b="0" i="0" u="none" strike="noStrike" baseline="0" dirty="0">
                <a:latin typeface="Helvetica" panose="020B0604020202020204" pitchFamily="34" charset="0"/>
              </a:rPr>
              <a:t>kuvveti, merkezkaç etkisi ve sürtünme kuvveti etkilidir. Rüzgarlar; Basınç merkezlerinin yönü ve genel atmosfer dolaşımı sonucunda ortaya çıkar.</a:t>
            </a:r>
            <a:endParaRPr lang="tr-TR" sz="2000" dirty="0">
              <a:latin typeface="Times New Roman" panose="02020603050405020304" pitchFamily="18" charset="0"/>
              <a:cs typeface="Times New Roman" panose="02020603050405020304" pitchFamily="18" charset="0"/>
            </a:endParaRPr>
          </a:p>
        </p:txBody>
      </p:sp>
      <p:sp>
        <p:nvSpPr>
          <p:cNvPr id="8" name="Başlık 1">
            <a:extLst>
              <a:ext uri="{FF2B5EF4-FFF2-40B4-BE49-F238E27FC236}">
                <a16:creationId xmlns:a16="http://schemas.microsoft.com/office/drawing/2014/main" id="{5523577A-988E-F034-1DC8-5A43F062ACCD}"/>
              </a:ext>
            </a:extLst>
          </p:cNvPr>
          <p:cNvSpPr txBox="1">
            <a:spLocks/>
          </p:cNvSpPr>
          <p:nvPr/>
        </p:nvSpPr>
        <p:spPr>
          <a:xfrm>
            <a:off x="3309497" y="9798"/>
            <a:ext cx="5624052" cy="766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5500" b="1" dirty="0">
                <a:effectLst>
                  <a:outerShdw blurRad="38100" dist="38100" dir="2700000" algn="tl">
                    <a:srgbClr val="000000">
                      <a:alpha val="43137"/>
                    </a:srgbClr>
                  </a:outerShdw>
                </a:effectLst>
              </a:rPr>
              <a:t>RÜZGARLAR</a:t>
            </a:r>
          </a:p>
        </p:txBody>
      </p:sp>
      <p:pic>
        <p:nvPicPr>
          <p:cNvPr id="2050" name="Picture 2" descr="This Interactive Map of Earth's Weather Is the Most Stunning Thing on the  Internet">
            <a:extLst>
              <a:ext uri="{FF2B5EF4-FFF2-40B4-BE49-F238E27FC236}">
                <a16:creationId xmlns:a16="http://schemas.microsoft.com/office/drawing/2014/main" id="{058183D7-0BB3-26B3-31BB-9AEE75799B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84" y="47429"/>
            <a:ext cx="1475666" cy="1478945"/>
          </a:xfrm>
          <a:prstGeom prst="ellipse">
            <a:avLst/>
          </a:prstGeom>
          <a:noFill/>
          <a:ln>
            <a:solidFill>
              <a:srgbClr val="00B0F0"/>
            </a:solidFill>
          </a:ln>
          <a:extLst>
            <a:ext uri="{909E8E84-426E-40DD-AFC4-6F175D3DCCD1}">
              <a14:hiddenFill xmlns:a14="http://schemas.microsoft.com/office/drawing/2010/main">
                <a:solidFill>
                  <a:srgbClr val="FFFFFF"/>
                </a:solidFill>
              </a14:hiddenFill>
            </a:ext>
          </a:extLst>
        </p:spPr>
      </p:pic>
      <p:pic>
        <p:nvPicPr>
          <p:cNvPr id="2052" name="Picture 4" descr="Climate change (extreme weather) - Grade 5 Exhibition">
            <a:extLst>
              <a:ext uri="{FF2B5EF4-FFF2-40B4-BE49-F238E27FC236}">
                <a16:creationId xmlns:a16="http://schemas.microsoft.com/office/drawing/2014/main" id="{8CEFE952-E47C-7269-0D7A-EF8E3FA950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92" t="6497" r="21102" b="10528"/>
          <a:stretch/>
        </p:blipFill>
        <p:spPr bwMode="auto">
          <a:xfrm>
            <a:off x="10648950" y="20556"/>
            <a:ext cx="1514168" cy="1488450"/>
          </a:xfrm>
          <a:prstGeom prst="ellipse">
            <a:avLst/>
          </a:prstGeom>
          <a:noFill/>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38DC5C44-7BCA-BD1F-3BE5-C4B8137BE931}"/>
              </a:ext>
            </a:extLst>
          </p:cNvPr>
          <p:cNvSpPr/>
          <p:nvPr/>
        </p:nvSpPr>
        <p:spPr>
          <a:xfrm>
            <a:off x="4174411" y="2495837"/>
            <a:ext cx="3843178" cy="1334685"/>
          </a:xfrm>
          <a:prstGeom prst="ellipse">
            <a:avLst/>
          </a:pr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sp>
      <p:sp>
        <p:nvSpPr>
          <p:cNvPr id="2" name="Dikdörtgen 1">
            <a:extLst>
              <a:ext uri="{FF2B5EF4-FFF2-40B4-BE49-F238E27FC236}">
                <a16:creationId xmlns:a16="http://schemas.microsoft.com/office/drawing/2014/main" id="{C12A1071-1C25-95CE-630C-B92585E8ECE3}"/>
              </a:ext>
            </a:extLst>
          </p:cNvPr>
          <p:cNvSpPr/>
          <p:nvPr/>
        </p:nvSpPr>
        <p:spPr>
          <a:xfrm>
            <a:off x="2812435" y="5376916"/>
            <a:ext cx="2016224" cy="1355170"/>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
              <a:lnSpc>
                <a:spcPts val="1920"/>
              </a:lnSpc>
            </a:pPr>
            <a:r>
              <a:rPr lang="tr-TR" sz="1440" b="1" dirty="0">
                <a:solidFill>
                  <a:schemeClr val="tx1"/>
                </a:solidFill>
              </a:rPr>
              <a:t>Meltem Rüzgarları</a:t>
            </a:r>
          </a:p>
          <a:p>
            <a:pPr marL="201600" indent="-172800">
              <a:lnSpc>
                <a:spcPts val="1920"/>
              </a:lnSpc>
              <a:buFont typeface="Wingdings" panose="05000000000000000000" pitchFamily="2" charset="2"/>
              <a:buChar char="v"/>
            </a:pPr>
            <a:r>
              <a:rPr lang="tr-TR" sz="1440" b="1" dirty="0">
                <a:solidFill>
                  <a:schemeClr val="tx1"/>
                </a:solidFill>
              </a:rPr>
              <a:t> Deniz Meltemi</a:t>
            </a:r>
          </a:p>
          <a:p>
            <a:pPr marL="201600" indent="-172800">
              <a:lnSpc>
                <a:spcPts val="1920"/>
              </a:lnSpc>
              <a:buFont typeface="Wingdings" panose="05000000000000000000" pitchFamily="2" charset="2"/>
              <a:buChar char="v"/>
            </a:pPr>
            <a:r>
              <a:rPr lang="tr-TR" sz="1440" b="1" dirty="0">
                <a:solidFill>
                  <a:schemeClr val="tx1"/>
                </a:solidFill>
              </a:rPr>
              <a:t> Kara Meltemi</a:t>
            </a:r>
          </a:p>
          <a:p>
            <a:pPr marL="201600" indent="-172800">
              <a:lnSpc>
                <a:spcPts val="1920"/>
              </a:lnSpc>
              <a:buFont typeface="Wingdings" panose="05000000000000000000" pitchFamily="2" charset="2"/>
              <a:buChar char="v"/>
            </a:pPr>
            <a:r>
              <a:rPr lang="tr-TR" sz="1440" b="1" dirty="0">
                <a:solidFill>
                  <a:schemeClr val="tx1"/>
                </a:solidFill>
              </a:rPr>
              <a:t> Dağ Meltemi</a:t>
            </a:r>
          </a:p>
          <a:p>
            <a:pPr marL="201600" indent="-172800">
              <a:lnSpc>
                <a:spcPts val="1920"/>
              </a:lnSpc>
              <a:buFont typeface="Wingdings" panose="05000000000000000000" pitchFamily="2" charset="2"/>
              <a:buChar char="v"/>
            </a:pPr>
            <a:r>
              <a:rPr lang="tr-TR" sz="1440" b="1" dirty="0">
                <a:solidFill>
                  <a:schemeClr val="tx1"/>
                </a:solidFill>
              </a:rPr>
              <a:t> Vadi Meltemi</a:t>
            </a:r>
          </a:p>
        </p:txBody>
      </p:sp>
      <p:sp>
        <p:nvSpPr>
          <p:cNvPr id="3" name="Dikdörtgen 2">
            <a:extLst>
              <a:ext uri="{FF2B5EF4-FFF2-40B4-BE49-F238E27FC236}">
                <a16:creationId xmlns:a16="http://schemas.microsoft.com/office/drawing/2014/main" id="{903C84B7-F81A-5509-269A-C4A87011043E}"/>
              </a:ext>
            </a:extLst>
          </p:cNvPr>
          <p:cNvSpPr/>
          <p:nvPr/>
        </p:nvSpPr>
        <p:spPr>
          <a:xfrm>
            <a:off x="5059085" y="5376916"/>
            <a:ext cx="2016224" cy="1355170"/>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
              <a:lnSpc>
                <a:spcPts val="1920"/>
              </a:lnSpc>
            </a:pPr>
            <a:r>
              <a:rPr lang="tr-TR" sz="1440" b="1" dirty="0">
                <a:solidFill>
                  <a:schemeClr val="tx1"/>
                </a:solidFill>
              </a:rPr>
              <a:t>Sıcak Yerel Rüzgarlar</a:t>
            </a:r>
          </a:p>
          <a:p>
            <a:pPr marL="201600" indent="-172800">
              <a:lnSpc>
                <a:spcPts val="1920"/>
              </a:lnSpc>
              <a:buFont typeface="Wingdings" panose="05000000000000000000" pitchFamily="2" charset="2"/>
              <a:buChar char="v"/>
            </a:pPr>
            <a:r>
              <a:rPr lang="tr-TR" sz="1440" b="1" dirty="0">
                <a:solidFill>
                  <a:schemeClr val="tx1"/>
                </a:solidFill>
              </a:rPr>
              <a:t> Fön</a:t>
            </a:r>
          </a:p>
          <a:p>
            <a:pPr marL="201600" indent="-172800">
              <a:lnSpc>
                <a:spcPts val="1920"/>
              </a:lnSpc>
              <a:buFont typeface="Wingdings" panose="05000000000000000000" pitchFamily="2" charset="2"/>
              <a:buChar char="v"/>
            </a:pPr>
            <a:r>
              <a:rPr lang="tr-TR" sz="1440" b="1" dirty="0">
                <a:solidFill>
                  <a:schemeClr val="tx1"/>
                </a:solidFill>
              </a:rPr>
              <a:t> Sirokko</a:t>
            </a:r>
          </a:p>
          <a:p>
            <a:pPr marL="201600" indent="-172800">
              <a:lnSpc>
                <a:spcPts val="1920"/>
              </a:lnSpc>
              <a:buFont typeface="Wingdings" panose="05000000000000000000" pitchFamily="2" charset="2"/>
              <a:buChar char="v"/>
            </a:pPr>
            <a:r>
              <a:rPr lang="tr-TR" sz="1440" b="1" dirty="0">
                <a:solidFill>
                  <a:schemeClr val="tx1"/>
                </a:solidFill>
              </a:rPr>
              <a:t> Hamsin</a:t>
            </a:r>
          </a:p>
          <a:p>
            <a:pPr marL="28800">
              <a:lnSpc>
                <a:spcPts val="1920"/>
              </a:lnSpc>
            </a:pPr>
            <a:endParaRPr lang="tr-TR" sz="1440" b="1" dirty="0">
              <a:solidFill>
                <a:schemeClr val="tx1"/>
              </a:solidFill>
            </a:endParaRPr>
          </a:p>
        </p:txBody>
      </p:sp>
      <p:sp>
        <p:nvSpPr>
          <p:cNvPr id="4" name="Dikdörtgen 3">
            <a:extLst>
              <a:ext uri="{FF2B5EF4-FFF2-40B4-BE49-F238E27FC236}">
                <a16:creationId xmlns:a16="http://schemas.microsoft.com/office/drawing/2014/main" id="{5D9B03DE-5E62-C40F-8247-BE8D04A8827A}"/>
              </a:ext>
            </a:extLst>
          </p:cNvPr>
          <p:cNvSpPr/>
          <p:nvPr/>
        </p:nvSpPr>
        <p:spPr>
          <a:xfrm>
            <a:off x="7305734" y="5376916"/>
            <a:ext cx="2016224" cy="1355170"/>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
              <a:lnSpc>
                <a:spcPts val="1920"/>
              </a:lnSpc>
            </a:pPr>
            <a:r>
              <a:rPr lang="tr-TR" sz="1440" b="1" dirty="0">
                <a:solidFill>
                  <a:schemeClr val="tx1"/>
                </a:solidFill>
              </a:rPr>
              <a:t>Soğuk Yerel Rüzgarlar</a:t>
            </a:r>
          </a:p>
          <a:p>
            <a:pPr marL="201600" indent="-172800">
              <a:lnSpc>
                <a:spcPts val="1920"/>
              </a:lnSpc>
              <a:buFont typeface="Wingdings" panose="05000000000000000000" pitchFamily="2" charset="2"/>
              <a:buChar char="v"/>
            </a:pPr>
            <a:r>
              <a:rPr lang="tr-TR" sz="1440" b="1" dirty="0">
                <a:solidFill>
                  <a:schemeClr val="tx1"/>
                </a:solidFill>
              </a:rPr>
              <a:t> Bora</a:t>
            </a:r>
          </a:p>
          <a:p>
            <a:pPr marL="201600" indent="-172800">
              <a:lnSpc>
                <a:spcPts val="1920"/>
              </a:lnSpc>
              <a:buFont typeface="Wingdings" panose="05000000000000000000" pitchFamily="2" charset="2"/>
              <a:buChar char="v"/>
            </a:pPr>
            <a:r>
              <a:rPr lang="tr-TR" sz="1440" b="1" dirty="0">
                <a:solidFill>
                  <a:schemeClr val="tx1"/>
                </a:solidFill>
              </a:rPr>
              <a:t> Mistral</a:t>
            </a:r>
          </a:p>
          <a:p>
            <a:pPr marL="201600" indent="-172800">
              <a:lnSpc>
                <a:spcPts val="1920"/>
              </a:lnSpc>
              <a:buFont typeface="Wingdings" panose="05000000000000000000" pitchFamily="2" charset="2"/>
              <a:buChar char="v"/>
            </a:pPr>
            <a:r>
              <a:rPr lang="tr-TR" sz="1440" b="1" dirty="0">
                <a:solidFill>
                  <a:schemeClr val="tx1"/>
                </a:solidFill>
              </a:rPr>
              <a:t> Krivetz</a:t>
            </a:r>
          </a:p>
          <a:p>
            <a:pPr marL="201600" indent="-172800">
              <a:lnSpc>
                <a:spcPts val="1920"/>
              </a:lnSpc>
              <a:buFont typeface="Wingdings" panose="05000000000000000000" pitchFamily="2" charset="2"/>
              <a:buChar char="v"/>
            </a:pPr>
            <a:endParaRPr lang="tr-TR" sz="1440" b="1" dirty="0">
              <a:solidFill>
                <a:schemeClr val="tx1"/>
              </a:solidFill>
            </a:endParaRPr>
          </a:p>
        </p:txBody>
      </p:sp>
      <p:sp>
        <p:nvSpPr>
          <p:cNvPr id="7" name="Dikdörtgen 6">
            <a:extLst>
              <a:ext uri="{FF2B5EF4-FFF2-40B4-BE49-F238E27FC236}">
                <a16:creationId xmlns:a16="http://schemas.microsoft.com/office/drawing/2014/main" id="{DEB76F7C-B24B-59C2-C88E-B2D5548CBB2C}"/>
              </a:ext>
            </a:extLst>
          </p:cNvPr>
          <p:cNvSpPr/>
          <p:nvPr/>
        </p:nvSpPr>
        <p:spPr>
          <a:xfrm>
            <a:off x="9824910" y="2770172"/>
            <a:ext cx="2016224" cy="1355170"/>
          </a:xfrm>
          <a:prstGeom prst="rect">
            <a:avLst/>
          </a:prstGeom>
          <a:solidFill>
            <a:schemeClr val="accent4">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
              <a:lnSpc>
                <a:spcPts val="1920"/>
              </a:lnSpc>
            </a:pPr>
            <a:r>
              <a:rPr lang="tr-TR" sz="1440" b="1" dirty="0">
                <a:solidFill>
                  <a:schemeClr val="tx1"/>
                </a:solidFill>
              </a:rPr>
              <a:t>TROPİKAL RÜZGARLAR</a:t>
            </a:r>
          </a:p>
          <a:p>
            <a:pPr marL="201600" indent="-172800">
              <a:lnSpc>
                <a:spcPts val="1920"/>
              </a:lnSpc>
              <a:buFont typeface="Wingdings" panose="05000000000000000000" pitchFamily="2" charset="2"/>
              <a:buChar char="v"/>
            </a:pPr>
            <a:r>
              <a:rPr lang="tr-TR" sz="1440" b="1" dirty="0">
                <a:solidFill>
                  <a:schemeClr val="tx1"/>
                </a:solidFill>
              </a:rPr>
              <a:t> Kasırga</a:t>
            </a:r>
          </a:p>
          <a:p>
            <a:pPr marL="201600" indent="-172800">
              <a:lnSpc>
                <a:spcPts val="1920"/>
              </a:lnSpc>
              <a:buFont typeface="Wingdings" panose="05000000000000000000" pitchFamily="2" charset="2"/>
              <a:buChar char="v"/>
            </a:pPr>
            <a:r>
              <a:rPr lang="tr-TR" sz="1440" b="1" dirty="0">
                <a:solidFill>
                  <a:schemeClr val="tx1"/>
                </a:solidFill>
              </a:rPr>
              <a:t> Tayfun</a:t>
            </a:r>
          </a:p>
          <a:p>
            <a:pPr marL="201600" indent="-172800">
              <a:lnSpc>
                <a:spcPts val="1920"/>
              </a:lnSpc>
              <a:buFont typeface="Wingdings" panose="05000000000000000000" pitchFamily="2" charset="2"/>
              <a:buChar char="v"/>
            </a:pPr>
            <a:r>
              <a:rPr lang="tr-TR" sz="1440" b="1" dirty="0">
                <a:solidFill>
                  <a:schemeClr val="tx1"/>
                </a:solidFill>
              </a:rPr>
              <a:t> Tornado</a:t>
            </a:r>
          </a:p>
          <a:p>
            <a:pPr marL="201600" indent="-172800">
              <a:lnSpc>
                <a:spcPts val="1920"/>
              </a:lnSpc>
              <a:buFont typeface="Wingdings" panose="05000000000000000000" pitchFamily="2" charset="2"/>
              <a:buChar char="v"/>
            </a:pPr>
            <a:r>
              <a:rPr lang="tr-TR" sz="1440" b="1" dirty="0">
                <a:solidFill>
                  <a:schemeClr val="tx1"/>
                </a:solidFill>
              </a:rPr>
              <a:t> Hortum</a:t>
            </a:r>
          </a:p>
        </p:txBody>
      </p:sp>
      <p:cxnSp>
        <p:nvCxnSpPr>
          <p:cNvPr id="9" name="Düz Bağlayıcı 8">
            <a:extLst>
              <a:ext uri="{FF2B5EF4-FFF2-40B4-BE49-F238E27FC236}">
                <a16:creationId xmlns:a16="http://schemas.microsoft.com/office/drawing/2014/main" id="{8B231644-5351-DE34-F09C-EE83C7DA9DC5}"/>
              </a:ext>
            </a:extLst>
          </p:cNvPr>
          <p:cNvCxnSpPr/>
          <p:nvPr/>
        </p:nvCxnSpPr>
        <p:spPr>
          <a:xfrm flipV="1">
            <a:off x="1602701" y="2453982"/>
            <a:ext cx="8928862" cy="3634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01652E4E-560A-EDCA-6447-93D8D1AF4462}"/>
              </a:ext>
            </a:extLst>
          </p:cNvPr>
          <p:cNvCxnSpPr/>
          <p:nvPr/>
        </p:nvCxnSpPr>
        <p:spPr>
          <a:xfrm>
            <a:off x="1602701" y="2476435"/>
            <a:ext cx="130" cy="36690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9B7921EB-B774-495F-BFE2-3BC98C4A8A6C}"/>
              </a:ext>
            </a:extLst>
          </p:cNvPr>
          <p:cNvCxnSpPr/>
          <p:nvPr/>
        </p:nvCxnSpPr>
        <p:spPr>
          <a:xfrm flipH="1">
            <a:off x="6095814" y="2165950"/>
            <a:ext cx="186" cy="2880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52E34BCA-0226-845F-0F06-2CC2F246416F}"/>
              </a:ext>
            </a:extLst>
          </p:cNvPr>
          <p:cNvCxnSpPr>
            <a:cxnSpLocks/>
          </p:cNvCxnSpPr>
          <p:nvPr/>
        </p:nvCxnSpPr>
        <p:spPr>
          <a:xfrm flipH="1" flipV="1">
            <a:off x="8338257" y="3274201"/>
            <a:ext cx="13572" cy="19243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7767C128-1553-ADBF-0D51-374B428CA978}"/>
              </a:ext>
            </a:extLst>
          </p:cNvPr>
          <p:cNvCxnSpPr/>
          <p:nvPr/>
        </p:nvCxnSpPr>
        <p:spPr>
          <a:xfrm flipV="1">
            <a:off x="3791744" y="5087503"/>
            <a:ext cx="6758748" cy="8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Düz Ok Bağlayıcısı 13">
            <a:extLst>
              <a:ext uri="{FF2B5EF4-FFF2-40B4-BE49-F238E27FC236}">
                <a16:creationId xmlns:a16="http://schemas.microsoft.com/office/drawing/2014/main" id="{02668BF2-317F-5000-74D4-AFBB7CAF64D5}"/>
              </a:ext>
            </a:extLst>
          </p:cNvPr>
          <p:cNvCxnSpPr/>
          <p:nvPr/>
        </p:nvCxnSpPr>
        <p:spPr>
          <a:xfrm>
            <a:off x="10550492" y="5088998"/>
            <a:ext cx="0" cy="260534"/>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Düz Bağlayıcı 14">
            <a:extLst>
              <a:ext uri="{FF2B5EF4-FFF2-40B4-BE49-F238E27FC236}">
                <a16:creationId xmlns:a16="http://schemas.microsoft.com/office/drawing/2014/main" id="{6E7810F8-4FFF-9E3D-78D8-FB2CDFC87870}"/>
              </a:ext>
            </a:extLst>
          </p:cNvPr>
          <p:cNvCxnSpPr/>
          <p:nvPr/>
        </p:nvCxnSpPr>
        <p:spPr>
          <a:xfrm>
            <a:off x="1602701" y="3949995"/>
            <a:ext cx="0" cy="23042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Dikdörtgen 15">
            <a:extLst>
              <a:ext uri="{FF2B5EF4-FFF2-40B4-BE49-F238E27FC236}">
                <a16:creationId xmlns:a16="http://schemas.microsoft.com/office/drawing/2014/main" id="{90D2F14E-D0BF-DE6D-7992-5F708289AD47}"/>
              </a:ext>
            </a:extLst>
          </p:cNvPr>
          <p:cNvSpPr/>
          <p:nvPr/>
        </p:nvSpPr>
        <p:spPr>
          <a:xfrm>
            <a:off x="148839" y="2761526"/>
            <a:ext cx="2907723" cy="1209734"/>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920"/>
              </a:lnSpc>
            </a:pPr>
            <a:r>
              <a:rPr lang="tr-TR" sz="2960" b="1" dirty="0">
                <a:solidFill>
                  <a:schemeClr val="tx1"/>
                </a:solidFill>
              </a:rPr>
              <a:t>SÜREKLİ </a:t>
            </a:r>
          </a:p>
          <a:p>
            <a:pPr algn="ctr">
              <a:lnSpc>
                <a:spcPts val="3920"/>
              </a:lnSpc>
            </a:pPr>
            <a:r>
              <a:rPr lang="tr-TR" sz="2960" b="1" dirty="0">
                <a:solidFill>
                  <a:schemeClr val="tx1"/>
                </a:solidFill>
              </a:rPr>
              <a:t>RÜZGARLAR</a:t>
            </a:r>
          </a:p>
        </p:txBody>
      </p:sp>
      <p:sp>
        <p:nvSpPr>
          <p:cNvPr id="17" name="Dikdörtgen 16">
            <a:extLst>
              <a:ext uri="{FF2B5EF4-FFF2-40B4-BE49-F238E27FC236}">
                <a16:creationId xmlns:a16="http://schemas.microsoft.com/office/drawing/2014/main" id="{571E8A7D-4F62-F375-DE64-126C6B68E36A}"/>
              </a:ext>
            </a:extLst>
          </p:cNvPr>
          <p:cNvSpPr/>
          <p:nvPr/>
        </p:nvSpPr>
        <p:spPr>
          <a:xfrm>
            <a:off x="443620" y="4191054"/>
            <a:ext cx="2317902" cy="121350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1600" indent="-172800">
              <a:lnSpc>
                <a:spcPts val="2640"/>
              </a:lnSpc>
              <a:buFont typeface="Wingdings" panose="05000000000000000000" pitchFamily="2" charset="2"/>
              <a:buChar char="v"/>
            </a:pPr>
            <a:r>
              <a:rPr lang="tr-TR" sz="1920" b="1" dirty="0">
                <a:solidFill>
                  <a:schemeClr val="tx1"/>
                </a:solidFill>
              </a:rPr>
              <a:t> Alize Rüzgarları</a:t>
            </a:r>
          </a:p>
          <a:p>
            <a:pPr marL="201600" indent="-172800">
              <a:lnSpc>
                <a:spcPts val="2640"/>
              </a:lnSpc>
              <a:buFont typeface="Wingdings" panose="05000000000000000000" pitchFamily="2" charset="2"/>
              <a:buChar char="v"/>
            </a:pPr>
            <a:r>
              <a:rPr lang="tr-TR" sz="1920" b="1" dirty="0">
                <a:solidFill>
                  <a:schemeClr val="tx1"/>
                </a:solidFill>
              </a:rPr>
              <a:t> Batı Rüzgarları</a:t>
            </a:r>
          </a:p>
          <a:p>
            <a:pPr marL="201600" indent="-172800">
              <a:lnSpc>
                <a:spcPts val="2640"/>
              </a:lnSpc>
              <a:buFont typeface="Wingdings" panose="05000000000000000000" pitchFamily="2" charset="2"/>
              <a:buChar char="v"/>
            </a:pPr>
            <a:r>
              <a:rPr lang="tr-TR" sz="1920" b="1" dirty="0">
                <a:solidFill>
                  <a:schemeClr val="tx1"/>
                </a:solidFill>
              </a:rPr>
              <a:t> Kutup Rüzgarları</a:t>
            </a:r>
          </a:p>
        </p:txBody>
      </p:sp>
      <p:cxnSp>
        <p:nvCxnSpPr>
          <p:cNvPr id="18" name="Düz Bağlayıcı 17">
            <a:extLst>
              <a:ext uri="{FF2B5EF4-FFF2-40B4-BE49-F238E27FC236}">
                <a16:creationId xmlns:a16="http://schemas.microsoft.com/office/drawing/2014/main" id="{906C8F6B-3EC6-9913-32EC-99C2FEC1E366}"/>
              </a:ext>
            </a:extLst>
          </p:cNvPr>
          <p:cNvCxnSpPr/>
          <p:nvPr/>
        </p:nvCxnSpPr>
        <p:spPr>
          <a:xfrm>
            <a:off x="4839877" y="3876463"/>
            <a:ext cx="0" cy="23042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Dikdörtgen 18">
            <a:extLst>
              <a:ext uri="{FF2B5EF4-FFF2-40B4-BE49-F238E27FC236}">
                <a16:creationId xmlns:a16="http://schemas.microsoft.com/office/drawing/2014/main" id="{C7E4F9D9-6CB8-D862-C7B7-40CD87140A0B}"/>
              </a:ext>
            </a:extLst>
          </p:cNvPr>
          <p:cNvSpPr/>
          <p:nvPr/>
        </p:nvSpPr>
        <p:spPr>
          <a:xfrm>
            <a:off x="3385960" y="2762425"/>
            <a:ext cx="2907723" cy="120973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920"/>
              </a:lnSpc>
            </a:pPr>
            <a:r>
              <a:rPr lang="tr-TR" sz="2960" b="1" dirty="0">
                <a:solidFill>
                  <a:schemeClr val="tx1"/>
                </a:solidFill>
              </a:rPr>
              <a:t>MEVSİMLİK RÜZGARLAR</a:t>
            </a:r>
          </a:p>
        </p:txBody>
      </p:sp>
      <p:sp>
        <p:nvSpPr>
          <p:cNvPr id="20" name="Dikdörtgen 19">
            <a:extLst>
              <a:ext uri="{FF2B5EF4-FFF2-40B4-BE49-F238E27FC236}">
                <a16:creationId xmlns:a16="http://schemas.microsoft.com/office/drawing/2014/main" id="{156C8A52-1B1B-27FC-7ADF-420AF2A0AE12}"/>
              </a:ext>
            </a:extLst>
          </p:cNvPr>
          <p:cNvSpPr/>
          <p:nvPr/>
        </p:nvSpPr>
        <p:spPr>
          <a:xfrm>
            <a:off x="3720492" y="4106889"/>
            <a:ext cx="2317902" cy="864000"/>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1600" indent="-172800">
              <a:lnSpc>
                <a:spcPts val="2800"/>
              </a:lnSpc>
              <a:buFont typeface="Wingdings" panose="05000000000000000000" pitchFamily="2" charset="2"/>
              <a:buChar char="v"/>
            </a:pPr>
            <a:r>
              <a:rPr lang="tr-TR" sz="1920" b="1" dirty="0">
                <a:solidFill>
                  <a:schemeClr val="tx1"/>
                </a:solidFill>
              </a:rPr>
              <a:t> Yaz Musonu</a:t>
            </a:r>
          </a:p>
          <a:p>
            <a:pPr marL="201600" indent="-172800">
              <a:lnSpc>
                <a:spcPts val="2800"/>
              </a:lnSpc>
              <a:buFont typeface="Wingdings" panose="05000000000000000000" pitchFamily="2" charset="2"/>
              <a:buChar char="v"/>
            </a:pPr>
            <a:r>
              <a:rPr lang="tr-TR" sz="1920" b="1" dirty="0">
                <a:solidFill>
                  <a:schemeClr val="tx1"/>
                </a:solidFill>
              </a:rPr>
              <a:t> Kış Musonu</a:t>
            </a:r>
          </a:p>
        </p:txBody>
      </p:sp>
      <p:sp>
        <p:nvSpPr>
          <p:cNvPr id="21" name="Dikdörtgen 20">
            <a:extLst>
              <a:ext uri="{FF2B5EF4-FFF2-40B4-BE49-F238E27FC236}">
                <a16:creationId xmlns:a16="http://schemas.microsoft.com/office/drawing/2014/main" id="{6CE1243D-4282-6EEA-2481-7388C68DDB24}"/>
              </a:ext>
            </a:extLst>
          </p:cNvPr>
          <p:cNvSpPr/>
          <p:nvPr/>
        </p:nvSpPr>
        <p:spPr>
          <a:xfrm>
            <a:off x="4174411" y="1534834"/>
            <a:ext cx="3998886" cy="721761"/>
          </a:xfrm>
          <a:prstGeom prst="rect">
            <a:avLst/>
          </a:prstGeom>
          <a:solidFill>
            <a:schemeClr val="tx1"/>
          </a:solid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500" b="1" dirty="0">
                <a:solidFill>
                  <a:schemeClr val="bg1"/>
                </a:solidFill>
              </a:rPr>
              <a:t>RÜZGAR ÇEŞİTLERİ</a:t>
            </a:r>
          </a:p>
        </p:txBody>
      </p:sp>
      <p:cxnSp>
        <p:nvCxnSpPr>
          <p:cNvPr id="24" name="Düz Ok Bağlayıcısı 23">
            <a:extLst>
              <a:ext uri="{FF2B5EF4-FFF2-40B4-BE49-F238E27FC236}">
                <a16:creationId xmlns:a16="http://schemas.microsoft.com/office/drawing/2014/main" id="{EB0AC433-6E4C-297A-17D8-10D95E228AA3}"/>
              </a:ext>
            </a:extLst>
          </p:cNvPr>
          <p:cNvCxnSpPr/>
          <p:nvPr/>
        </p:nvCxnSpPr>
        <p:spPr>
          <a:xfrm>
            <a:off x="8123085" y="2445084"/>
            <a:ext cx="130" cy="36690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Dikdörtgen 24">
            <a:extLst>
              <a:ext uri="{FF2B5EF4-FFF2-40B4-BE49-F238E27FC236}">
                <a16:creationId xmlns:a16="http://schemas.microsoft.com/office/drawing/2014/main" id="{683A7F2F-F947-C808-B083-C93E8DB93568}"/>
              </a:ext>
            </a:extLst>
          </p:cNvPr>
          <p:cNvSpPr/>
          <p:nvPr/>
        </p:nvSpPr>
        <p:spPr>
          <a:xfrm>
            <a:off x="6644661" y="2761233"/>
            <a:ext cx="2907723" cy="1209734"/>
          </a:xfrm>
          <a:prstGeom prst="rect">
            <a:avLst/>
          </a:prstGeom>
          <a:solidFill>
            <a:schemeClr val="accent3">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920"/>
              </a:lnSpc>
            </a:pPr>
            <a:r>
              <a:rPr lang="tr-TR" sz="2960" b="1" dirty="0">
                <a:solidFill>
                  <a:schemeClr val="tx1"/>
                </a:solidFill>
              </a:rPr>
              <a:t>YEREL </a:t>
            </a:r>
          </a:p>
          <a:p>
            <a:pPr algn="ctr">
              <a:lnSpc>
                <a:spcPts val="3920"/>
              </a:lnSpc>
            </a:pPr>
            <a:r>
              <a:rPr lang="tr-TR" sz="2960" b="1" dirty="0">
                <a:solidFill>
                  <a:schemeClr val="tx1"/>
                </a:solidFill>
              </a:rPr>
              <a:t>RÜZGARLAR</a:t>
            </a:r>
          </a:p>
        </p:txBody>
      </p:sp>
      <p:cxnSp>
        <p:nvCxnSpPr>
          <p:cNvPr id="26" name="Düz Ok Bağlayıcısı 25">
            <a:extLst>
              <a:ext uri="{FF2B5EF4-FFF2-40B4-BE49-F238E27FC236}">
                <a16:creationId xmlns:a16="http://schemas.microsoft.com/office/drawing/2014/main" id="{F599F84F-2B95-F91D-E164-6EFA68BC0DEA}"/>
              </a:ext>
            </a:extLst>
          </p:cNvPr>
          <p:cNvCxnSpPr/>
          <p:nvPr/>
        </p:nvCxnSpPr>
        <p:spPr>
          <a:xfrm>
            <a:off x="8342650" y="5088998"/>
            <a:ext cx="0" cy="260534"/>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Düz Ok Bağlayıcısı 26">
            <a:extLst>
              <a:ext uri="{FF2B5EF4-FFF2-40B4-BE49-F238E27FC236}">
                <a16:creationId xmlns:a16="http://schemas.microsoft.com/office/drawing/2014/main" id="{2265A022-4533-0AD9-FFEB-503FA8BD09E5}"/>
              </a:ext>
            </a:extLst>
          </p:cNvPr>
          <p:cNvCxnSpPr/>
          <p:nvPr/>
        </p:nvCxnSpPr>
        <p:spPr>
          <a:xfrm>
            <a:off x="6038394" y="5088998"/>
            <a:ext cx="0" cy="260534"/>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Düz Ok Bağlayıcısı 27">
            <a:extLst>
              <a:ext uri="{FF2B5EF4-FFF2-40B4-BE49-F238E27FC236}">
                <a16:creationId xmlns:a16="http://schemas.microsoft.com/office/drawing/2014/main" id="{207C2B00-FA45-18DA-7A21-864BD1508D99}"/>
              </a:ext>
            </a:extLst>
          </p:cNvPr>
          <p:cNvCxnSpPr/>
          <p:nvPr/>
        </p:nvCxnSpPr>
        <p:spPr>
          <a:xfrm>
            <a:off x="3806803" y="5087503"/>
            <a:ext cx="0" cy="260534"/>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0358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Dikdörtgen 21"/>
          <p:cNvSpPr/>
          <p:nvPr/>
        </p:nvSpPr>
        <p:spPr>
          <a:xfrm>
            <a:off x="6238044" y="820503"/>
            <a:ext cx="5865574" cy="4467057"/>
          </a:xfrm>
          <a:prstGeom prst="rect">
            <a:avLst/>
          </a:prstGeom>
        </p:spPr>
        <p:txBody>
          <a:bodyPr wrap="square">
            <a:spAutoFit/>
          </a:bodyPr>
          <a:lstStyle/>
          <a:p>
            <a:pPr algn="just">
              <a:lnSpc>
                <a:spcPct val="150000"/>
              </a:lnSpc>
            </a:pPr>
            <a:r>
              <a:rPr lang="tr-TR" sz="2400" b="1" dirty="0"/>
              <a:t>Sürekli rüzgârlar, sürekli basınç merkezleri arasında yıl boyunca aynı yönde eser. Etkiledikleri karaların kıyılarına genellikle yağış bırakır. Okyanus akıntılarının yönlerini etkiler. Sürekli rüzgarlara üçe ayrılır:</a:t>
            </a:r>
          </a:p>
          <a:p>
            <a:pPr marL="172800" indent="-230400" algn="just">
              <a:lnSpc>
                <a:spcPct val="150000"/>
              </a:lnSpc>
              <a:buFont typeface="Wingdings" panose="05000000000000000000" pitchFamily="2" charset="2"/>
              <a:buChar char="Ø"/>
            </a:pPr>
            <a:r>
              <a:rPr lang="tr-TR" sz="2400" b="1" dirty="0">
                <a:solidFill>
                  <a:srgbClr val="C00000"/>
                </a:solidFill>
              </a:rPr>
              <a:t> </a:t>
            </a:r>
            <a:r>
              <a:rPr lang="tr-TR" sz="2400" b="1" dirty="0">
                <a:solidFill>
                  <a:srgbClr val="FF0000"/>
                </a:solidFill>
              </a:rPr>
              <a:t>Alize rüzgarları</a:t>
            </a:r>
          </a:p>
          <a:p>
            <a:pPr marL="172800" indent="-230400" algn="just">
              <a:lnSpc>
                <a:spcPct val="150000"/>
              </a:lnSpc>
              <a:buFont typeface="Wingdings" panose="05000000000000000000" pitchFamily="2" charset="2"/>
              <a:buChar char="Ø"/>
            </a:pPr>
            <a:r>
              <a:rPr lang="tr-TR" sz="2400" b="1" dirty="0">
                <a:solidFill>
                  <a:srgbClr val="C00000"/>
                </a:solidFill>
              </a:rPr>
              <a:t> </a:t>
            </a:r>
            <a:r>
              <a:rPr lang="tr-TR" sz="2400" b="1" dirty="0">
                <a:solidFill>
                  <a:srgbClr val="0070C0"/>
                </a:solidFill>
              </a:rPr>
              <a:t>Batı rüzgarları</a:t>
            </a:r>
          </a:p>
          <a:p>
            <a:pPr marL="172800" indent="-230400" algn="just">
              <a:lnSpc>
                <a:spcPct val="150000"/>
              </a:lnSpc>
              <a:buFont typeface="Wingdings" panose="05000000000000000000" pitchFamily="2" charset="2"/>
              <a:buChar char="Ø"/>
            </a:pPr>
            <a:r>
              <a:rPr lang="tr-TR" sz="2400" b="1" dirty="0">
                <a:solidFill>
                  <a:srgbClr val="002060"/>
                </a:solidFill>
              </a:rPr>
              <a:t> Kutup rüzgarları</a:t>
            </a:r>
          </a:p>
        </p:txBody>
      </p:sp>
      <p:sp>
        <p:nvSpPr>
          <p:cNvPr id="24" name="Dikdörtgen 23"/>
          <p:cNvSpPr/>
          <p:nvPr/>
        </p:nvSpPr>
        <p:spPr>
          <a:xfrm>
            <a:off x="3705300" y="95957"/>
            <a:ext cx="5065489" cy="750975"/>
          </a:xfrm>
          <a:prstGeom prst="rect">
            <a:avLst/>
          </a:prstGeom>
          <a:solidFill>
            <a:schemeClr val="tx1"/>
          </a:solidFill>
        </p:spPr>
        <p:txBody>
          <a:bodyPr wrap="none" lIns="73152" tIns="36576" rIns="73152" bIns="36576">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tr-TR" sz="4400" b="1" dirty="0">
                <a:ln>
                  <a:prstDash val="solid"/>
                </a:ln>
                <a:solidFill>
                  <a:schemeClr val="bg1"/>
                </a:solidFill>
                <a:effectLst>
                  <a:outerShdw blurRad="88000" dist="50800" dir="5040000" algn="tl">
                    <a:schemeClr val="accent4">
                      <a:tint val="80000"/>
                      <a:satMod val="250000"/>
                      <a:alpha val="45000"/>
                    </a:schemeClr>
                  </a:outerShdw>
                </a:effectLst>
              </a:rPr>
              <a:t>SÜREKLİ RÜZGARLAR</a:t>
            </a:r>
          </a:p>
        </p:txBody>
      </p:sp>
      <p:pic>
        <p:nvPicPr>
          <p:cNvPr id="23" name="Ekran Kaydı 7">
            <a:hlinkClick r:id="" action="ppaction://media"/>
            <a:extLst>
              <a:ext uri="{FF2B5EF4-FFF2-40B4-BE49-F238E27FC236}">
                <a16:creationId xmlns:a16="http://schemas.microsoft.com/office/drawing/2014/main" id="{7126A99F-4644-43F3-9C8E-F44C609AE7D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0426" y="1052195"/>
            <a:ext cx="5865574" cy="4902570"/>
          </a:xfrm>
          <a:prstGeom prst="rect">
            <a:avLst/>
          </a:prstGeom>
        </p:spPr>
      </p:pic>
      <p:pic>
        <p:nvPicPr>
          <p:cNvPr id="10" name="Resim 9">
            <a:extLst>
              <a:ext uri="{FF2B5EF4-FFF2-40B4-BE49-F238E27FC236}">
                <a16:creationId xmlns:a16="http://schemas.microsoft.com/office/drawing/2014/main" id="{AD7AFB57-EF67-9036-5665-EA08422650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1344" y="3717120"/>
            <a:ext cx="3600520" cy="3140880"/>
          </a:xfrm>
          <a:prstGeom prst="rect">
            <a:avLst/>
          </a:prstGeom>
        </p:spPr>
      </p:pic>
    </p:spTree>
    <p:extLst>
      <p:ext uri="{BB962C8B-B14F-4D97-AF65-F5344CB8AC3E}">
        <p14:creationId xmlns:p14="http://schemas.microsoft.com/office/powerpoint/2010/main" val="5230288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800"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3"/>
                                        </p:tgtEl>
                                      </p:cBhvr>
                                    </p:cmd>
                                  </p:childTnLst>
                                </p:cTn>
                              </p:par>
                            </p:childTnLst>
                          </p:cTn>
                        </p:par>
                      </p:childTnLst>
                    </p:cTn>
                  </p:par>
                </p:childTnLst>
              </p:cTn>
              <p:nextCondLst>
                <p:cond evt="onClick" delay="0">
                  <p:tgtEl>
                    <p:spTgt spid="23"/>
                  </p:tgtEl>
                </p:cond>
              </p:nextCondLst>
            </p:seq>
            <p:video>
              <p:cMediaNode vol="80000">
                <p:cTn id="12" fill="hold" display="0">
                  <p:stCondLst>
                    <p:cond delay="indefinite"/>
                  </p:stCondLst>
                </p:cTn>
                <p:tgtEl>
                  <p:spTgt spid="2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F9D6AC5-7E0D-B1FE-A17D-A6E921350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88" y="0"/>
            <a:ext cx="11299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Metin kutusu 8">
            <a:hlinkClick r:id="rId3"/>
            <a:extLst>
              <a:ext uri="{FF2B5EF4-FFF2-40B4-BE49-F238E27FC236}">
                <a16:creationId xmlns:a16="http://schemas.microsoft.com/office/drawing/2014/main" id="{67150173-A442-2DBD-30CF-0C3DEB1875A7}"/>
              </a:ext>
            </a:extLst>
          </p:cNvPr>
          <p:cNvSpPr txBox="1"/>
          <p:nvPr/>
        </p:nvSpPr>
        <p:spPr>
          <a:xfrm>
            <a:off x="446087" y="438835"/>
            <a:ext cx="3095625" cy="369332"/>
          </a:xfrm>
          <a:prstGeom prst="rect">
            <a:avLst/>
          </a:prstGeom>
          <a:noFill/>
        </p:spPr>
        <p:txBody>
          <a:bodyPr wrap="square">
            <a:spAutoFit/>
          </a:bodyPr>
          <a:lstStyle/>
          <a:p>
            <a:r>
              <a:rPr lang="tr-TR" dirty="0">
                <a:hlinkClick r:id="rId3"/>
              </a:rPr>
              <a:t>Yüksek Çözünürlük İçin Tıklayın</a:t>
            </a:r>
            <a:endParaRPr lang="tr-TR" dirty="0"/>
          </a:p>
        </p:txBody>
      </p:sp>
    </p:spTree>
    <p:extLst>
      <p:ext uri="{BB962C8B-B14F-4D97-AF65-F5344CB8AC3E}">
        <p14:creationId xmlns:p14="http://schemas.microsoft.com/office/powerpoint/2010/main" val="1643756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2804B316-D02F-4362-BB1E-75DA16CF41BF}"/>
              </a:ext>
            </a:extLst>
          </p:cNvPr>
          <p:cNvGraphicFramePr/>
          <p:nvPr>
            <p:extLst>
              <p:ext uri="{D42A27DB-BD31-4B8C-83A1-F6EECF244321}">
                <p14:modId xmlns:p14="http://schemas.microsoft.com/office/powerpoint/2010/main" val="263464337"/>
              </p:ext>
            </p:extLst>
          </p:nvPr>
        </p:nvGraphicFramePr>
        <p:xfrm>
          <a:off x="0" y="-2098933"/>
          <a:ext cx="12029459" cy="6739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C:\Documents and Settings\Administrator\Desktop\aliz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25382" y="2583486"/>
            <a:ext cx="4035020" cy="351784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a:extLst>
              <a:ext uri="{FF2B5EF4-FFF2-40B4-BE49-F238E27FC236}">
                <a16:creationId xmlns:a16="http://schemas.microsoft.com/office/drawing/2014/main" id="{7CCA8E87-E4C4-4F95-41E6-78D67FA0F34F}"/>
              </a:ext>
            </a:extLst>
          </p:cNvPr>
          <p:cNvSpPr/>
          <p:nvPr/>
        </p:nvSpPr>
        <p:spPr>
          <a:xfrm>
            <a:off x="100553" y="2473488"/>
            <a:ext cx="7867510" cy="1015663"/>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Ekvatoral bölgede karşılaşan alizeler burada yükselerek kutuplara doğru hareket ederler. Bunlara da </a:t>
            </a:r>
            <a:r>
              <a:rPr lang="tr-TR" sz="2000" b="1" dirty="0">
                <a:solidFill>
                  <a:srgbClr val="FF0000"/>
                </a:solidFill>
                <a:latin typeface="Times New Roman" panose="02020603050405020304" pitchFamily="18" charset="0"/>
                <a:cs typeface="Times New Roman" panose="02020603050405020304" pitchFamily="18" charset="0"/>
              </a:rPr>
              <a:t>"Ters Alizeler"</a:t>
            </a:r>
            <a:r>
              <a:rPr lang="tr-TR" sz="2000" dirty="0">
                <a:solidFill>
                  <a:srgbClr val="FF0000"/>
                </a:solidFill>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denilmektedir. Ters Alizeler 30° enlemi çevresinde alçalarak tropikal çölleri meydana getirmişlerdir.</a:t>
            </a:r>
          </a:p>
        </p:txBody>
      </p:sp>
      <p:cxnSp>
        <p:nvCxnSpPr>
          <p:cNvPr id="4" name="Düz Bağlayıcı 3">
            <a:extLst>
              <a:ext uri="{FF2B5EF4-FFF2-40B4-BE49-F238E27FC236}">
                <a16:creationId xmlns:a16="http://schemas.microsoft.com/office/drawing/2014/main" id="{F55EFF44-B915-5A0E-FFB9-80870E10C805}"/>
              </a:ext>
            </a:extLst>
          </p:cNvPr>
          <p:cNvCxnSpPr/>
          <p:nvPr/>
        </p:nvCxnSpPr>
        <p:spPr>
          <a:xfrm>
            <a:off x="1687242" y="5996545"/>
            <a:ext cx="4493299"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Düz Bağlayıcı 4">
            <a:extLst>
              <a:ext uri="{FF2B5EF4-FFF2-40B4-BE49-F238E27FC236}">
                <a16:creationId xmlns:a16="http://schemas.microsoft.com/office/drawing/2014/main" id="{62FFDA5E-3C7E-D4F5-0086-873B99F89CF3}"/>
              </a:ext>
            </a:extLst>
          </p:cNvPr>
          <p:cNvCxnSpPr>
            <a:cxnSpLocks/>
          </p:cNvCxnSpPr>
          <p:nvPr/>
        </p:nvCxnSpPr>
        <p:spPr>
          <a:xfrm>
            <a:off x="1975274" y="5803910"/>
            <a:ext cx="0" cy="345638"/>
          </a:xfrm>
          <a:prstGeom prst="line">
            <a:avLst/>
          </a:prstGeom>
          <a:ln w="1270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2CA557EF-6AF6-9806-1BB7-A299A1756285}"/>
              </a:ext>
            </a:extLst>
          </p:cNvPr>
          <p:cNvCxnSpPr>
            <a:cxnSpLocks/>
          </p:cNvCxnSpPr>
          <p:nvPr/>
        </p:nvCxnSpPr>
        <p:spPr>
          <a:xfrm>
            <a:off x="3929521" y="5803910"/>
            <a:ext cx="0" cy="345638"/>
          </a:xfrm>
          <a:prstGeom prst="line">
            <a:avLst/>
          </a:prstGeom>
          <a:ln w="1270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66F744A8-21B7-2D90-BA34-0B2652554996}"/>
              </a:ext>
            </a:extLst>
          </p:cNvPr>
          <p:cNvCxnSpPr>
            <a:cxnSpLocks/>
          </p:cNvCxnSpPr>
          <p:nvPr/>
        </p:nvCxnSpPr>
        <p:spPr>
          <a:xfrm>
            <a:off x="5892509" y="5803910"/>
            <a:ext cx="0" cy="345638"/>
          </a:xfrm>
          <a:prstGeom prst="line">
            <a:avLst/>
          </a:prstGeom>
          <a:ln w="1270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Serbest Form: Şekil 8">
            <a:extLst>
              <a:ext uri="{FF2B5EF4-FFF2-40B4-BE49-F238E27FC236}">
                <a16:creationId xmlns:a16="http://schemas.microsoft.com/office/drawing/2014/main" id="{4F209468-25A6-3D19-F64E-0771C425A9D9}"/>
              </a:ext>
            </a:extLst>
          </p:cNvPr>
          <p:cNvSpPr/>
          <p:nvPr/>
        </p:nvSpPr>
        <p:spPr>
          <a:xfrm>
            <a:off x="1734062" y="4700300"/>
            <a:ext cx="1853320" cy="1014737"/>
          </a:xfrm>
          <a:custGeom>
            <a:avLst/>
            <a:gdLst>
              <a:gd name="connsiteX0" fmla="*/ 0 w 2548647"/>
              <a:gd name="connsiteY0" fmla="*/ 1848255 h 1882473"/>
              <a:gd name="connsiteX1" fmla="*/ 1673158 w 2548647"/>
              <a:gd name="connsiteY1" fmla="*/ 1634247 h 1882473"/>
              <a:gd name="connsiteX2" fmla="*/ 2548647 w 2548647"/>
              <a:gd name="connsiteY2" fmla="*/ 0 h 1882473"/>
            </a:gdLst>
            <a:ahLst/>
            <a:cxnLst>
              <a:cxn ang="0">
                <a:pos x="connsiteX0" y="connsiteY0"/>
              </a:cxn>
              <a:cxn ang="0">
                <a:pos x="connsiteX1" y="connsiteY1"/>
              </a:cxn>
              <a:cxn ang="0">
                <a:pos x="connsiteX2" y="connsiteY2"/>
              </a:cxn>
            </a:cxnLst>
            <a:rect l="l" t="t" r="r" b="b"/>
            <a:pathLst>
              <a:path w="2548647" h="1882473">
                <a:moveTo>
                  <a:pt x="0" y="1848255"/>
                </a:moveTo>
                <a:cubicBezTo>
                  <a:pt x="624192" y="1895272"/>
                  <a:pt x="1248384" y="1942289"/>
                  <a:pt x="1673158" y="1634247"/>
                </a:cubicBezTo>
                <a:cubicBezTo>
                  <a:pt x="2097932" y="1326205"/>
                  <a:pt x="2323289" y="663102"/>
                  <a:pt x="2548647" y="0"/>
                </a:cubicBezTo>
              </a:path>
            </a:pathLst>
          </a:custGeom>
          <a:noFill/>
          <a:ln w="127000">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440" dirty="0"/>
          </a:p>
        </p:txBody>
      </p:sp>
      <p:sp>
        <p:nvSpPr>
          <p:cNvPr id="10" name="Serbest Form: Şekil 9">
            <a:extLst>
              <a:ext uri="{FF2B5EF4-FFF2-40B4-BE49-F238E27FC236}">
                <a16:creationId xmlns:a16="http://schemas.microsoft.com/office/drawing/2014/main" id="{5670102D-FB6A-971D-F681-A9D123070522}"/>
              </a:ext>
            </a:extLst>
          </p:cNvPr>
          <p:cNvSpPr/>
          <p:nvPr/>
        </p:nvSpPr>
        <p:spPr>
          <a:xfrm rot="10530806">
            <a:off x="1604635" y="4417328"/>
            <a:ext cx="2075090" cy="1195471"/>
          </a:xfrm>
          <a:custGeom>
            <a:avLst/>
            <a:gdLst>
              <a:gd name="connsiteX0" fmla="*/ 0 w 2548647"/>
              <a:gd name="connsiteY0" fmla="*/ 1848255 h 1882473"/>
              <a:gd name="connsiteX1" fmla="*/ 1673158 w 2548647"/>
              <a:gd name="connsiteY1" fmla="*/ 1634247 h 1882473"/>
              <a:gd name="connsiteX2" fmla="*/ 2548647 w 2548647"/>
              <a:gd name="connsiteY2" fmla="*/ 0 h 1882473"/>
            </a:gdLst>
            <a:ahLst/>
            <a:cxnLst>
              <a:cxn ang="0">
                <a:pos x="connsiteX0" y="connsiteY0"/>
              </a:cxn>
              <a:cxn ang="0">
                <a:pos x="connsiteX1" y="connsiteY1"/>
              </a:cxn>
              <a:cxn ang="0">
                <a:pos x="connsiteX2" y="connsiteY2"/>
              </a:cxn>
            </a:cxnLst>
            <a:rect l="l" t="t" r="r" b="b"/>
            <a:pathLst>
              <a:path w="2548647" h="1882473">
                <a:moveTo>
                  <a:pt x="0" y="1848255"/>
                </a:moveTo>
                <a:cubicBezTo>
                  <a:pt x="624192" y="1895272"/>
                  <a:pt x="1248384" y="1942289"/>
                  <a:pt x="1673158" y="1634247"/>
                </a:cubicBezTo>
                <a:cubicBezTo>
                  <a:pt x="2097932" y="1326205"/>
                  <a:pt x="2323289" y="663102"/>
                  <a:pt x="2548647" y="0"/>
                </a:cubicBezTo>
              </a:path>
            </a:pathLst>
          </a:custGeom>
          <a:noFill/>
          <a:ln w="127000">
            <a:solidFill>
              <a:srgbClr val="FF0000"/>
            </a:solidFill>
            <a:prstDash val="sysDash"/>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440"/>
          </a:p>
        </p:txBody>
      </p:sp>
      <p:sp>
        <p:nvSpPr>
          <p:cNvPr id="11" name="Serbest Form: Şekil 10">
            <a:extLst>
              <a:ext uri="{FF2B5EF4-FFF2-40B4-BE49-F238E27FC236}">
                <a16:creationId xmlns:a16="http://schemas.microsoft.com/office/drawing/2014/main" id="{0AA3D0A4-31D6-E2CF-8FCF-BF7044ACB523}"/>
              </a:ext>
            </a:extLst>
          </p:cNvPr>
          <p:cNvSpPr/>
          <p:nvPr/>
        </p:nvSpPr>
        <p:spPr>
          <a:xfrm rot="4155800">
            <a:off x="4385474" y="4427745"/>
            <a:ext cx="1622749" cy="1557981"/>
          </a:xfrm>
          <a:custGeom>
            <a:avLst/>
            <a:gdLst>
              <a:gd name="connsiteX0" fmla="*/ 0 w 2548647"/>
              <a:gd name="connsiteY0" fmla="*/ 1848255 h 1882473"/>
              <a:gd name="connsiteX1" fmla="*/ 1673158 w 2548647"/>
              <a:gd name="connsiteY1" fmla="*/ 1634247 h 1882473"/>
              <a:gd name="connsiteX2" fmla="*/ 2548647 w 2548647"/>
              <a:gd name="connsiteY2" fmla="*/ 0 h 1882473"/>
            </a:gdLst>
            <a:ahLst/>
            <a:cxnLst>
              <a:cxn ang="0">
                <a:pos x="connsiteX0" y="connsiteY0"/>
              </a:cxn>
              <a:cxn ang="0">
                <a:pos x="connsiteX1" y="connsiteY1"/>
              </a:cxn>
              <a:cxn ang="0">
                <a:pos x="connsiteX2" y="connsiteY2"/>
              </a:cxn>
            </a:cxnLst>
            <a:rect l="l" t="t" r="r" b="b"/>
            <a:pathLst>
              <a:path w="2548647" h="1882473">
                <a:moveTo>
                  <a:pt x="0" y="1848255"/>
                </a:moveTo>
                <a:cubicBezTo>
                  <a:pt x="624192" y="1895272"/>
                  <a:pt x="1248384" y="1942289"/>
                  <a:pt x="1673158" y="1634247"/>
                </a:cubicBezTo>
                <a:cubicBezTo>
                  <a:pt x="2097932" y="1326205"/>
                  <a:pt x="2323289" y="663102"/>
                  <a:pt x="2548647" y="0"/>
                </a:cubicBezTo>
              </a:path>
            </a:pathLst>
          </a:custGeom>
          <a:noFill/>
          <a:ln w="127000">
            <a:solidFill>
              <a:schemeClr val="tx1"/>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440"/>
          </a:p>
        </p:txBody>
      </p:sp>
      <p:sp>
        <p:nvSpPr>
          <p:cNvPr id="12" name="Serbest Form: Şekil 11">
            <a:extLst>
              <a:ext uri="{FF2B5EF4-FFF2-40B4-BE49-F238E27FC236}">
                <a16:creationId xmlns:a16="http://schemas.microsoft.com/office/drawing/2014/main" id="{E87970B0-0D90-2201-6BC5-8C9E682C04DA}"/>
              </a:ext>
            </a:extLst>
          </p:cNvPr>
          <p:cNvSpPr/>
          <p:nvPr/>
        </p:nvSpPr>
        <p:spPr>
          <a:xfrm rot="15323225">
            <a:off x="4485271" y="4257619"/>
            <a:ext cx="1673095" cy="1505978"/>
          </a:xfrm>
          <a:custGeom>
            <a:avLst/>
            <a:gdLst>
              <a:gd name="connsiteX0" fmla="*/ 0 w 2548647"/>
              <a:gd name="connsiteY0" fmla="*/ 1848255 h 1882473"/>
              <a:gd name="connsiteX1" fmla="*/ 1673158 w 2548647"/>
              <a:gd name="connsiteY1" fmla="*/ 1634247 h 1882473"/>
              <a:gd name="connsiteX2" fmla="*/ 2548647 w 2548647"/>
              <a:gd name="connsiteY2" fmla="*/ 0 h 1882473"/>
            </a:gdLst>
            <a:ahLst/>
            <a:cxnLst>
              <a:cxn ang="0">
                <a:pos x="connsiteX0" y="connsiteY0"/>
              </a:cxn>
              <a:cxn ang="0">
                <a:pos x="connsiteX1" y="connsiteY1"/>
              </a:cxn>
              <a:cxn ang="0">
                <a:pos x="connsiteX2" y="connsiteY2"/>
              </a:cxn>
            </a:cxnLst>
            <a:rect l="l" t="t" r="r" b="b"/>
            <a:pathLst>
              <a:path w="2548647" h="1882473">
                <a:moveTo>
                  <a:pt x="0" y="1848255"/>
                </a:moveTo>
                <a:cubicBezTo>
                  <a:pt x="624192" y="1895272"/>
                  <a:pt x="1248384" y="1942289"/>
                  <a:pt x="1673158" y="1634247"/>
                </a:cubicBezTo>
                <a:cubicBezTo>
                  <a:pt x="2097932" y="1326205"/>
                  <a:pt x="2323289" y="663102"/>
                  <a:pt x="2548647" y="0"/>
                </a:cubicBezTo>
              </a:path>
            </a:pathLst>
          </a:custGeom>
          <a:noFill/>
          <a:ln w="127000">
            <a:solidFill>
              <a:srgbClr val="FF0000"/>
            </a:solidFill>
            <a:prstDash val="sysDash"/>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440"/>
          </a:p>
        </p:txBody>
      </p:sp>
      <p:sp>
        <p:nvSpPr>
          <p:cNvPr id="13" name="Dikdörtgen 12">
            <a:extLst>
              <a:ext uri="{FF2B5EF4-FFF2-40B4-BE49-F238E27FC236}">
                <a16:creationId xmlns:a16="http://schemas.microsoft.com/office/drawing/2014/main" id="{F77C44D9-4DD1-4B14-C264-4B9A2751177B}"/>
              </a:ext>
            </a:extLst>
          </p:cNvPr>
          <p:cNvSpPr/>
          <p:nvPr/>
        </p:nvSpPr>
        <p:spPr>
          <a:xfrm>
            <a:off x="1669096" y="6258149"/>
            <a:ext cx="667490" cy="572144"/>
          </a:xfrm>
          <a:prstGeom prst="rect">
            <a:avLst/>
          </a:prstGeom>
        </p:spPr>
        <p:txBody>
          <a:bodyPr wrap="none">
            <a:spAutoFit/>
          </a:bodyPr>
          <a:lstStyle/>
          <a:p>
            <a:pPr algn="just">
              <a:lnSpc>
                <a:spcPts val="4160"/>
              </a:lnSpc>
            </a:pPr>
            <a:r>
              <a:rPr lang="tr-TR" sz="2240" b="1" dirty="0">
                <a:solidFill>
                  <a:srgbClr val="FF0000"/>
                </a:solidFill>
              </a:rPr>
              <a:t>DYB</a:t>
            </a:r>
          </a:p>
        </p:txBody>
      </p:sp>
      <p:sp>
        <p:nvSpPr>
          <p:cNvPr id="14" name="Dikdörtgen 13">
            <a:extLst>
              <a:ext uri="{FF2B5EF4-FFF2-40B4-BE49-F238E27FC236}">
                <a16:creationId xmlns:a16="http://schemas.microsoft.com/office/drawing/2014/main" id="{9B6AD13C-CC30-F0E0-0A20-84BEEAC65ECA}"/>
              </a:ext>
            </a:extLst>
          </p:cNvPr>
          <p:cNvSpPr/>
          <p:nvPr/>
        </p:nvSpPr>
        <p:spPr>
          <a:xfrm>
            <a:off x="5639828" y="6292820"/>
            <a:ext cx="814711" cy="572144"/>
          </a:xfrm>
          <a:prstGeom prst="rect">
            <a:avLst/>
          </a:prstGeom>
        </p:spPr>
        <p:txBody>
          <a:bodyPr wrap="square">
            <a:spAutoFit/>
          </a:bodyPr>
          <a:lstStyle/>
          <a:p>
            <a:pPr algn="just">
              <a:lnSpc>
                <a:spcPts val="4160"/>
              </a:lnSpc>
            </a:pPr>
            <a:r>
              <a:rPr lang="tr-TR" sz="2240" b="1" dirty="0">
                <a:solidFill>
                  <a:srgbClr val="FF0000"/>
                </a:solidFill>
              </a:rPr>
              <a:t>DYB</a:t>
            </a:r>
          </a:p>
        </p:txBody>
      </p:sp>
      <p:sp>
        <p:nvSpPr>
          <p:cNvPr id="15" name="Dikdörtgen 14">
            <a:extLst>
              <a:ext uri="{FF2B5EF4-FFF2-40B4-BE49-F238E27FC236}">
                <a16:creationId xmlns:a16="http://schemas.microsoft.com/office/drawing/2014/main" id="{017ADD28-AE48-A1C2-9CAD-0AE024A43AC3}"/>
              </a:ext>
            </a:extLst>
          </p:cNvPr>
          <p:cNvSpPr/>
          <p:nvPr/>
        </p:nvSpPr>
        <p:spPr>
          <a:xfrm>
            <a:off x="3714413" y="6269706"/>
            <a:ext cx="639791" cy="572144"/>
          </a:xfrm>
          <a:prstGeom prst="rect">
            <a:avLst/>
          </a:prstGeom>
        </p:spPr>
        <p:txBody>
          <a:bodyPr wrap="none">
            <a:spAutoFit/>
          </a:bodyPr>
          <a:lstStyle/>
          <a:p>
            <a:pPr algn="just">
              <a:lnSpc>
                <a:spcPts val="4160"/>
              </a:lnSpc>
            </a:pPr>
            <a:r>
              <a:rPr lang="tr-TR" sz="2240" b="1" dirty="0">
                <a:solidFill>
                  <a:srgbClr val="FF0000"/>
                </a:solidFill>
              </a:rPr>
              <a:t>TAB</a:t>
            </a:r>
          </a:p>
        </p:txBody>
      </p:sp>
      <p:sp>
        <p:nvSpPr>
          <p:cNvPr id="16" name="Dikdörtgen 15">
            <a:extLst>
              <a:ext uri="{FF2B5EF4-FFF2-40B4-BE49-F238E27FC236}">
                <a16:creationId xmlns:a16="http://schemas.microsoft.com/office/drawing/2014/main" id="{256DF097-3AE3-7B21-BFC1-7C44ABF00C12}"/>
              </a:ext>
            </a:extLst>
          </p:cNvPr>
          <p:cNvSpPr/>
          <p:nvPr/>
        </p:nvSpPr>
        <p:spPr>
          <a:xfrm>
            <a:off x="1774473" y="6130892"/>
            <a:ext cx="574196" cy="437043"/>
          </a:xfrm>
          <a:prstGeom prst="rect">
            <a:avLst/>
          </a:prstGeom>
        </p:spPr>
        <p:txBody>
          <a:bodyPr wrap="none">
            <a:spAutoFit/>
          </a:bodyPr>
          <a:lstStyle/>
          <a:p>
            <a:r>
              <a:rPr lang="tr-TR" sz="2240" b="1"/>
              <a:t>30°</a:t>
            </a:r>
            <a:endParaRPr lang="tr-TR" sz="1440" dirty="0"/>
          </a:p>
        </p:txBody>
      </p:sp>
      <p:sp>
        <p:nvSpPr>
          <p:cNvPr id="17" name="Dikdörtgen 16">
            <a:extLst>
              <a:ext uri="{FF2B5EF4-FFF2-40B4-BE49-F238E27FC236}">
                <a16:creationId xmlns:a16="http://schemas.microsoft.com/office/drawing/2014/main" id="{1A84DF8F-D9A1-68D0-698B-ACF6753D6A22}"/>
              </a:ext>
            </a:extLst>
          </p:cNvPr>
          <p:cNvSpPr/>
          <p:nvPr/>
        </p:nvSpPr>
        <p:spPr>
          <a:xfrm>
            <a:off x="3829251" y="6117793"/>
            <a:ext cx="428322" cy="437043"/>
          </a:xfrm>
          <a:prstGeom prst="rect">
            <a:avLst/>
          </a:prstGeom>
        </p:spPr>
        <p:txBody>
          <a:bodyPr wrap="none">
            <a:spAutoFit/>
          </a:bodyPr>
          <a:lstStyle/>
          <a:p>
            <a:r>
              <a:rPr lang="tr-TR" sz="2240" b="1" dirty="0"/>
              <a:t>0°</a:t>
            </a:r>
            <a:endParaRPr lang="tr-TR" sz="1440" dirty="0"/>
          </a:p>
        </p:txBody>
      </p:sp>
      <p:sp>
        <p:nvSpPr>
          <p:cNvPr id="18" name="Dikdörtgen 17">
            <a:extLst>
              <a:ext uri="{FF2B5EF4-FFF2-40B4-BE49-F238E27FC236}">
                <a16:creationId xmlns:a16="http://schemas.microsoft.com/office/drawing/2014/main" id="{E0E85683-83AF-5B55-2F4E-723AF940B1CC}"/>
              </a:ext>
            </a:extLst>
          </p:cNvPr>
          <p:cNvSpPr/>
          <p:nvPr/>
        </p:nvSpPr>
        <p:spPr>
          <a:xfrm>
            <a:off x="5732734" y="6118884"/>
            <a:ext cx="574196" cy="437043"/>
          </a:xfrm>
          <a:prstGeom prst="rect">
            <a:avLst/>
          </a:prstGeom>
        </p:spPr>
        <p:txBody>
          <a:bodyPr wrap="none">
            <a:spAutoFit/>
          </a:bodyPr>
          <a:lstStyle/>
          <a:p>
            <a:r>
              <a:rPr lang="tr-TR" sz="2240" b="1"/>
              <a:t>30°</a:t>
            </a:r>
            <a:endParaRPr lang="tr-TR" sz="1440" dirty="0"/>
          </a:p>
        </p:txBody>
      </p:sp>
      <p:sp>
        <p:nvSpPr>
          <p:cNvPr id="19" name="Dikdörtgen 18">
            <a:extLst>
              <a:ext uri="{FF2B5EF4-FFF2-40B4-BE49-F238E27FC236}">
                <a16:creationId xmlns:a16="http://schemas.microsoft.com/office/drawing/2014/main" id="{A6C74A22-D15C-28D9-A100-55A68A8DF6F0}"/>
              </a:ext>
            </a:extLst>
          </p:cNvPr>
          <p:cNvSpPr/>
          <p:nvPr/>
        </p:nvSpPr>
        <p:spPr>
          <a:xfrm>
            <a:off x="4529379" y="4718367"/>
            <a:ext cx="1223412" cy="561308"/>
          </a:xfrm>
          <a:prstGeom prst="rect">
            <a:avLst/>
          </a:prstGeom>
        </p:spPr>
        <p:txBody>
          <a:bodyPr wrap="none">
            <a:spAutoFit/>
          </a:bodyPr>
          <a:lstStyle/>
          <a:p>
            <a:pPr algn="just">
              <a:lnSpc>
                <a:spcPts val="4160"/>
              </a:lnSpc>
            </a:pPr>
            <a:r>
              <a:rPr lang="tr-TR" sz="1920" b="1" dirty="0">
                <a:solidFill>
                  <a:srgbClr val="FF0000"/>
                </a:solidFill>
              </a:rPr>
              <a:t>Ters </a:t>
            </a:r>
            <a:r>
              <a:rPr lang="tr-TR" sz="1920" b="1" dirty="0" err="1">
                <a:solidFill>
                  <a:srgbClr val="FF0000"/>
                </a:solidFill>
              </a:rPr>
              <a:t>Alizer</a:t>
            </a:r>
            <a:endParaRPr lang="tr-TR" sz="1920" b="1" dirty="0">
              <a:solidFill>
                <a:srgbClr val="FF0000"/>
              </a:solidFill>
            </a:endParaRPr>
          </a:p>
        </p:txBody>
      </p:sp>
      <p:sp>
        <p:nvSpPr>
          <p:cNvPr id="20" name="Dikdörtgen 19">
            <a:extLst>
              <a:ext uri="{FF2B5EF4-FFF2-40B4-BE49-F238E27FC236}">
                <a16:creationId xmlns:a16="http://schemas.microsoft.com/office/drawing/2014/main" id="{39846B77-28A3-06C4-904F-999628B95857}"/>
              </a:ext>
            </a:extLst>
          </p:cNvPr>
          <p:cNvSpPr/>
          <p:nvPr/>
        </p:nvSpPr>
        <p:spPr>
          <a:xfrm>
            <a:off x="1965093" y="4718367"/>
            <a:ext cx="1223412" cy="561308"/>
          </a:xfrm>
          <a:prstGeom prst="rect">
            <a:avLst/>
          </a:prstGeom>
        </p:spPr>
        <p:txBody>
          <a:bodyPr wrap="none">
            <a:spAutoFit/>
          </a:bodyPr>
          <a:lstStyle/>
          <a:p>
            <a:pPr algn="just">
              <a:lnSpc>
                <a:spcPts val="4160"/>
              </a:lnSpc>
            </a:pPr>
            <a:r>
              <a:rPr lang="tr-TR" sz="1920" b="1" dirty="0">
                <a:solidFill>
                  <a:srgbClr val="FF0000"/>
                </a:solidFill>
              </a:rPr>
              <a:t>Ters </a:t>
            </a:r>
            <a:r>
              <a:rPr lang="tr-TR" sz="1920" b="1" dirty="0" err="1">
                <a:solidFill>
                  <a:srgbClr val="FF0000"/>
                </a:solidFill>
              </a:rPr>
              <a:t>Alizer</a:t>
            </a:r>
            <a:endParaRPr lang="tr-TR" sz="1920" b="1" dirty="0">
              <a:solidFill>
                <a:srgbClr val="FF0000"/>
              </a:solidFill>
            </a:endParaRPr>
          </a:p>
        </p:txBody>
      </p:sp>
      <p:pic>
        <p:nvPicPr>
          <p:cNvPr id="1026" name="Picture 2" descr="Find &amp; Share on GIPHY">
            <a:extLst>
              <a:ext uri="{FF2B5EF4-FFF2-40B4-BE49-F238E27FC236}">
                <a16:creationId xmlns:a16="http://schemas.microsoft.com/office/drawing/2014/main" id="{7107BB71-67DC-B760-AA71-C109E19774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1414" y="3322973"/>
            <a:ext cx="1525842" cy="1468623"/>
          </a:xfrm>
          <a:prstGeom prst="rect">
            <a:avLst/>
          </a:prstGeom>
          <a:noFill/>
          <a:extLst>
            <a:ext uri="{909E8E84-426E-40DD-AFC4-6F175D3DCCD1}">
              <a14:hiddenFill xmlns:a14="http://schemas.microsoft.com/office/drawing/2010/main">
                <a:solidFill>
                  <a:srgbClr val="FFFFFF"/>
                </a:solidFill>
              </a14:hiddenFill>
            </a:ext>
          </a:extLst>
        </p:spPr>
      </p:pic>
      <p:pic>
        <p:nvPicPr>
          <p:cNvPr id="21" name="Resim 10">
            <a:extLst>
              <a:ext uri="{FF2B5EF4-FFF2-40B4-BE49-F238E27FC236}">
                <a16:creationId xmlns:a16="http://schemas.microsoft.com/office/drawing/2014/main" id="{906799F0-7869-8608-8D6F-96B6278B794A}"/>
              </a:ext>
            </a:extLst>
          </p:cNvPr>
          <p:cNvPicPr>
            <a:picLocks noChangeAspect="1" noChangeArrowheads="1"/>
          </p:cNvPicPr>
          <p:nvPr/>
        </p:nvPicPr>
        <p:blipFill rotWithShape="1">
          <a:blip r:embed="rId9"/>
          <a:srcRect l="3028" t="10657" r="83854" b="69964"/>
          <a:stretch/>
        </p:blipFill>
        <p:spPr bwMode="auto">
          <a:xfrm>
            <a:off x="6407787" y="5012290"/>
            <a:ext cx="626501" cy="626501"/>
          </a:xfrm>
          <a:prstGeom prst="flowChartConnector">
            <a:avLst/>
          </a:prstGeom>
          <a:noFill/>
          <a:ln>
            <a:noFill/>
          </a:ln>
        </p:spPr>
      </p:pic>
      <p:pic>
        <p:nvPicPr>
          <p:cNvPr id="22" name="Resim 10">
            <a:extLst>
              <a:ext uri="{FF2B5EF4-FFF2-40B4-BE49-F238E27FC236}">
                <a16:creationId xmlns:a16="http://schemas.microsoft.com/office/drawing/2014/main" id="{ED96ECD5-2287-C1BE-7BB1-503DE8619CB5}"/>
              </a:ext>
            </a:extLst>
          </p:cNvPr>
          <p:cNvPicPr>
            <a:picLocks noChangeAspect="1" noChangeArrowheads="1"/>
          </p:cNvPicPr>
          <p:nvPr/>
        </p:nvPicPr>
        <p:blipFill rotWithShape="1">
          <a:blip r:embed="rId9"/>
          <a:srcRect l="3028" t="10657" r="83854" b="69964"/>
          <a:stretch/>
        </p:blipFill>
        <p:spPr bwMode="auto">
          <a:xfrm>
            <a:off x="1018940" y="4966424"/>
            <a:ext cx="626501" cy="626501"/>
          </a:xfrm>
          <a:prstGeom prst="flowChartConnector">
            <a:avLst/>
          </a:prstGeom>
          <a:noFill/>
          <a:ln>
            <a:noFill/>
          </a:ln>
        </p:spPr>
      </p:pic>
    </p:spTree>
    <p:extLst>
      <p:ext uri="{BB962C8B-B14F-4D97-AF65-F5344CB8AC3E}">
        <p14:creationId xmlns:p14="http://schemas.microsoft.com/office/powerpoint/2010/main" val="35350867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125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1250"/>
                                        <p:tgtEl>
                                          <p:spTgt spid="9"/>
                                        </p:tgtEl>
                                      </p:cBhvr>
                                    </p:animEffect>
                                  </p:childTnLst>
                                </p:cTn>
                              </p:par>
                              <p:par>
                                <p:cTn id="11" presetID="22" presetClass="entr" presetSubtype="4"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ipe(down)">
                                      <p:cBhvr>
                                        <p:cTn id="13" dur="125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1500"/>
                                        <p:tgtEl>
                                          <p:spTgt spid="10"/>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1500"/>
                                        <p:tgtEl>
                                          <p:spTgt spid="12"/>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1500"/>
                                        <p:tgtEl>
                                          <p:spTgt spid="20"/>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1500"/>
                                        <p:tgtEl>
                                          <p:spTgt spid="19"/>
                                        </p:tgtEl>
                                      </p:cBhvr>
                                    </p:animEffect>
                                  </p:childTnLst>
                                </p:cTn>
                              </p:par>
                              <p:par>
                                <p:cTn id="28" presetID="22" presetClass="entr" presetSubtype="1"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1500"/>
                                        <p:tgtEl>
                                          <p:spTgt spid="22"/>
                                        </p:tgtEl>
                                      </p:cBhvr>
                                    </p:animEffect>
                                  </p:childTnLst>
                                </p:cTn>
                              </p:par>
                              <p:par>
                                <p:cTn id="31" presetID="22" presetClass="entr" presetSubtype="1"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 5">
            <a:extLst>
              <a:ext uri="{FF2B5EF4-FFF2-40B4-BE49-F238E27FC236}">
                <a16:creationId xmlns:a16="http://schemas.microsoft.com/office/drawing/2014/main" id="{3F75D39A-81F1-3D6B-96D5-39C5459B08E0}"/>
              </a:ext>
            </a:extLst>
          </p:cNvPr>
          <p:cNvGrpSpPr/>
          <p:nvPr/>
        </p:nvGrpSpPr>
        <p:grpSpPr>
          <a:xfrm>
            <a:off x="352932" y="976044"/>
            <a:ext cx="2723133" cy="1286413"/>
            <a:chOff x="6168" y="3021252"/>
            <a:chExt cx="2572826" cy="1286413"/>
          </a:xfrm>
          <a:solidFill>
            <a:schemeClr val="bg1"/>
          </a:solidFill>
          <a:scene3d>
            <a:camera prst="orthographicFront"/>
            <a:lightRig rig="flat" dir="t"/>
          </a:scene3d>
        </p:grpSpPr>
        <p:sp>
          <p:nvSpPr>
            <p:cNvPr id="7" name="Dikdörtgen 6">
              <a:extLst>
                <a:ext uri="{FF2B5EF4-FFF2-40B4-BE49-F238E27FC236}">
                  <a16:creationId xmlns:a16="http://schemas.microsoft.com/office/drawing/2014/main" id="{2C70E9BA-AF3E-2416-E7CE-8F5E6FAD2E31}"/>
                </a:ext>
              </a:extLst>
            </p:cNvPr>
            <p:cNvSpPr/>
            <p:nvPr/>
          </p:nvSpPr>
          <p:spPr>
            <a:xfrm>
              <a:off x="6168"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8" name="Metin kutusu 7">
              <a:extLst>
                <a:ext uri="{FF2B5EF4-FFF2-40B4-BE49-F238E27FC236}">
                  <a16:creationId xmlns:a16="http://schemas.microsoft.com/office/drawing/2014/main" id="{687247CC-666E-4D14-AAAB-067D6D4CE5FB}"/>
                </a:ext>
              </a:extLst>
            </p:cNvPr>
            <p:cNvSpPr txBox="1"/>
            <p:nvPr/>
          </p:nvSpPr>
          <p:spPr>
            <a:xfrm>
              <a:off x="6168"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chemeClr val="tx1"/>
                  </a:solidFill>
                </a:rPr>
                <a:t>30° enlemlerindeki dinamik yüksek basınç alanlarından, 60° enlemlerindeki dinamik alçak basınç alanlarına doğru esen rüzgarlardır.</a:t>
              </a:r>
              <a:endParaRPr lang="tr-TR" sz="1700" kern="1200" dirty="0">
                <a:solidFill>
                  <a:schemeClr val="tx1"/>
                </a:solidFill>
              </a:endParaRPr>
            </a:p>
          </p:txBody>
        </p:sp>
      </p:grpSp>
      <p:grpSp>
        <p:nvGrpSpPr>
          <p:cNvPr id="9" name="Grup 8">
            <a:extLst>
              <a:ext uri="{FF2B5EF4-FFF2-40B4-BE49-F238E27FC236}">
                <a16:creationId xmlns:a16="http://schemas.microsoft.com/office/drawing/2014/main" id="{3BD1677B-5665-C5CE-F154-D46D8F854A9A}"/>
              </a:ext>
            </a:extLst>
          </p:cNvPr>
          <p:cNvGrpSpPr/>
          <p:nvPr/>
        </p:nvGrpSpPr>
        <p:grpSpPr>
          <a:xfrm>
            <a:off x="352933" y="2485488"/>
            <a:ext cx="2723133" cy="1286413"/>
            <a:chOff x="3119288" y="3021252"/>
            <a:chExt cx="2572826" cy="1286413"/>
          </a:xfrm>
          <a:solidFill>
            <a:schemeClr val="bg1"/>
          </a:solidFill>
          <a:scene3d>
            <a:camera prst="orthographicFront"/>
            <a:lightRig rig="flat" dir="t"/>
          </a:scene3d>
        </p:grpSpPr>
        <p:sp>
          <p:nvSpPr>
            <p:cNvPr id="16" name="Dikdörtgen 15">
              <a:extLst>
                <a:ext uri="{FF2B5EF4-FFF2-40B4-BE49-F238E27FC236}">
                  <a16:creationId xmlns:a16="http://schemas.microsoft.com/office/drawing/2014/main" id="{7B6DFE03-848A-D54C-10A8-8AD3162684E9}"/>
                </a:ext>
              </a:extLst>
            </p:cNvPr>
            <p:cNvSpPr/>
            <p:nvPr/>
          </p:nvSpPr>
          <p:spPr>
            <a:xfrm>
              <a:off x="3119288"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7" name="Metin kutusu 16">
              <a:extLst>
                <a:ext uri="{FF2B5EF4-FFF2-40B4-BE49-F238E27FC236}">
                  <a16:creationId xmlns:a16="http://schemas.microsoft.com/office/drawing/2014/main" id="{9E757C21-6245-7D96-80BC-AA6A03D2D21E}"/>
                </a:ext>
              </a:extLst>
            </p:cNvPr>
            <p:cNvSpPr txBox="1"/>
            <p:nvPr/>
          </p:nvSpPr>
          <p:spPr>
            <a:xfrm>
              <a:off x="3119288"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chemeClr val="tx1"/>
                  </a:solidFill>
                </a:rPr>
                <a:t>Orta kuşaktaki kıtaların batı kıyılarının bol yağışlı ılıman iklim şartlarına sahip olmasında etkilidir.</a:t>
              </a:r>
              <a:endParaRPr lang="tr-TR" sz="1700" kern="1200" dirty="0">
                <a:solidFill>
                  <a:schemeClr val="tx1"/>
                </a:solidFill>
              </a:endParaRPr>
            </a:p>
          </p:txBody>
        </p:sp>
      </p:grpSp>
      <p:grpSp>
        <p:nvGrpSpPr>
          <p:cNvPr id="10" name="Grup 9">
            <a:extLst>
              <a:ext uri="{FF2B5EF4-FFF2-40B4-BE49-F238E27FC236}">
                <a16:creationId xmlns:a16="http://schemas.microsoft.com/office/drawing/2014/main" id="{8587B3AA-8CB5-63A0-C8A5-B37904807678}"/>
              </a:ext>
            </a:extLst>
          </p:cNvPr>
          <p:cNvGrpSpPr/>
          <p:nvPr/>
        </p:nvGrpSpPr>
        <p:grpSpPr>
          <a:xfrm>
            <a:off x="3218913" y="976044"/>
            <a:ext cx="2572826" cy="1286413"/>
            <a:chOff x="6232409" y="3021252"/>
            <a:chExt cx="2572826" cy="1286413"/>
          </a:xfrm>
          <a:solidFill>
            <a:schemeClr val="bg1"/>
          </a:solidFill>
          <a:scene3d>
            <a:camera prst="orthographicFront"/>
            <a:lightRig rig="flat" dir="t"/>
          </a:scene3d>
        </p:grpSpPr>
        <p:sp>
          <p:nvSpPr>
            <p:cNvPr id="14" name="Dikdörtgen 13">
              <a:extLst>
                <a:ext uri="{FF2B5EF4-FFF2-40B4-BE49-F238E27FC236}">
                  <a16:creationId xmlns:a16="http://schemas.microsoft.com/office/drawing/2014/main" id="{EFE1B2E9-F487-3022-9076-84AD28D0F5B5}"/>
                </a:ext>
              </a:extLst>
            </p:cNvPr>
            <p:cNvSpPr/>
            <p:nvPr/>
          </p:nvSpPr>
          <p:spPr>
            <a:xfrm>
              <a:off x="6232409"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5" name="Metin kutusu 14">
              <a:extLst>
                <a:ext uri="{FF2B5EF4-FFF2-40B4-BE49-F238E27FC236}">
                  <a16:creationId xmlns:a16="http://schemas.microsoft.com/office/drawing/2014/main" id="{6FC86FEE-E0A2-3C73-AC72-A50F06BFA75C}"/>
                </a:ext>
              </a:extLst>
            </p:cNvPr>
            <p:cNvSpPr txBox="1"/>
            <p:nvPr/>
          </p:nvSpPr>
          <p:spPr>
            <a:xfrm>
              <a:off x="6232409"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chemeClr val="tx1"/>
                  </a:solidFill>
                </a:rPr>
                <a:t>60° enlemleri çevresinde Kutup rüzgarları ile karşılaşırlar ve </a:t>
              </a:r>
              <a:r>
                <a:rPr lang="tr-TR" sz="1700" b="1" kern="1200" dirty="0">
                  <a:solidFill>
                    <a:srgbClr val="FF0000"/>
                  </a:solidFill>
                </a:rPr>
                <a:t>cephe oluşumuna </a:t>
              </a:r>
              <a:r>
                <a:rPr lang="tr-TR" sz="1700" b="1" kern="1200" dirty="0">
                  <a:solidFill>
                    <a:schemeClr val="tx1"/>
                  </a:solidFill>
                </a:rPr>
                <a:t>neden olurlar.</a:t>
              </a:r>
              <a:endParaRPr lang="tr-TR" sz="1700" kern="1200" dirty="0">
                <a:solidFill>
                  <a:schemeClr val="tx1"/>
                </a:solidFill>
              </a:endParaRPr>
            </a:p>
          </p:txBody>
        </p:sp>
      </p:grpSp>
      <p:grpSp>
        <p:nvGrpSpPr>
          <p:cNvPr id="11" name="Grup 10">
            <a:extLst>
              <a:ext uri="{FF2B5EF4-FFF2-40B4-BE49-F238E27FC236}">
                <a16:creationId xmlns:a16="http://schemas.microsoft.com/office/drawing/2014/main" id="{0EC25DB8-5387-B568-E36C-1865232C3856}"/>
              </a:ext>
            </a:extLst>
          </p:cNvPr>
          <p:cNvGrpSpPr/>
          <p:nvPr/>
        </p:nvGrpSpPr>
        <p:grpSpPr>
          <a:xfrm>
            <a:off x="3218913" y="2485487"/>
            <a:ext cx="2572826" cy="1286413"/>
            <a:chOff x="9345529" y="3021252"/>
            <a:chExt cx="2572826" cy="1286413"/>
          </a:xfrm>
          <a:solidFill>
            <a:schemeClr val="bg1"/>
          </a:solidFill>
          <a:scene3d>
            <a:camera prst="orthographicFront"/>
            <a:lightRig rig="flat" dir="t"/>
          </a:scene3d>
        </p:grpSpPr>
        <p:sp>
          <p:nvSpPr>
            <p:cNvPr id="12" name="Dikdörtgen 11">
              <a:extLst>
                <a:ext uri="{FF2B5EF4-FFF2-40B4-BE49-F238E27FC236}">
                  <a16:creationId xmlns:a16="http://schemas.microsoft.com/office/drawing/2014/main" id="{58AC1E19-3A85-1279-83DC-145646A2E934}"/>
                </a:ext>
              </a:extLst>
            </p:cNvPr>
            <p:cNvSpPr/>
            <p:nvPr/>
          </p:nvSpPr>
          <p:spPr>
            <a:xfrm>
              <a:off x="9345529"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3" name="Metin kutusu 12">
              <a:extLst>
                <a:ext uri="{FF2B5EF4-FFF2-40B4-BE49-F238E27FC236}">
                  <a16:creationId xmlns:a16="http://schemas.microsoft.com/office/drawing/2014/main" id="{3553730E-2784-E255-81D0-0E58AFEFE6E1}"/>
                </a:ext>
              </a:extLst>
            </p:cNvPr>
            <p:cNvSpPr txBox="1"/>
            <p:nvPr/>
          </p:nvSpPr>
          <p:spPr>
            <a:xfrm>
              <a:off x="9345529"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marL="0" lvl="0" indent="0" algn="just" defTabSz="755650">
                <a:lnSpc>
                  <a:spcPct val="90000"/>
                </a:lnSpc>
                <a:spcBef>
                  <a:spcPct val="0"/>
                </a:spcBef>
                <a:spcAft>
                  <a:spcPct val="35000"/>
                </a:spcAft>
                <a:buNone/>
              </a:pPr>
              <a:r>
                <a:rPr lang="tr-TR" sz="1700" b="1" kern="1200" dirty="0">
                  <a:solidFill>
                    <a:srgbClr val="FF0000"/>
                  </a:solidFill>
                </a:rPr>
                <a:t>Türkiye orta kuşakta yer aldığı için bu rüzgarların etkisindedir.</a:t>
              </a:r>
              <a:endParaRPr lang="tr-TR" sz="1700" kern="1200" dirty="0">
                <a:solidFill>
                  <a:srgbClr val="FF0000"/>
                </a:solidFill>
              </a:endParaRPr>
            </a:p>
          </p:txBody>
        </p:sp>
      </p:grpSp>
      <p:pic>
        <p:nvPicPr>
          <p:cNvPr id="18" name="Picture 2" descr="C:\Documents and Settings\Administrator\Desktop\batı.PNG">
            <a:extLst>
              <a:ext uri="{FF2B5EF4-FFF2-40B4-BE49-F238E27FC236}">
                <a16:creationId xmlns:a16="http://schemas.microsoft.com/office/drawing/2014/main" id="{2EAE5CB2-C0A4-2C8E-C7B5-C9710817E3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813" y="3956843"/>
            <a:ext cx="3226647" cy="2782352"/>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up 18">
            <a:extLst>
              <a:ext uri="{FF2B5EF4-FFF2-40B4-BE49-F238E27FC236}">
                <a16:creationId xmlns:a16="http://schemas.microsoft.com/office/drawing/2014/main" id="{802905D2-3ECA-0C55-0399-4F1CC2C90E9A}"/>
              </a:ext>
            </a:extLst>
          </p:cNvPr>
          <p:cNvGrpSpPr/>
          <p:nvPr/>
        </p:nvGrpSpPr>
        <p:grpSpPr>
          <a:xfrm>
            <a:off x="352932" y="135191"/>
            <a:ext cx="5533518" cy="774178"/>
            <a:chOff x="4277279" y="1395367"/>
            <a:chExt cx="3369965" cy="1085591"/>
          </a:xfrm>
          <a:solidFill>
            <a:schemeClr val="accent1"/>
          </a:solidFill>
          <a:scene3d>
            <a:camera prst="orthographicFront"/>
            <a:lightRig rig="flat" dir="t"/>
          </a:scene3d>
        </p:grpSpPr>
        <p:sp>
          <p:nvSpPr>
            <p:cNvPr id="20" name="Dikdörtgen 19">
              <a:extLst>
                <a:ext uri="{FF2B5EF4-FFF2-40B4-BE49-F238E27FC236}">
                  <a16:creationId xmlns:a16="http://schemas.microsoft.com/office/drawing/2014/main" id="{0549FE0C-C7D9-B3F8-F736-0BFAE1437921}"/>
                </a:ext>
              </a:extLst>
            </p:cNvPr>
            <p:cNvSpPr/>
            <p:nvPr/>
          </p:nvSpPr>
          <p:spPr>
            <a:xfrm>
              <a:off x="4277279" y="1395367"/>
              <a:ext cx="3369965" cy="1085591"/>
            </a:xfrm>
            <a:prstGeom prst="rect">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1" name="Metin kutusu 20">
              <a:extLst>
                <a:ext uri="{FF2B5EF4-FFF2-40B4-BE49-F238E27FC236}">
                  <a16:creationId xmlns:a16="http://schemas.microsoft.com/office/drawing/2014/main" id="{DDB794A5-FF0F-8E16-396A-8FFD2842176B}"/>
                </a:ext>
              </a:extLst>
            </p:cNvPr>
            <p:cNvSpPr txBox="1"/>
            <p:nvPr/>
          </p:nvSpPr>
          <p:spPr>
            <a:xfrm>
              <a:off x="4277279" y="1395367"/>
              <a:ext cx="3369965" cy="1085591"/>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kern="1200" dirty="0"/>
                <a:t>BATI RÜZGARLARI</a:t>
              </a:r>
              <a:endParaRPr lang="tr-TR" sz="4500" kern="1200" dirty="0"/>
            </a:p>
          </p:txBody>
        </p:sp>
      </p:grpSp>
      <p:grpSp>
        <p:nvGrpSpPr>
          <p:cNvPr id="22" name="Grup 21">
            <a:extLst>
              <a:ext uri="{FF2B5EF4-FFF2-40B4-BE49-F238E27FC236}">
                <a16:creationId xmlns:a16="http://schemas.microsoft.com/office/drawing/2014/main" id="{CDA29CCF-FFD6-4CE0-BBCC-D03833AA91E9}"/>
              </a:ext>
            </a:extLst>
          </p:cNvPr>
          <p:cNvGrpSpPr/>
          <p:nvPr/>
        </p:nvGrpSpPr>
        <p:grpSpPr>
          <a:xfrm>
            <a:off x="6591300" y="1001428"/>
            <a:ext cx="2572826" cy="1286413"/>
            <a:chOff x="6168" y="3021252"/>
            <a:chExt cx="2572826" cy="1286413"/>
          </a:xfrm>
          <a:solidFill>
            <a:schemeClr val="bg1"/>
          </a:solidFill>
          <a:scene3d>
            <a:camera prst="orthographicFront"/>
            <a:lightRig rig="flat" dir="t"/>
          </a:scene3d>
        </p:grpSpPr>
        <p:sp>
          <p:nvSpPr>
            <p:cNvPr id="32" name="Dikdörtgen 31">
              <a:extLst>
                <a:ext uri="{FF2B5EF4-FFF2-40B4-BE49-F238E27FC236}">
                  <a16:creationId xmlns:a16="http://schemas.microsoft.com/office/drawing/2014/main" id="{E0CC59F0-5E78-0AB8-4BFE-839010086EC9}"/>
                </a:ext>
              </a:extLst>
            </p:cNvPr>
            <p:cNvSpPr/>
            <p:nvPr/>
          </p:nvSpPr>
          <p:spPr>
            <a:xfrm>
              <a:off x="6168"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33" name="Metin kutusu 32">
              <a:extLst>
                <a:ext uri="{FF2B5EF4-FFF2-40B4-BE49-F238E27FC236}">
                  <a16:creationId xmlns:a16="http://schemas.microsoft.com/office/drawing/2014/main" id="{D3877C16-4F31-A483-C031-C816CFAF7B04}"/>
                </a:ext>
              </a:extLst>
            </p:cNvPr>
            <p:cNvSpPr txBox="1"/>
            <p:nvPr/>
          </p:nvSpPr>
          <p:spPr>
            <a:xfrm>
              <a:off x="6168"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tr-TR" sz="1600" b="1" kern="1200" dirty="0">
                  <a:solidFill>
                    <a:schemeClr val="tx1"/>
                  </a:solidFill>
                </a:rPr>
                <a:t>90° enlemlerindeki termik yüksek basınç alanlarından, 60° enlemlerindeki dinamik alçak basınç alanlarına doğru esen soğuk rüzgarlardır.</a:t>
              </a:r>
              <a:endParaRPr lang="tr-TR" sz="1600" kern="1200" dirty="0">
                <a:solidFill>
                  <a:schemeClr val="tx1"/>
                </a:solidFill>
              </a:endParaRPr>
            </a:p>
          </p:txBody>
        </p:sp>
      </p:grpSp>
      <p:grpSp>
        <p:nvGrpSpPr>
          <p:cNvPr id="23" name="Grup 22">
            <a:extLst>
              <a:ext uri="{FF2B5EF4-FFF2-40B4-BE49-F238E27FC236}">
                <a16:creationId xmlns:a16="http://schemas.microsoft.com/office/drawing/2014/main" id="{5970E8BC-13FC-AD0C-ED59-B782A42FF158}"/>
              </a:ext>
            </a:extLst>
          </p:cNvPr>
          <p:cNvGrpSpPr/>
          <p:nvPr/>
        </p:nvGrpSpPr>
        <p:grpSpPr>
          <a:xfrm>
            <a:off x="9287605" y="1001427"/>
            <a:ext cx="2572826" cy="1286413"/>
            <a:chOff x="3119288" y="3021252"/>
            <a:chExt cx="2572826" cy="1286413"/>
          </a:xfrm>
          <a:solidFill>
            <a:schemeClr val="bg1"/>
          </a:solidFill>
          <a:scene3d>
            <a:camera prst="orthographicFront"/>
            <a:lightRig rig="flat" dir="t"/>
          </a:scene3d>
        </p:grpSpPr>
        <p:sp>
          <p:nvSpPr>
            <p:cNvPr id="30" name="Dikdörtgen 29">
              <a:extLst>
                <a:ext uri="{FF2B5EF4-FFF2-40B4-BE49-F238E27FC236}">
                  <a16:creationId xmlns:a16="http://schemas.microsoft.com/office/drawing/2014/main" id="{9570A790-4E5A-13CF-8949-C9D2FA40DD44}"/>
                </a:ext>
              </a:extLst>
            </p:cNvPr>
            <p:cNvSpPr/>
            <p:nvPr/>
          </p:nvSpPr>
          <p:spPr>
            <a:xfrm>
              <a:off x="3119288"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31" name="Metin kutusu 30">
              <a:extLst>
                <a:ext uri="{FF2B5EF4-FFF2-40B4-BE49-F238E27FC236}">
                  <a16:creationId xmlns:a16="http://schemas.microsoft.com/office/drawing/2014/main" id="{EA50762B-70FE-FC16-2367-8AE40E95D9E7}"/>
                </a:ext>
              </a:extLst>
            </p:cNvPr>
            <p:cNvSpPr txBox="1"/>
            <p:nvPr/>
          </p:nvSpPr>
          <p:spPr>
            <a:xfrm>
              <a:off x="3119288"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tr-TR" sz="1600" b="1" kern="1200" dirty="0">
                  <a:solidFill>
                    <a:schemeClr val="tx1"/>
                  </a:solidFill>
                </a:rPr>
                <a:t>Kutup rüzgârları oldukça soğuk ve kurudur.</a:t>
              </a:r>
              <a:endParaRPr lang="tr-TR" sz="1600" kern="1200" dirty="0">
                <a:solidFill>
                  <a:schemeClr val="tx1"/>
                </a:solidFill>
              </a:endParaRPr>
            </a:p>
          </p:txBody>
        </p:sp>
      </p:grpSp>
      <p:grpSp>
        <p:nvGrpSpPr>
          <p:cNvPr id="24" name="Grup 23">
            <a:extLst>
              <a:ext uri="{FF2B5EF4-FFF2-40B4-BE49-F238E27FC236}">
                <a16:creationId xmlns:a16="http://schemas.microsoft.com/office/drawing/2014/main" id="{1E218926-BCF0-4C41-901B-5F98B1D81D70}"/>
              </a:ext>
            </a:extLst>
          </p:cNvPr>
          <p:cNvGrpSpPr/>
          <p:nvPr/>
        </p:nvGrpSpPr>
        <p:grpSpPr>
          <a:xfrm>
            <a:off x="6591300" y="2485487"/>
            <a:ext cx="2572826" cy="1286413"/>
            <a:chOff x="6232409" y="3021252"/>
            <a:chExt cx="2572826" cy="1286413"/>
          </a:xfrm>
          <a:solidFill>
            <a:schemeClr val="bg1"/>
          </a:solidFill>
          <a:scene3d>
            <a:camera prst="orthographicFront"/>
            <a:lightRig rig="flat" dir="t"/>
          </a:scene3d>
        </p:grpSpPr>
        <p:sp>
          <p:nvSpPr>
            <p:cNvPr id="28" name="Dikdörtgen 27">
              <a:extLst>
                <a:ext uri="{FF2B5EF4-FFF2-40B4-BE49-F238E27FC236}">
                  <a16:creationId xmlns:a16="http://schemas.microsoft.com/office/drawing/2014/main" id="{B8355289-6F47-E867-4B6A-BCEFAEDF24B7}"/>
                </a:ext>
              </a:extLst>
            </p:cNvPr>
            <p:cNvSpPr/>
            <p:nvPr/>
          </p:nvSpPr>
          <p:spPr>
            <a:xfrm>
              <a:off x="6232409"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29" name="Metin kutusu 28">
              <a:extLst>
                <a:ext uri="{FF2B5EF4-FFF2-40B4-BE49-F238E27FC236}">
                  <a16:creationId xmlns:a16="http://schemas.microsoft.com/office/drawing/2014/main" id="{11F4609A-6B0B-CAFD-FDA1-A7D2D4A778EC}"/>
                </a:ext>
              </a:extLst>
            </p:cNvPr>
            <p:cNvSpPr txBox="1"/>
            <p:nvPr/>
          </p:nvSpPr>
          <p:spPr>
            <a:xfrm>
              <a:off x="6232409"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tr-TR" sz="1600" b="1" kern="1200" dirty="0">
                  <a:solidFill>
                    <a:schemeClr val="tx1"/>
                  </a:solidFill>
                </a:rPr>
                <a:t>Kuzey Yarım Küre'de kuzeydoğudan, Güney Yarım Küre'de güneydoğudan eser.</a:t>
              </a:r>
              <a:endParaRPr lang="tr-TR" sz="1600" kern="1200" dirty="0">
                <a:solidFill>
                  <a:schemeClr val="tx1"/>
                </a:solidFill>
              </a:endParaRPr>
            </a:p>
          </p:txBody>
        </p:sp>
      </p:grpSp>
      <p:grpSp>
        <p:nvGrpSpPr>
          <p:cNvPr id="25" name="Grup 24">
            <a:extLst>
              <a:ext uri="{FF2B5EF4-FFF2-40B4-BE49-F238E27FC236}">
                <a16:creationId xmlns:a16="http://schemas.microsoft.com/office/drawing/2014/main" id="{673D651C-2C59-0127-4662-1A093A754F4A}"/>
              </a:ext>
            </a:extLst>
          </p:cNvPr>
          <p:cNvGrpSpPr/>
          <p:nvPr/>
        </p:nvGrpSpPr>
        <p:grpSpPr>
          <a:xfrm>
            <a:off x="9287605" y="2485487"/>
            <a:ext cx="2572826" cy="1286413"/>
            <a:chOff x="9345529" y="3021252"/>
            <a:chExt cx="2572826" cy="1286413"/>
          </a:xfrm>
          <a:solidFill>
            <a:schemeClr val="bg1"/>
          </a:solidFill>
          <a:scene3d>
            <a:camera prst="orthographicFront"/>
            <a:lightRig rig="flat" dir="t"/>
          </a:scene3d>
        </p:grpSpPr>
        <p:sp>
          <p:nvSpPr>
            <p:cNvPr id="26" name="Dikdörtgen 25">
              <a:extLst>
                <a:ext uri="{FF2B5EF4-FFF2-40B4-BE49-F238E27FC236}">
                  <a16:creationId xmlns:a16="http://schemas.microsoft.com/office/drawing/2014/main" id="{04A5F98D-BB72-DFF0-02D1-450AA0946BCC}"/>
                </a:ext>
              </a:extLst>
            </p:cNvPr>
            <p:cNvSpPr/>
            <p:nvPr/>
          </p:nvSpPr>
          <p:spPr>
            <a:xfrm>
              <a:off x="9345529" y="3021252"/>
              <a:ext cx="2572826" cy="1286413"/>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27" name="Metin kutusu 26">
              <a:extLst>
                <a:ext uri="{FF2B5EF4-FFF2-40B4-BE49-F238E27FC236}">
                  <a16:creationId xmlns:a16="http://schemas.microsoft.com/office/drawing/2014/main" id="{1BEC852C-D4B3-6928-F331-F85E4B88716F}"/>
                </a:ext>
              </a:extLst>
            </p:cNvPr>
            <p:cNvSpPr txBox="1"/>
            <p:nvPr/>
          </p:nvSpPr>
          <p:spPr>
            <a:xfrm>
              <a:off x="9345529" y="3021252"/>
              <a:ext cx="2572826" cy="128641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tr-TR" sz="1600" b="1" kern="1200" dirty="0">
                  <a:solidFill>
                    <a:schemeClr val="tx1"/>
                  </a:solidFill>
                </a:rPr>
                <a:t>60° enlemlerinde Batı rüzgarları ile karşılaşarak </a:t>
              </a:r>
              <a:r>
                <a:rPr lang="tr-TR" sz="1600" b="1" kern="1200" dirty="0">
                  <a:solidFill>
                    <a:srgbClr val="FF0000"/>
                  </a:solidFill>
                </a:rPr>
                <a:t>cephe oluşumuna </a:t>
              </a:r>
              <a:r>
                <a:rPr lang="tr-TR" sz="1600" b="1" kern="1200" dirty="0">
                  <a:solidFill>
                    <a:schemeClr val="tx1"/>
                  </a:solidFill>
                </a:rPr>
                <a:t>neden olurlar.</a:t>
              </a:r>
              <a:endParaRPr lang="tr-TR" sz="1600" kern="1200" dirty="0">
                <a:solidFill>
                  <a:schemeClr val="tx1"/>
                </a:solidFill>
              </a:endParaRPr>
            </a:p>
          </p:txBody>
        </p:sp>
      </p:grpSp>
      <p:grpSp>
        <p:nvGrpSpPr>
          <p:cNvPr id="34" name="Grup 33">
            <a:extLst>
              <a:ext uri="{FF2B5EF4-FFF2-40B4-BE49-F238E27FC236}">
                <a16:creationId xmlns:a16="http://schemas.microsoft.com/office/drawing/2014/main" id="{205AF50F-B40A-E364-3D6E-7AF04A981AE1}"/>
              </a:ext>
            </a:extLst>
          </p:cNvPr>
          <p:cNvGrpSpPr/>
          <p:nvPr/>
        </p:nvGrpSpPr>
        <p:grpSpPr>
          <a:xfrm>
            <a:off x="6591300" y="135191"/>
            <a:ext cx="5269131" cy="774178"/>
            <a:chOff x="4277279" y="1395367"/>
            <a:chExt cx="3369965" cy="1085591"/>
          </a:xfrm>
          <a:solidFill>
            <a:schemeClr val="accent1"/>
          </a:solidFill>
          <a:scene3d>
            <a:camera prst="orthographicFront"/>
            <a:lightRig rig="flat" dir="t"/>
          </a:scene3d>
        </p:grpSpPr>
        <p:sp>
          <p:nvSpPr>
            <p:cNvPr id="35" name="Dikdörtgen 34">
              <a:extLst>
                <a:ext uri="{FF2B5EF4-FFF2-40B4-BE49-F238E27FC236}">
                  <a16:creationId xmlns:a16="http://schemas.microsoft.com/office/drawing/2014/main" id="{B56A4486-1C13-3DD1-4E45-05F8D897C735}"/>
                </a:ext>
              </a:extLst>
            </p:cNvPr>
            <p:cNvSpPr/>
            <p:nvPr/>
          </p:nvSpPr>
          <p:spPr>
            <a:xfrm>
              <a:off x="4277279" y="1395367"/>
              <a:ext cx="3369965" cy="1085591"/>
            </a:xfrm>
            <a:prstGeom prst="rect">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36" name="Metin kutusu 35">
              <a:extLst>
                <a:ext uri="{FF2B5EF4-FFF2-40B4-BE49-F238E27FC236}">
                  <a16:creationId xmlns:a16="http://schemas.microsoft.com/office/drawing/2014/main" id="{6AF6904F-D9D2-5829-80EB-355EE6782DBB}"/>
                </a:ext>
              </a:extLst>
            </p:cNvPr>
            <p:cNvSpPr txBox="1"/>
            <p:nvPr/>
          </p:nvSpPr>
          <p:spPr>
            <a:xfrm>
              <a:off x="4277279" y="1395367"/>
              <a:ext cx="3369965" cy="1085591"/>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kern="1200" dirty="0"/>
                <a:t>KUTUP RÜZGARLARI</a:t>
              </a:r>
              <a:endParaRPr lang="tr-TR" sz="4500" kern="1200" dirty="0"/>
            </a:p>
          </p:txBody>
        </p:sp>
      </p:grpSp>
      <p:pic>
        <p:nvPicPr>
          <p:cNvPr id="37" name="Picture 3" descr="C:\Documents and Settings\Administrator\Desktop\kutup.PNG">
            <a:extLst>
              <a:ext uri="{FF2B5EF4-FFF2-40B4-BE49-F238E27FC236}">
                <a16:creationId xmlns:a16="http://schemas.microsoft.com/office/drawing/2014/main" id="{98238D7C-8F2C-FC16-BBC0-BF4CC4197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9543" y="3987759"/>
            <a:ext cx="2872644" cy="2803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21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5D4E490A-352A-E49F-49D6-4E204B9A159D}"/>
              </a:ext>
            </a:extLst>
          </p:cNvPr>
          <p:cNvSpPr txBox="1"/>
          <p:nvPr/>
        </p:nvSpPr>
        <p:spPr>
          <a:xfrm>
            <a:off x="82346" y="688993"/>
            <a:ext cx="12027308" cy="2523768"/>
          </a:xfrm>
          <a:prstGeom prst="rect">
            <a:avLst/>
          </a:prstGeom>
          <a:noFill/>
        </p:spPr>
        <p:txBody>
          <a:bodyPr wrap="square">
            <a:spAutoFit/>
          </a:bodyPr>
          <a:lstStyle/>
          <a:p>
            <a:pPr algn="just">
              <a:lnSpc>
                <a:spcPct val="150000"/>
              </a:lnSpc>
            </a:pPr>
            <a:r>
              <a:rPr lang="tr-TR" sz="1800" b="1" i="0" u="none" strike="noStrike" baseline="0" dirty="0">
                <a:latin typeface="Times New Roman" panose="02020603050405020304" pitchFamily="18" charset="0"/>
                <a:cs typeface="Times New Roman" panose="02020603050405020304" pitchFamily="18" charset="0"/>
              </a:rPr>
              <a:t>Tropikal rüzgârlar;</a:t>
            </a:r>
            <a:r>
              <a:rPr lang="tr-TR" sz="1800" b="1" i="0" u="none" strike="noStrike" dirty="0">
                <a:latin typeface="Times New Roman" panose="02020603050405020304" pitchFamily="18" charset="0"/>
                <a:cs typeface="Times New Roman" panose="02020603050405020304" pitchFamily="18" charset="0"/>
              </a:rPr>
              <a:t> </a:t>
            </a:r>
            <a:r>
              <a:rPr lang="tr-TR" sz="1800" b="1" i="0" u="none" strike="noStrike" baseline="0" dirty="0">
                <a:solidFill>
                  <a:srgbClr val="0070C0"/>
                </a:solidFill>
                <a:latin typeface="Times New Roman" panose="02020603050405020304" pitchFamily="18" charset="0"/>
                <a:cs typeface="Times New Roman" panose="02020603050405020304" pitchFamily="18" charset="0"/>
              </a:rPr>
              <a:t>sıcak kuşakta okyanuslar üzerinde oluşur</a:t>
            </a:r>
            <a:r>
              <a:rPr lang="tr-TR" sz="1800" b="1" i="0" u="none" strike="noStrike" baseline="0" dirty="0">
                <a:solidFill>
                  <a:srgbClr val="FFFF00"/>
                </a:solidFill>
                <a:latin typeface="Times New Roman" panose="02020603050405020304" pitchFamily="18" charset="0"/>
                <a:cs typeface="Times New Roman" panose="02020603050405020304" pitchFamily="18" charset="0"/>
              </a:rPr>
              <a:t>. </a:t>
            </a:r>
            <a:r>
              <a:rPr lang="tr-TR" sz="1800" b="0" i="0" u="sng" strike="noStrike" baseline="0" dirty="0">
                <a:solidFill>
                  <a:srgbClr val="000000"/>
                </a:solidFill>
                <a:latin typeface="Times New Roman" panose="02020603050405020304" pitchFamily="18" charset="0"/>
                <a:cs typeface="Times New Roman" panose="02020603050405020304" pitchFamily="18" charset="0"/>
              </a:rPr>
              <a:t>Bol yağış getiren, hortum ve kasırgaya dönüşen bu rüzgârlar, etkili olduğu kıyılarda afet yaşanmasına neden olabilmektedir</a:t>
            </a:r>
            <a:r>
              <a:rPr lang="tr-TR" sz="1800" b="0" i="0" u="none" strike="noStrike" baseline="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tr-TR" sz="16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Tropikal rüzgârlara:</a:t>
            </a:r>
            <a:r>
              <a:rPr lang="tr-TR" sz="1600" b="1" i="0" u="none" strike="noStrike"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tr-TR" sz="1600" b="0" i="0" u="none" strike="noStrike" baseline="0" dirty="0">
                <a:solidFill>
                  <a:srgbClr val="0070C0"/>
                </a:solidFill>
                <a:latin typeface="Times New Roman" panose="02020603050405020304" pitchFamily="18" charset="0"/>
                <a:cs typeface="Times New Roman" panose="02020603050405020304" pitchFamily="18" charset="0"/>
              </a:rPr>
              <a:t>Asya‘nın doğusunda </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tayfun</a:t>
            </a:r>
            <a:r>
              <a:rPr lang="tr-TR" sz="1600" b="0" i="0" u="none" strike="noStrike" baseline="0" dirty="0">
                <a:solidFill>
                  <a:srgbClr val="0070C0"/>
                </a:solidFill>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tr-TR" sz="1600" b="0" i="0" u="none" strike="noStrike" baseline="0" dirty="0">
                <a:solidFill>
                  <a:srgbClr val="0070C0"/>
                </a:solidFill>
                <a:latin typeface="Times New Roman" panose="02020603050405020304" pitchFamily="18" charset="0"/>
                <a:cs typeface="Times New Roman" panose="02020603050405020304" pitchFamily="18" charset="0"/>
              </a:rPr>
              <a:t>Meksika Körfezi kıyılarında </a:t>
            </a:r>
            <a:r>
              <a:rPr lang="tr-TR" sz="1600" b="0" i="0" u="sng" strike="noStrike" baseline="0" dirty="0" err="1">
                <a:solidFill>
                  <a:srgbClr val="0070C0"/>
                </a:solidFill>
                <a:latin typeface="Times New Roman" panose="02020603050405020304" pitchFamily="18" charset="0"/>
                <a:cs typeface="Times New Roman" panose="02020603050405020304" pitchFamily="18" charset="0"/>
              </a:rPr>
              <a:t>hurricane</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 (</a:t>
            </a:r>
            <a:r>
              <a:rPr lang="tr-TR" sz="1600" b="0" i="0" u="sng" strike="noStrike" baseline="0" dirty="0" err="1">
                <a:solidFill>
                  <a:srgbClr val="0070C0"/>
                </a:solidFill>
                <a:latin typeface="Times New Roman" panose="02020603050405020304" pitchFamily="18" charset="0"/>
                <a:cs typeface="Times New Roman" panose="02020603050405020304" pitchFamily="18" charset="0"/>
              </a:rPr>
              <a:t>harikeyn</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tr-TR" sz="1600" b="0" i="0" u="none" strike="noStrike" baseline="0" dirty="0">
                <a:solidFill>
                  <a:srgbClr val="0070C0"/>
                </a:solidFill>
                <a:latin typeface="Times New Roman" panose="02020603050405020304" pitchFamily="18" charset="0"/>
                <a:cs typeface="Times New Roman" panose="02020603050405020304" pitchFamily="18" charset="0"/>
              </a:rPr>
              <a:t>ABD‘de </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tornado </a:t>
            </a:r>
            <a:r>
              <a:rPr lang="tr-TR" sz="1600" b="0" i="0" u="none" strike="noStrike" baseline="0" dirty="0">
                <a:solidFill>
                  <a:srgbClr val="0070C0"/>
                </a:solidFill>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tr-TR" sz="1600" b="0" i="0" u="none" strike="noStrike" baseline="0" dirty="0">
                <a:solidFill>
                  <a:srgbClr val="0070C0"/>
                </a:solidFill>
                <a:latin typeface="Times New Roman" panose="02020603050405020304" pitchFamily="18" charset="0"/>
                <a:cs typeface="Times New Roman" panose="02020603050405020304" pitchFamily="18" charset="0"/>
              </a:rPr>
              <a:t>Avustralya’da </a:t>
            </a:r>
            <a:r>
              <a:rPr lang="tr-TR" sz="1600" b="0" i="0" u="sng" strike="noStrike" baseline="0" dirty="0" err="1">
                <a:solidFill>
                  <a:srgbClr val="0070C0"/>
                </a:solidFill>
                <a:latin typeface="Times New Roman" panose="02020603050405020304" pitchFamily="18" charset="0"/>
                <a:cs typeface="Times New Roman" panose="02020603050405020304" pitchFamily="18" charset="0"/>
              </a:rPr>
              <a:t>willy</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 </a:t>
            </a:r>
            <a:r>
              <a:rPr lang="tr-TR" sz="1600" b="0" i="0" u="sng" strike="noStrike" baseline="0" dirty="0" err="1">
                <a:solidFill>
                  <a:srgbClr val="0070C0"/>
                </a:solidFill>
                <a:latin typeface="Times New Roman" panose="02020603050405020304" pitchFamily="18" charset="0"/>
                <a:cs typeface="Times New Roman" panose="02020603050405020304" pitchFamily="18" charset="0"/>
              </a:rPr>
              <a:t>willy</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 (</a:t>
            </a:r>
            <a:r>
              <a:rPr lang="tr-TR" sz="1600" b="0" i="0" u="sng" strike="noStrike" baseline="0" dirty="0" err="1">
                <a:solidFill>
                  <a:srgbClr val="0070C0"/>
                </a:solidFill>
                <a:latin typeface="Times New Roman" panose="02020603050405020304" pitchFamily="18" charset="0"/>
                <a:cs typeface="Times New Roman" panose="02020603050405020304" pitchFamily="18" charset="0"/>
              </a:rPr>
              <a:t>vili</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 </a:t>
            </a:r>
            <a:r>
              <a:rPr lang="tr-TR" sz="1600" b="0" i="0" u="sng" strike="noStrike" baseline="0" dirty="0" err="1">
                <a:solidFill>
                  <a:srgbClr val="0070C0"/>
                </a:solidFill>
                <a:latin typeface="Times New Roman" panose="02020603050405020304" pitchFamily="18" charset="0"/>
                <a:cs typeface="Times New Roman" panose="02020603050405020304" pitchFamily="18" charset="0"/>
              </a:rPr>
              <a:t>vili</a:t>
            </a:r>
            <a:r>
              <a:rPr lang="tr-TR" sz="1600" b="0" i="0" u="sng" strike="noStrike" baseline="0" dirty="0">
                <a:solidFill>
                  <a:srgbClr val="0070C0"/>
                </a:solidFill>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tr-TR" sz="1600" b="0" i="0" u="none" strike="noStrike" baseline="0" dirty="0">
                <a:solidFill>
                  <a:srgbClr val="0070C0"/>
                </a:solidFill>
                <a:latin typeface="Times New Roman" panose="02020603050405020304" pitchFamily="18" charset="0"/>
                <a:cs typeface="Times New Roman" panose="02020603050405020304" pitchFamily="18" charset="0"/>
              </a:rPr>
              <a:t>isimleri verilmiştir.</a:t>
            </a:r>
            <a:endParaRPr lang="tr-TR" sz="1600" dirty="0">
              <a:solidFill>
                <a:srgbClr val="0070C0"/>
              </a:solidFill>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FCA43EF6-0885-1F8C-4C2A-0884E5640F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527" y="2228243"/>
            <a:ext cx="7444300" cy="451803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up 7">
            <a:extLst>
              <a:ext uri="{FF2B5EF4-FFF2-40B4-BE49-F238E27FC236}">
                <a16:creationId xmlns:a16="http://schemas.microsoft.com/office/drawing/2014/main" id="{B3366CB5-6A92-DF7A-6ED8-7D937A899659}"/>
              </a:ext>
            </a:extLst>
          </p:cNvPr>
          <p:cNvGrpSpPr/>
          <p:nvPr/>
        </p:nvGrpSpPr>
        <p:grpSpPr>
          <a:xfrm>
            <a:off x="2821858" y="-10303"/>
            <a:ext cx="6130871" cy="699296"/>
            <a:chOff x="3600451" y="2098935"/>
            <a:chExt cx="4828555" cy="699296"/>
          </a:xfrm>
          <a:scene3d>
            <a:camera prst="orthographicFront"/>
            <a:lightRig rig="flat" dir="t"/>
          </a:scene3d>
        </p:grpSpPr>
        <p:sp>
          <p:nvSpPr>
            <p:cNvPr id="9" name="Dikdörtgen 8">
              <a:extLst>
                <a:ext uri="{FF2B5EF4-FFF2-40B4-BE49-F238E27FC236}">
                  <a16:creationId xmlns:a16="http://schemas.microsoft.com/office/drawing/2014/main" id="{1826F640-887E-0F04-E35D-B516CEC79C8C}"/>
                </a:ext>
              </a:extLst>
            </p:cNvPr>
            <p:cNvSpPr/>
            <p:nvPr/>
          </p:nvSpPr>
          <p:spPr>
            <a:xfrm>
              <a:off x="3600451" y="2098935"/>
              <a:ext cx="4828555" cy="699296"/>
            </a:xfrm>
            <a:prstGeom prst="rect">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0" name="Metin kutusu 9">
              <a:extLst>
                <a:ext uri="{FF2B5EF4-FFF2-40B4-BE49-F238E27FC236}">
                  <a16:creationId xmlns:a16="http://schemas.microsoft.com/office/drawing/2014/main" id="{91C487C9-24B3-CC25-0F6E-496FE4C003ED}"/>
                </a:ext>
              </a:extLst>
            </p:cNvPr>
            <p:cNvSpPr txBox="1"/>
            <p:nvPr/>
          </p:nvSpPr>
          <p:spPr>
            <a:xfrm>
              <a:off x="3600451" y="2098935"/>
              <a:ext cx="4828555" cy="69929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dirty="0"/>
                <a:t>TROPİKAL RÜZGARLAR</a:t>
              </a:r>
              <a:endParaRPr lang="tr-TR" sz="4500" kern="1200" dirty="0"/>
            </a:p>
          </p:txBody>
        </p:sp>
      </p:grpSp>
      <p:sp>
        <p:nvSpPr>
          <p:cNvPr id="13" name="Metin kutusu 12">
            <a:hlinkClick r:id="rId5"/>
            <a:extLst>
              <a:ext uri="{FF2B5EF4-FFF2-40B4-BE49-F238E27FC236}">
                <a16:creationId xmlns:a16="http://schemas.microsoft.com/office/drawing/2014/main" id="{B5D1C0CB-7E88-CD38-17A1-477DBABF556E}"/>
              </a:ext>
            </a:extLst>
          </p:cNvPr>
          <p:cNvSpPr txBox="1"/>
          <p:nvPr/>
        </p:nvSpPr>
        <p:spPr>
          <a:xfrm>
            <a:off x="9096375" y="1903470"/>
            <a:ext cx="3095625" cy="369332"/>
          </a:xfrm>
          <a:prstGeom prst="rect">
            <a:avLst/>
          </a:prstGeom>
          <a:noFill/>
        </p:spPr>
        <p:txBody>
          <a:bodyPr wrap="square">
            <a:spAutoFit/>
          </a:bodyPr>
          <a:lstStyle/>
          <a:p>
            <a:r>
              <a:rPr lang="tr-TR" dirty="0">
                <a:hlinkClick r:id="rId6"/>
              </a:rPr>
              <a:t>Yüksek Çözünürlük İçin Tıklayın</a:t>
            </a:r>
            <a:endParaRPr lang="tr-TR" dirty="0"/>
          </a:p>
        </p:txBody>
      </p:sp>
      <p:pic>
        <p:nvPicPr>
          <p:cNvPr id="14" name="Tornado_Dusen_Helikopter">
            <a:hlinkClick r:id="" action="ppaction://media"/>
            <a:extLst>
              <a:ext uri="{FF2B5EF4-FFF2-40B4-BE49-F238E27FC236}">
                <a16:creationId xmlns:a16="http://schemas.microsoft.com/office/drawing/2014/main" id="{8CA08A82-EEDB-3F2F-2856-0CB03EE39D2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4480" y="3429000"/>
            <a:ext cx="4544112" cy="25640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Metin kutusu 15">
            <a:extLst>
              <a:ext uri="{FF2B5EF4-FFF2-40B4-BE49-F238E27FC236}">
                <a16:creationId xmlns:a16="http://schemas.microsoft.com/office/drawing/2014/main" id="{21ADC3A4-FF02-799C-24BF-0D7C6025E1E1}"/>
              </a:ext>
            </a:extLst>
          </p:cNvPr>
          <p:cNvSpPr txBox="1"/>
          <p:nvPr/>
        </p:nvSpPr>
        <p:spPr>
          <a:xfrm>
            <a:off x="1129253" y="3082665"/>
            <a:ext cx="3614737" cy="369332"/>
          </a:xfrm>
          <a:prstGeom prst="rect">
            <a:avLst/>
          </a:prstGeom>
          <a:noFill/>
        </p:spPr>
        <p:txBody>
          <a:bodyPr wrap="square">
            <a:spAutoFit/>
          </a:bodyPr>
          <a:lstStyle/>
          <a:p>
            <a:r>
              <a:rPr lang="tr-TR" sz="1800" b="0" i="0" u="none" strike="noStrike" baseline="0" dirty="0">
                <a:latin typeface="Helvetica" panose="020B0604020202020204" pitchFamily="34" charset="0"/>
              </a:rPr>
              <a:t>Tornado, Helikopteri düşürüyor.</a:t>
            </a:r>
            <a:endParaRPr lang="tr-TR" dirty="0"/>
          </a:p>
        </p:txBody>
      </p:sp>
      <p:pic>
        <p:nvPicPr>
          <p:cNvPr id="21" name="Grafik 3">
            <a:hlinkClick r:id="rId8"/>
            <a:extLst>
              <a:ext uri="{FF2B5EF4-FFF2-40B4-BE49-F238E27FC236}">
                <a16:creationId xmlns:a16="http://schemas.microsoft.com/office/drawing/2014/main" id="{D4466DD2-A74B-4C0E-3C94-2564556D19E5}"/>
              </a:ext>
            </a:extLst>
          </p:cNvPr>
          <p:cNvPicPr/>
          <p:nvPr/>
        </p:nvPicPr>
        <p:blipFill>
          <a:blip r:embed="rId9"/>
          <a:stretch/>
        </p:blipFill>
        <p:spPr>
          <a:xfrm>
            <a:off x="142897" y="3376933"/>
            <a:ext cx="837813" cy="645742"/>
          </a:xfrm>
          <a:prstGeom prst="rect">
            <a:avLst/>
          </a:prstGeom>
          <a:ln>
            <a:noFill/>
          </a:ln>
        </p:spPr>
      </p:pic>
      <p:sp>
        <p:nvSpPr>
          <p:cNvPr id="22" name="CustomShape 10">
            <a:hlinkClick r:id="rId10"/>
            <a:extLst>
              <a:ext uri="{FF2B5EF4-FFF2-40B4-BE49-F238E27FC236}">
                <a16:creationId xmlns:a16="http://schemas.microsoft.com/office/drawing/2014/main" id="{D2612587-51EF-D2C0-7183-15AD457AE7C0}"/>
              </a:ext>
            </a:extLst>
          </p:cNvPr>
          <p:cNvSpPr/>
          <p:nvPr/>
        </p:nvSpPr>
        <p:spPr>
          <a:xfrm>
            <a:off x="41173" y="3985452"/>
            <a:ext cx="1136367" cy="55254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tr-TR" sz="1500" b="1" strike="noStrike" spc="-1" dirty="0">
                <a:solidFill>
                  <a:srgbClr val="FF0000"/>
                </a:solidFill>
                <a:latin typeface="Calibri"/>
                <a:ea typeface="DejaVu Sans"/>
                <a:hlinkClick r:id="rId8"/>
              </a:rPr>
              <a:t>Video Açılmaz ise</a:t>
            </a:r>
            <a:endParaRPr lang="en-US" sz="1500" b="0" strike="noStrike" spc="-1" dirty="0">
              <a:solidFill>
                <a:srgbClr val="FF0000"/>
              </a:solidFill>
              <a:latin typeface="Arial"/>
            </a:endParaRPr>
          </a:p>
        </p:txBody>
      </p:sp>
    </p:spTree>
    <p:extLst>
      <p:ext uri="{BB962C8B-B14F-4D97-AF65-F5344CB8AC3E}">
        <p14:creationId xmlns:p14="http://schemas.microsoft.com/office/powerpoint/2010/main" val="389520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5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1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 3">
            <a:extLst>
              <a:ext uri="{FF2B5EF4-FFF2-40B4-BE49-F238E27FC236}">
                <a16:creationId xmlns:a16="http://schemas.microsoft.com/office/drawing/2014/main" id="{8C7DDC08-2912-45EE-F442-D99853D8C59D}"/>
              </a:ext>
            </a:extLst>
          </p:cNvPr>
          <p:cNvGrpSpPr/>
          <p:nvPr/>
        </p:nvGrpSpPr>
        <p:grpSpPr>
          <a:xfrm>
            <a:off x="2069383" y="0"/>
            <a:ext cx="8217617" cy="699296"/>
            <a:chOff x="3600451" y="2098935"/>
            <a:chExt cx="4828555" cy="699296"/>
          </a:xfrm>
          <a:scene3d>
            <a:camera prst="orthographicFront"/>
            <a:lightRig rig="flat" dir="t"/>
          </a:scene3d>
        </p:grpSpPr>
        <p:sp>
          <p:nvSpPr>
            <p:cNvPr id="5" name="Dikdörtgen 4">
              <a:extLst>
                <a:ext uri="{FF2B5EF4-FFF2-40B4-BE49-F238E27FC236}">
                  <a16:creationId xmlns:a16="http://schemas.microsoft.com/office/drawing/2014/main" id="{01CF2396-9E0A-A0FB-968E-90E43898E703}"/>
                </a:ext>
              </a:extLst>
            </p:cNvPr>
            <p:cNvSpPr/>
            <p:nvPr/>
          </p:nvSpPr>
          <p:spPr>
            <a:xfrm>
              <a:off x="3600451" y="2098935"/>
              <a:ext cx="4828555" cy="699296"/>
            </a:xfrm>
            <a:prstGeom prst="rect">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6" name="Metin kutusu 5">
              <a:extLst>
                <a:ext uri="{FF2B5EF4-FFF2-40B4-BE49-F238E27FC236}">
                  <a16:creationId xmlns:a16="http://schemas.microsoft.com/office/drawing/2014/main" id="{A7728600-686E-9144-084D-1D91CC3199C5}"/>
                </a:ext>
              </a:extLst>
            </p:cNvPr>
            <p:cNvSpPr txBox="1"/>
            <p:nvPr/>
          </p:nvSpPr>
          <p:spPr>
            <a:xfrm>
              <a:off x="3600451" y="2098935"/>
              <a:ext cx="4828555" cy="69929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dirty="0"/>
                <a:t>MEVSİMLİK (DEVİRLİ) RÜZGARLAR</a:t>
              </a:r>
              <a:endParaRPr lang="tr-TR" sz="4500" kern="1200" dirty="0"/>
            </a:p>
          </p:txBody>
        </p:sp>
      </p:grpSp>
      <p:sp>
        <p:nvSpPr>
          <p:cNvPr id="8" name="Metin kutusu 7">
            <a:extLst>
              <a:ext uri="{FF2B5EF4-FFF2-40B4-BE49-F238E27FC236}">
                <a16:creationId xmlns:a16="http://schemas.microsoft.com/office/drawing/2014/main" id="{1A9B6F99-D24E-B6CC-7679-82AD13618B7F}"/>
              </a:ext>
            </a:extLst>
          </p:cNvPr>
          <p:cNvSpPr txBox="1"/>
          <p:nvPr/>
        </p:nvSpPr>
        <p:spPr>
          <a:xfrm>
            <a:off x="219074" y="699296"/>
            <a:ext cx="11972926" cy="2308324"/>
          </a:xfrm>
          <a:prstGeom prst="rect">
            <a:avLst/>
          </a:prstGeom>
          <a:noFill/>
        </p:spPr>
        <p:txBody>
          <a:bodyPr wrap="square">
            <a:spAutoFit/>
          </a:bodyPr>
          <a:lstStyle/>
          <a:p>
            <a:pPr algn="just"/>
            <a:r>
              <a:rPr lang="tr-TR" sz="1800" b="1" i="0" u="none" strike="noStrike" baseline="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Muson Rüzgarları: </a:t>
            </a:r>
            <a:r>
              <a:rPr lang="tr-TR" sz="1800" b="1" i="0" u="none" strike="noStrike" baseline="0" dirty="0">
                <a:latin typeface="Times New Roman" panose="02020603050405020304" pitchFamily="18" charset="0"/>
                <a:cs typeface="Times New Roman" panose="02020603050405020304" pitchFamily="18" charset="0"/>
              </a:rPr>
              <a:t>Mevsimlik rüzgârlar, karalar ile </a:t>
            </a:r>
            <a:r>
              <a:rPr lang="tr-TR" sz="1800" b="1" i="0" u="none" strike="noStrike" baseline="0" dirty="0" err="1">
                <a:latin typeface="Times New Roman" panose="02020603050405020304" pitchFamily="18" charset="0"/>
                <a:cs typeface="Times New Roman" panose="02020603050405020304" pitchFamily="18" charset="0"/>
              </a:rPr>
              <a:t>okyanuslararasındaki</a:t>
            </a:r>
            <a:r>
              <a:rPr lang="tr-TR" sz="1800" b="1" i="0" u="none" strike="noStrike" baseline="0" dirty="0">
                <a:latin typeface="Times New Roman" panose="02020603050405020304" pitchFamily="18" charset="0"/>
                <a:cs typeface="Times New Roman" panose="02020603050405020304" pitchFamily="18" charset="0"/>
              </a:rPr>
              <a:t> sıcaklık ve basınç farkı nedeniyle oluşur. </a:t>
            </a:r>
            <a:endParaRPr lang="tr-TR" b="1" dirty="0">
              <a:latin typeface="Times New Roman" panose="02020603050405020304" pitchFamily="18" charset="0"/>
              <a:cs typeface="Times New Roman" panose="02020603050405020304" pitchFamily="18" charset="0"/>
            </a:endParaRPr>
          </a:p>
          <a:p>
            <a:pPr algn="just"/>
            <a:r>
              <a:rPr lang="tr-TR" sz="1800" b="0" i="0" u="none" strike="noStrike" baseline="0" dirty="0">
                <a:solidFill>
                  <a:srgbClr val="0070C0"/>
                </a:solidFill>
                <a:latin typeface="Times New Roman" panose="02020603050405020304" pitchFamily="18" charset="0"/>
                <a:cs typeface="Times New Roman" panose="02020603050405020304" pitchFamily="18" charset="0"/>
              </a:rPr>
              <a:t>Dünya’nın yıllık hareketi </a:t>
            </a:r>
            <a:r>
              <a:rPr lang="tr-TR" sz="1800" b="0" i="0" u="none" strike="noStrike" baseline="0" dirty="0">
                <a:latin typeface="Times New Roman" panose="02020603050405020304" pitchFamily="18" charset="0"/>
                <a:cs typeface="Times New Roman" panose="02020603050405020304" pitchFamily="18" charset="0"/>
              </a:rPr>
              <a:t>sonucunda değişen </a:t>
            </a:r>
            <a:r>
              <a:rPr lang="tr-TR" sz="1800" b="0" i="0" u="none" strike="noStrike" baseline="0" dirty="0">
                <a:solidFill>
                  <a:srgbClr val="0070C0"/>
                </a:solidFill>
                <a:latin typeface="Times New Roman" panose="02020603050405020304" pitchFamily="18" charset="0"/>
                <a:cs typeface="Times New Roman" panose="02020603050405020304" pitchFamily="18" charset="0"/>
              </a:rPr>
              <a:t>sıcaklık ve basınç koşulları </a:t>
            </a:r>
            <a:r>
              <a:rPr lang="tr-TR" sz="1800" b="0" i="0" u="none" strike="noStrike" baseline="0" dirty="0">
                <a:latin typeface="Times New Roman" panose="02020603050405020304" pitchFamily="18" charset="0"/>
                <a:cs typeface="Times New Roman" panose="02020603050405020304" pitchFamily="18" charset="0"/>
              </a:rPr>
              <a:t>nedeniyle mevsimsel olarak yön değiştirir. </a:t>
            </a:r>
          </a:p>
          <a:p>
            <a:pPr algn="just"/>
            <a:r>
              <a:rPr lang="tr-TR" sz="1800" b="0" i="0" u="none" strike="noStrike" baseline="0" dirty="0">
                <a:solidFill>
                  <a:srgbClr val="FF0000"/>
                </a:solidFill>
                <a:latin typeface="Times New Roman" panose="02020603050405020304" pitchFamily="18" charset="0"/>
                <a:cs typeface="Times New Roman" panose="02020603050405020304" pitchFamily="18" charset="0"/>
              </a:rPr>
              <a:t>Nerede: </a:t>
            </a:r>
            <a:r>
              <a:rPr lang="tr-TR" sz="1800" b="0" i="0" u="none" strike="noStrike" baseline="0" dirty="0">
                <a:latin typeface="Times New Roman" panose="02020603050405020304" pitchFamily="18" charset="0"/>
                <a:cs typeface="Times New Roman" panose="02020603050405020304" pitchFamily="18" charset="0"/>
              </a:rPr>
              <a:t>Güney ve Güneydoğu </a:t>
            </a:r>
            <a:r>
              <a:rPr lang="tr-TR" sz="1800" b="0" i="0" u="sng" strike="noStrike" baseline="0" dirty="0">
                <a:latin typeface="Times New Roman" panose="02020603050405020304" pitchFamily="18" charset="0"/>
                <a:cs typeface="Times New Roman" panose="02020603050405020304" pitchFamily="18" charset="0"/>
              </a:rPr>
              <a:t>Asya, Avustralya, Meksika Körfezi ve Afrika’da Gine Körfezi </a:t>
            </a:r>
            <a:r>
              <a:rPr lang="tr-TR" sz="1800" b="0" i="0" u="none" strike="noStrike" baseline="0" dirty="0">
                <a:latin typeface="Times New Roman" panose="02020603050405020304" pitchFamily="18" charset="0"/>
                <a:cs typeface="Times New Roman" panose="02020603050405020304" pitchFamily="18" charset="0"/>
              </a:rPr>
              <a:t>kıyılarında etkili olur.  </a:t>
            </a:r>
          </a:p>
          <a:p>
            <a:pPr algn="just"/>
            <a:r>
              <a:rPr lang="tr-TR" b="1" dirty="0">
                <a:latin typeface="Times New Roman" panose="02020603050405020304" pitchFamily="18" charset="0"/>
                <a:cs typeface="Times New Roman" panose="02020603050405020304" pitchFamily="18" charset="0"/>
              </a:rPr>
              <a:t>Yaz Musonu: </a:t>
            </a:r>
            <a:r>
              <a:rPr lang="tr-TR" sz="1800" b="0" i="0" u="none" strike="noStrike" baseline="0" dirty="0">
                <a:latin typeface="Times New Roman" panose="02020603050405020304" pitchFamily="18" charset="0"/>
                <a:cs typeface="Times New Roman" panose="02020603050405020304" pitchFamily="18" charset="0"/>
              </a:rPr>
              <a:t>Yaz döneminde sıcak olan Asya kıtası üzerinde alçak basınç alanı, çevresine göre daha serin olan Hint Okyanusu ve Büyük Okyanus üzerinde ise yüksek basınç alanı oluşur. Bu dönemde denizden karaya doğru eser karalar üzerine bol yağış bırakır.</a:t>
            </a:r>
          </a:p>
          <a:p>
            <a:pPr algn="just"/>
            <a:r>
              <a:rPr lang="tr-TR" b="1" dirty="0">
                <a:latin typeface="Times New Roman" panose="02020603050405020304" pitchFamily="18" charset="0"/>
                <a:cs typeface="Times New Roman" panose="02020603050405020304" pitchFamily="18" charset="0"/>
              </a:rPr>
              <a:t>Kış Musonu: </a:t>
            </a:r>
            <a:r>
              <a:rPr lang="tr-TR" sz="1800" b="0" i="0" u="none" strike="noStrike" baseline="0" dirty="0">
                <a:latin typeface="Times New Roman" panose="02020603050405020304" pitchFamily="18" charset="0"/>
                <a:cs typeface="Times New Roman" panose="02020603050405020304" pitchFamily="18" charset="0"/>
              </a:rPr>
              <a:t>Kış döneminde Asya kıtası çok soğuk olduğu için burada yüksek basınç alanı, daha ılık olan Hint Okyanusu ve Büyük Okyanus üzerinde ise alçak basınç alanı oluşur. Karadan okyanuslara doğru esen soğuk ve kuru rüzgârladır.</a:t>
            </a:r>
            <a:endParaRPr lang="tr-TR" dirty="0">
              <a:latin typeface="Times New Roman" panose="02020603050405020304" pitchFamily="18" charset="0"/>
              <a:cs typeface="Times New Roman" panose="02020603050405020304" pitchFamily="18" charset="0"/>
            </a:endParaRPr>
          </a:p>
        </p:txBody>
      </p:sp>
      <p:grpSp>
        <p:nvGrpSpPr>
          <p:cNvPr id="9" name="Grup 8">
            <a:extLst>
              <a:ext uri="{FF2B5EF4-FFF2-40B4-BE49-F238E27FC236}">
                <a16:creationId xmlns:a16="http://schemas.microsoft.com/office/drawing/2014/main" id="{1014444B-AE84-499B-E5C9-165713DF2490}"/>
              </a:ext>
            </a:extLst>
          </p:cNvPr>
          <p:cNvGrpSpPr/>
          <p:nvPr/>
        </p:nvGrpSpPr>
        <p:grpSpPr>
          <a:xfrm>
            <a:off x="112175" y="3515151"/>
            <a:ext cx="4555075" cy="2764530"/>
            <a:chOff x="23244" y="169237"/>
            <a:chExt cx="3705225" cy="2248746"/>
          </a:xfrm>
        </p:grpSpPr>
        <p:pic>
          <p:nvPicPr>
            <p:cNvPr id="4098" name="Picture 2">
              <a:extLst>
                <a:ext uri="{FF2B5EF4-FFF2-40B4-BE49-F238E27FC236}">
                  <a16:creationId xmlns:a16="http://schemas.microsoft.com/office/drawing/2014/main" id="{0407EF94-806F-E7BE-C900-031FAFA34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4" y="169237"/>
              <a:ext cx="3705225" cy="22487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Dikdörtgen 9">
              <a:extLst>
                <a:ext uri="{FF2B5EF4-FFF2-40B4-BE49-F238E27FC236}">
                  <a16:creationId xmlns:a16="http://schemas.microsoft.com/office/drawing/2014/main" id="{332FD5D9-7303-BF52-E811-EF6B8E4CCC7E}"/>
                </a:ext>
              </a:extLst>
            </p:cNvPr>
            <p:cNvSpPr/>
            <p:nvPr/>
          </p:nvSpPr>
          <p:spPr>
            <a:xfrm>
              <a:off x="2347344" y="908031"/>
              <a:ext cx="1152525" cy="552450"/>
            </a:xfrm>
            <a:prstGeom prst="rect">
              <a:avLst/>
            </a:prstGeom>
            <a:noFill/>
            <a:ln w="571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grpSp>
      <p:pic>
        <p:nvPicPr>
          <p:cNvPr id="11" name="Resim 10">
            <a:extLst>
              <a:ext uri="{FF2B5EF4-FFF2-40B4-BE49-F238E27FC236}">
                <a16:creationId xmlns:a16="http://schemas.microsoft.com/office/drawing/2014/main" id="{D57EA3FB-9D19-7CB4-BA7E-C07DA01A738B}"/>
              </a:ext>
            </a:extLst>
          </p:cNvPr>
          <p:cNvPicPr>
            <a:picLocks noChangeAspect="1"/>
          </p:cNvPicPr>
          <p:nvPr/>
        </p:nvPicPr>
        <p:blipFill>
          <a:blip r:embed="rId3"/>
          <a:stretch>
            <a:fillRect/>
          </a:stretch>
        </p:blipFill>
        <p:spPr>
          <a:xfrm>
            <a:off x="4840825" y="3075236"/>
            <a:ext cx="7267575" cy="36443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6" descr="Zincir Simgesi Internet Web Köprü Işareti Stok Vektör Sanatı &amp; Apandis'nin  Daha Fazla Görseli - Apandis, App, Aşağıya Gitmek - iStock">
            <a:hlinkClick r:id="rId4"/>
            <a:extLst>
              <a:ext uri="{FF2B5EF4-FFF2-40B4-BE49-F238E27FC236}">
                <a16:creationId xmlns:a16="http://schemas.microsoft.com/office/drawing/2014/main" id="{9B477859-DADE-A70B-00C7-631A9E1851F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17" t="5530" r="19119" b="32706"/>
          <a:stretch/>
        </p:blipFill>
        <p:spPr bwMode="auto">
          <a:xfrm>
            <a:off x="3155227" y="3007620"/>
            <a:ext cx="373051" cy="373051"/>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Metin kutusu 13">
            <a:hlinkClick r:id="rId6"/>
            <a:extLst>
              <a:ext uri="{FF2B5EF4-FFF2-40B4-BE49-F238E27FC236}">
                <a16:creationId xmlns:a16="http://schemas.microsoft.com/office/drawing/2014/main" id="{4D6786EC-8614-DAD2-BBBA-413609120CBA}"/>
              </a:ext>
            </a:extLst>
          </p:cNvPr>
          <p:cNvSpPr txBox="1"/>
          <p:nvPr/>
        </p:nvSpPr>
        <p:spPr>
          <a:xfrm>
            <a:off x="112175" y="2978358"/>
            <a:ext cx="3122679" cy="461665"/>
          </a:xfrm>
          <a:prstGeom prst="rect">
            <a:avLst/>
          </a:prstGeom>
          <a:noFill/>
        </p:spPr>
        <p:txBody>
          <a:bodyPr wrap="square">
            <a:spAutoFit/>
          </a:bodyPr>
          <a:lstStyle/>
          <a:p>
            <a:pPr algn="ctr"/>
            <a:r>
              <a:rPr lang="tr-TR" sz="1200" b="1" dirty="0">
                <a:latin typeface="Times New Roman" panose="02020603050405020304" pitchFamily="18" charset="0"/>
                <a:cs typeface="Times New Roman" panose="02020603050405020304" pitchFamily="18" charset="0"/>
              </a:rPr>
              <a:t>Dünya ve Türkiye Canlı Rüzgar değerleri </a:t>
            </a:r>
            <a:r>
              <a:rPr lang="tr-TR" sz="1200" b="1" i="0" u="none" strike="noStrike" baseline="0" dirty="0">
                <a:latin typeface="Times New Roman" panose="02020603050405020304" pitchFamily="18" charset="0"/>
                <a:cs typeface="Times New Roman" panose="02020603050405020304" pitchFamily="18" charset="0"/>
              </a:rPr>
              <a:t>CBS Dijital Atlas uygulaması için tıklayın</a:t>
            </a:r>
            <a:endParaRPr lang="tr-TR" sz="1200" b="1" dirty="0"/>
          </a:p>
        </p:txBody>
      </p:sp>
    </p:spTree>
    <p:extLst>
      <p:ext uri="{BB962C8B-B14F-4D97-AF65-F5344CB8AC3E}">
        <p14:creationId xmlns:p14="http://schemas.microsoft.com/office/powerpoint/2010/main" val="1785329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 3">
            <a:extLst>
              <a:ext uri="{FF2B5EF4-FFF2-40B4-BE49-F238E27FC236}">
                <a16:creationId xmlns:a16="http://schemas.microsoft.com/office/drawing/2014/main" id="{CABF5C15-D4AA-CFDD-EDFF-3EE821BA5B16}"/>
              </a:ext>
            </a:extLst>
          </p:cNvPr>
          <p:cNvGrpSpPr/>
          <p:nvPr/>
        </p:nvGrpSpPr>
        <p:grpSpPr>
          <a:xfrm>
            <a:off x="3568341" y="38100"/>
            <a:ext cx="5055317" cy="699296"/>
            <a:chOff x="3600451" y="2098935"/>
            <a:chExt cx="4828555" cy="699296"/>
          </a:xfrm>
          <a:scene3d>
            <a:camera prst="orthographicFront"/>
            <a:lightRig rig="flat" dir="t"/>
          </a:scene3d>
        </p:grpSpPr>
        <p:sp>
          <p:nvSpPr>
            <p:cNvPr id="5" name="Dikdörtgen 4">
              <a:extLst>
                <a:ext uri="{FF2B5EF4-FFF2-40B4-BE49-F238E27FC236}">
                  <a16:creationId xmlns:a16="http://schemas.microsoft.com/office/drawing/2014/main" id="{733C66F5-2AA6-C652-B17F-4CADE0085BE4}"/>
                </a:ext>
              </a:extLst>
            </p:cNvPr>
            <p:cNvSpPr/>
            <p:nvPr/>
          </p:nvSpPr>
          <p:spPr>
            <a:xfrm>
              <a:off x="3600451" y="2098935"/>
              <a:ext cx="4828555" cy="699296"/>
            </a:xfrm>
            <a:prstGeom prst="rect">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6" name="Metin kutusu 5">
              <a:extLst>
                <a:ext uri="{FF2B5EF4-FFF2-40B4-BE49-F238E27FC236}">
                  <a16:creationId xmlns:a16="http://schemas.microsoft.com/office/drawing/2014/main" id="{E1D30691-BA06-A9D7-0AC9-6E1C0E497E79}"/>
                </a:ext>
              </a:extLst>
            </p:cNvPr>
            <p:cNvSpPr txBox="1"/>
            <p:nvPr/>
          </p:nvSpPr>
          <p:spPr>
            <a:xfrm>
              <a:off x="3600451" y="2098935"/>
              <a:ext cx="4828555" cy="69929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dirty="0"/>
                <a:t>YEREL RÜZGARLAR</a:t>
              </a:r>
              <a:endParaRPr lang="tr-TR" sz="4500" kern="1200" dirty="0"/>
            </a:p>
          </p:txBody>
        </p:sp>
      </p:grpSp>
      <p:sp>
        <p:nvSpPr>
          <p:cNvPr id="8" name="Metin kutusu 7">
            <a:extLst>
              <a:ext uri="{FF2B5EF4-FFF2-40B4-BE49-F238E27FC236}">
                <a16:creationId xmlns:a16="http://schemas.microsoft.com/office/drawing/2014/main" id="{2B53B181-6E9C-DEC3-1254-264C74AC4920}"/>
              </a:ext>
            </a:extLst>
          </p:cNvPr>
          <p:cNvSpPr txBox="1"/>
          <p:nvPr/>
        </p:nvSpPr>
        <p:spPr>
          <a:xfrm>
            <a:off x="276963" y="561266"/>
            <a:ext cx="2016224" cy="1754326"/>
          </a:xfrm>
          <a:prstGeom prst="rect">
            <a:avLst/>
          </a:prstGeom>
          <a:noFill/>
          <a:ln>
            <a:solidFill>
              <a:schemeClr val="tx1"/>
            </a:solidFill>
          </a:ln>
        </p:spPr>
        <p:txBody>
          <a:bodyPr wrap="square">
            <a:spAutoFit/>
          </a:bodyPr>
          <a:lstStyle/>
          <a:p>
            <a:pPr algn="just"/>
            <a:r>
              <a:rPr lang="tr-TR" sz="1800" b="1" i="0" u="none" strike="noStrike" baseline="0" dirty="0">
                <a:latin typeface="Times New Roman" panose="02020603050405020304" pitchFamily="18" charset="0"/>
                <a:cs typeface="Times New Roman" panose="02020603050405020304" pitchFamily="18" charset="0"/>
              </a:rPr>
              <a:t>Yerel ölçekteki </a:t>
            </a:r>
            <a:r>
              <a:rPr lang="tr-TR" sz="1800" b="1" i="0" u="none" strike="noStrike" baseline="0" dirty="0">
                <a:solidFill>
                  <a:srgbClr val="0070C0"/>
                </a:solidFill>
                <a:latin typeface="Times New Roman" panose="02020603050405020304" pitchFamily="18" charset="0"/>
                <a:cs typeface="Times New Roman" panose="02020603050405020304" pitchFamily="18" charset="0"/>
              </a:rPr>
              <a:t>basınç farkları sonucunda oluşan, etki alanı dar ve kısa süreli </a:t>
            </a:r>
            <a:r>
              <a:rPr lang="tr-TR" sz="1800" b="1" i="0" u="none" strike="noStrike" baseline="0" dirty="0">
                <a:latin typeface="Times New Roman" panose="02020603050405020304" pitchFamily="18" charset="0"/>
                <a:cs typeface="Times New Roman" panose="02020603050405020304" pitchFamily="18" charset="0"/>
              </a:rPr>
              <a:t>rüzgârlardır.</a:t>
            </a:r>
            <a:endParaRPr lang="tr-TR" b="1" dirty="0">
              <a:latin typeface="Times New Roman" panose="02020603050405020304" pitchFamily="18" charset="0"/>
              <a:cs typeface="Times New Roman" panose="02020603050405020304" pitchFamily="18" charset="0"/>
            </a:endParaRPr>
          </a:p>
        </p:txBody>
      </p:sp>
      <p:sp>
        <p:nvSpPr>
          <p:cNvPr id="9" name="Dikdörtgen 8">
            <a:extLst>
              <a:ext uri="{FF2B5EF4-FFF2-40B4-BE49-F238E27FC236}">
                <a16:creationId xmlns:a16="http://schemas.microsoft.com/office/drawing/2014/main" id="{302B9D97-502A-2398-FE5F-A7DA2D150AF4}"/>
              </a:ext>
            </a:extLst>
          </p:cNvPr>
          <p:cNvSpPr/>
          <p:nvPr/>
        </p:nvSpPr>
        <p:spPr>
          <a:xfrm>
            <a:off x="283242" y="2315592"/>
            <a:ext cx="2016224" cy="1355170"/>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
              <a:lnSpc>
                <a:spcPts val="1920"/>
              </a:lnSpc>
            </a:pPr>
            <a:r>
              <a:rPr lang="tr-TR" sz="1440" b="1" dirty="0">
                <a:solidFill>
                  <a:schemeClr val="tx1"/>
                </a:solidFill>
              </a:rPr>
              <a:t>Meltem Rüzgarları</a:t>
            </a:r>
          </a:p>
          <a:p>
            <a:pPr marL="201600" indent="-172800">
              <a:lnSpc>
                <a:spcPts val="1920"/>
              </a:lnSpc>
              <a:buFont typeface="Wingdings" panose="05000000000000000000" pitchFamily="2" charset="2"/>
              <a:buChar char="v"/>
            </a:pPr>
            <a:r>
              <a:rPr lang="tr-TR" sz="1440" b="1" dirty="0">
                <a:solidFill>
                  <a:schemeClr val="tx1"/>
                </a:solidFill>
              </a:rPr>
              <a:t> Deniz Meltemi</a:t>
            </a:r>
          </a:p>
          <a:p>
            <a:pPr marL="201600" indent="-172800">
              <a:lnSpc>
                <a:spcPts val="1920"/>
              </a:lnSpc>
              <a:buFont typeface="Wingdings" panose="05000000000000000000" pitchFamily="2" charset="2"/>
              <a:buChar char="v"/>
            </a:pPr>
            <a:r>
              <a:rPr lang="tr-TR" sz="1440" b="1" dirty="0">
                <a:solidFill>
                  <a:schemeClr val="tx1"/>
                </a:solidFill>
              </a:rPr>
              <a:t> Kara Meltemi</a:t>
            </a:r>
          </a:p>
          <a:p>
            <a:pPr marL="201600" indent="-172800">
              <a:lnSpc>
                <a:spcPts val="1920"/>
              </a:lnSpc>
              <a:buFont typeface="Wingdings" panose="05000000000000000000" pitchFamily="2" charset="2"/>
              <a:buChar char="v"/>
            </a:pPr>
            <a:r>
              <a:rPr lang="tr-TR" sz="1440" b="1" dirty="0">
                <a:solidFill>
                  <a:schemeClr val="tx1"/>
                </a:solidFill>
              </a:rPr>
              <a:t> Dağ Meltemi</a:t>
            </a:r>
          </a:p>
          <a:p>
            <a:pPr marL="201600" indent="-172800">
              <a:lnSpc>
                <a:spcPts val="1920"/>
              </a:lnSpc>
              <a:buFont typeface="Wingdings" panose="05000000000000000000" pitchFamily="2" charset="2"/>
              <a:buChar char="v"/>
            </a:pPr>
            <a:r>
              <a:rPr lang="tr-TR" sz="1440" b="1" dirty="0">
                <a:solidFill>
                  <a:schemeClr val="tx1"/>
                </a:solidFill>
              </a:rPr>
              <a:t> Vadi Meltemi</a:t>
            </a:r>
          </a:p>
        </p:txBody>
      </p:sp>
      <p:sp>
        <p:nvSpPr>
          <p:cNvPr id="10" name="Dikdörtgen 9">
            <a:extLst>
              <a:ext uri="{FF2B5EF4-FFF2-40B4-BE49-F238E27FC236}">
                <a16:creationId xmlns:a16="http://schemas.microsoft.com/office/drawing/2014/main" id="{703C535F-1615-4D7C-02C1-8D016F207036}"/>
              </a:ext>
            </a:extLst>
          </p:cNvPr>
          <p:cNvSpPr/>
          <p:nvPr/>
        </p:nvSpPr>
        <p:spPr>
          <a:xfrm>
            <a:off x="283242" y="3790950"/>
            <a:ext cx="2016224" cy="1355170"/>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
              <a:lnSpc>
                <a:spcPts val="1920"/>
              </a:lnSpc>
            </a:pPr>
            <a:r>
              <a:rPr lang="tr-TR" sz="1440" b="1" dirty="0">
                <a:solidFill>
                  <a:schemeClr val="tx1"/>
                </a:solidFill>
              </a:rPr>
              <a:t>Sıcak Yerel Rüzgarlar</a:t>
            </a:r>
          </a:p>
          <a:p>
            <a:pPr marL="201600" indent="-172800">
              <a:lnSpc>
                <a:spcPts val="1920"/>
              </a:lnSpc>
              <a:buFont typeface="Wingdings" panose="05000000000000000000" pitchFamily="2" charset="2"/>
              <a:buChar char="v"/>
            </a:pPr>
            <a:r>
              <a:rPr lang="tr-TR" sz="1440" b="1" dirty="0">
                <a:solidFill>
                  <a:schemeClr val="tx1"/>
                </a:solidFill>
              </a:rPr>
              <a:t> Fön</a:t>
            </a:r>
          </a:p>
          <a:p>
            <a:pPr marL="201600" indent="-172800">
              <a:lnSpc>
                <a:spcPts val="1920"/>
              </a:lnSpc>
              <a:buFont typeface="Wingdings" panose="05000000000000000000" pitchFamily="2" charset="2"/>
              <a:buChar char="v"/>
            </a:pPr>
            <a:r>
              <a:rPr lang="tr-TR" sz="1440" b="1" dirty="0">
                <a:solidFill>
                  <a:schemeClr val="tx1"/>
                </a:solidFill>
              </a:rPr>
              <a:t> Sirokko</a:t>
            </a:r>
          </a:p>
          <a:p>
            <a:pPr marL="201600" indent="-172800">
              <a:lnSpc>
                <a:spcPts val="1920"/>
              </a:lnSpc>
              <a:buFont typeface="Wingdings" panose="05000000000000000000" pitchFamily="2" charset="2"/>
              <a:buChar char="v"/>
            </a:pPr>
            <a:r>
              <a:rPr lang="tr-TR" sz="1440" b="1" dirty="0">
                <a:solidFill>
                  <a:schemeClr val="tx1"/>
                </a:solidFill>
              </a:rPr>
              <a:t> Hamsin</a:t>
            </a:r>
          </a:p>
          <a:p>
            <a:pPr marL="28800">
              <a:lnSpc>
                <a:spcPts val="1920"/>
              </a:lnSpc>
            </a:pPr>
            <a:endParaRPr lang="tr-TR" sz="1440" b="1" dirty="0">
              <a:solidFill>
                <a:schemeClr val="tx1"/>
              </a:solidFill>
            </a:endParaRPr>
          </a:p>
        </p:txBody>
      </p:sp>
      <p:sp>
        <p:nvSpPr>
          <p:cNvPr id="11" name="Dikdörtgen 10">
            <a:extLst>
              <a:ext uri="{FF2B5EF4-FFF2-40B4-BE49-F238E27FC236}">
                <a16:creationId xmlns:a16="http://schemas.microsoft.com/office/drawing/2014/main" id="{FECA3251-C26A-D227-2D6C-8EC8185A90ED}"/>
              </a:ext>
            </a:extLst>
          </p:cNvPr>
          <p:cNvSpPr/>
          <p:nvPr/>
        </p:nvSpPr>
        <p:spPr>
          <a:xfrm>
            <a:off x="283242" y="5309306"/>
            <a:ext cx="2016224" cy="1355170"/>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
              <a:lnSpc>
                <a:spcPts val="1920"/>
              </a:lnSpc>
            </a:pPr>
            <a:r>
              <a:rPr lang="tr-TR" sz="1440" b="1" dirty="0">
                <a:solidFill>
                  <a:schemeClr val="tx1"/>
                </a:solidFill>
              </a:rPr>
              <a:t>Soğuk Yerel Rüzgarlar</a:t>
            </a:r>
          </a:p>
          <a:p>
            <a:pPr marL="201600" indent="-172800">
              <a:lnSpc>
                <a:spcPts val="1920"/>
              </a:lnSpc>
              <a:buFont typeface="Wingdings" panose="05000000000000000000" pitchFamily="2" charset="2"/>
              <a:buChar char="v"/>
            </a:pPr>
            <a:r>
              <a:rPr lang="tr-TR" sz="1440" b="1" dirty="0">
                <a:solidFill>
                  <a:schemeClr val="tx1"/>
                </a:solidFill>
              </a:rPr>
              <a:t> Bora</a:t>
            </a:r>
          </a:p>
          <a:p>
            <a:pPr marL="201600" indent="-172800">
              <a:lnSpc>
                <a:spcPts val="1920"/>
              </a:lnSpc>
              <a:buFont typeface="Wingdings" panose="05000000000000000000" pitchFamily="2" charset="2"/>
              <a:buChar char="v"/>
            </a:pPr>
            <a:r>
              <a:rPr lang="tr-TR" sz="1440" b="1" dirty="0">
                <a:solidFill>
                  <a:schemeClr val="tx1"/>
                </a:solidFill>
              </a:rPr>
              <a:t> Mistral</a:t>
            </a:r>
          </a:p>
          <a:p>
            <a:pPr marL="201600" indent="-172800">
              <a:lnSpc>
                <a:spcPts val="1920"/>
              </a:lnSpc>
              <a:buFont typeface="Wingdings" panose="05000000000000000000" pitchFamily="2" charset="2"/>
              <a:buChar char="v"/>
            </a:pPr>
            <a:r>
              <a:rPr lang="tr-TR" sz="1440" b="1" dirty="0">
                <a:solidFill>
                  <a:schemeClr val="tx1"/>
                </a:solidFill>
              </a:rPr>
              <a:t> Krivetz</a:t>
            </a:r>
          </a:p>
          <a:p>
            <a:pPr marL="201600" indent="-172800">
              <a:lnSpc>
                <a:spcPts val="1920"/>
              </a:lnSpc>
              <a:buFont typeface="Wingdings" panose="05000000000000000000" pitchFamily="2" charset="2"/>
              <a:buChar char="v"/>
            </a:pPr>
            <a:endParaRPr lang="tr-TR" sz="1440" b="1" dirty="0">
              <a:solidFill>
                <a:schemeClr val="tx1"/>
              </a:solidFill>
            </a:endParaRPr>
          </a:p>
        </p:txBody>
      </p:sp>
      <p:sp>
        <p:nvSpPr>
          <p:cNvPr id="13" name="Metin kutusu 12">
            <a:extLst>
              <a:ext uri="{FF2B5EF4-FFF2-40B4-BE49-F238E27FC236}">
                <a16:creationId xmlns:a16="http://schemas.microsoft.com/office/drawing/2014/main" id="{D3593B99-9FF2-22A3-A514-6204BCBFCD81}"/>
              </a:ext>
            </a:extLst>
          </p:cNvPr>
          <p:cNvSpPr txBox="1"/>
          <p:nvPr/>
        </p:nvSpPr>
        <p:spPr>
          <a:xfrm>
            <a:off x="2299264" y="737396"/>
            <a:ext cx="9892736" cy="2662267"/>
          </a:xfrm>
          <a:prstGeom prst="rect">
            <a:avLst/>
          </a:prstGeom>
          <a:noFill/>
        </p:spPr>
        <p:txBody>
          <a:bodyPr wrap="square">
            <a:spAutoFit/>
          </a:bodyPr>
          <a:lstStyle/>
          <a:p>
            <a:pPr algn="just"/>
            <a:r>
              <a:rPr lang="tr-TR" sz="1700" b="1" i="1" u="none" strike="noStrike" baseline="0" dirty="0">
                <a:solidFill>
                  <a:srgbClr val="FF0000"/>
                </a:solidFill>
                <a:latin typeface="Times New Roman" panose="02020603050405020304" pitchFamily="18" charset="0"/>
                <a:cs typeface="Times New Roman" panose="02020603050405020304" pitchFamily="18" charset="0"/>
              </a:rPr>
              <a:t>Meltem Rüzgârları: </a:t>
            </a:r>
            <a:r>
              <a:rPr lang="tr-TR" sz="1500" b="0" i="0" u="sng" strike="noStrike" baseline="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Dünya’nın günlük hareketi </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sonucunda ortaya çıkan </a:t>
            </a:r>
            <a:r>
              <a:rPr lang="tr-TR" sz="1500" b="0" i="0" u="sng" strike="noStrike" baseline="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sıcaklık ve basınç farkları </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nedeniyle oluşur. Meltemlerin esme yönü gün içinde değişir. </a:t>
            </a:r>
          </a:p>
          <a:p>
            <a:pPr algn="just"/>
            <a:r>
              <a:rPr lang="tr-TR" sz="1500" b="1" i="0" u="none" strike="noStrike" baseline="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Deniz Meltemi: </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Gündüz denizlere göre daha fazla ısınan karalar alçak basınç alanı, denizler ise daha az ısındığı için yüksek basınç alanı hâline gelir. Denizden karaya doğru rüzgar hareket eder.</a:t>
            </a:r>
          </a:p>
          <a:p>
            <a:pPr algn="just"/>
            <a:r>
              <a:rPr lang="tr-TR" sz="1500" b="1" i="0" u="none" strike="noStrike" baseline="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Kara Meltemi: </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Gece olunca karalar daha çok soğur ve kara üzerinde yüksek basınç alanı oluşur. Karadan denize doğru rüzgar hareketi gerçekleşir.</a:t>
            </a:r>
          </a:p>
          <a:p>
            <a:pPr algn="just"/>
            <a:r>
              <a:rPr lang="tr-TR" sz="1500" b="0" i="0" u="none" strike="noStrike" baseline="0" dirty="0">
                <a:latin typeface="Times New Roman" panose="02020603050405020304" pitchFamily="18" charset="0"/>
                <a:cs typeface="Times New Roman" panose="02020603050405020304" pitchFamily="18" charset="0"/>
              </a:rPr>
              <a:t>Dağ ve vadi meltemleri, </a:t>
            </a:r>
            <a:r>
              <a:rPr lang="tr-TR" sz="1500" b="0" i="0" u="none" strike="noStrike" baseline="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dağlık ve engebeli alanlarda oluşan yerel rüzgârlardır. </a:t>
            </a:r>
          </a:p>
          <a:p>
            <a:pPr algn="just"/>
            <a:r>
              <a:rPr lang="tr-TR" sz="1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Dağ Meltemi: </a:t>
            </a:r>
            <a:r>
              <a:rPr lang="tr-TR" sz="1500" b="0" i="0" u="none" strike="noStrike" baseline="0" dirty="0">
                <a:latin typeface="Times New Roman" panose="02020603050405020304" pitchFamily="18" charset="0"/>
                <a:cs typeface="Times New Roman" panose="02020603050405020304" pitchFamily="18" charset="0"/>
              </a:rPr>
              <a:t>Dağlarda geceleyin soğuyan havanın yoğunluğu artar. Yoğunluğu arttığı için ağırlaşan hava, alçak kesimlerde yer alan vadilere doğru hareket eder. Dağlardan vadilere doğru Rüzgar </a:t>
            </a:r>
            <a:r>
              <a:rPr lang="tr-TR" sz="1500" dirty="0">
                <a:latin typeface="Times New Roman" panose="02020603050405020304" pitchFamily="18" charset="0"/>
                <a:cs typeface="Times New Roman" panose="02020603050405020304" pitchFamily="18" charset="0"/>
              </a:rPr>
              <a:t>hareketi gerçekleşir.</a:t>
            </a:r>
          </a:p>
          <a:p>
            <a:pPr algn="just"/>
            <a:r>
              <a:rPr lang="tr-TR" sz="1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Vadi Meltemi: </a:t>
            </a:r>
            <a:r>
              <a:rPr lang="tr-TR" sz="1500" b="0" i="0" u="none" strike="noStrike" baseline="0" dirty="0">
                <a:latin typeface="Times New Roman" panose="02020603050405020304" pitchFamily="18" charset="0"/>
                <a:cs typeface="Times New Roman" panose="02020603050405020304" pitchFamily="18" charset="0"/>
              </a:rPr>
              <a:t>Vadi içinde gün boyunca ısınan havanın yoğunluğu azalır. Bunun sonucunda yükselen hava, vadi yamaçları boyunca yukarıya doğru hareket eder. Vadilerden dağlık alanlara doğru rüzgar hareketi gerçekleşir.</a:t>
            </a:r>
            <a:endParaRPr lang="tr-TR" sz="1500" dirty="0">
              <a:latin typeface="Times New Roman" panose="02020603050405020304" pitchFamily="18" charset="0"/>
              <a:cs typeface="Times New Roman" panose="02020603050405020304" pitchFamily="18" charset="0"/>
            </a:endParaRPr>
          </a:p>
        </p:txBody>
      </p:sp>
      <p:pic>
        <p:nvPicPr>
          <p:cNvPr id="19" name="Resim 18">
            <a:extLst>
              <a:ext uri="{FF2B5EF4-FFF2-40B4-BE49-F238E27FC236}">
                <a16:creationId xmlns:a16="http://schemas.microsoft.com/office/drawing/2014/main" id="{FE250D3D-2006-86D9-2F72-F69194E8A2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8922" y="3895958"/>
            <a:ext cx="2369908" cy="1777431"/>
          </a:xfrm>
          <a:prstGeom prst="rect">
            <a:avLst/>
          </a:prstGeom>
        </p:spPr>
      </p:pic>
      <p:sp>
        <p:nvSpPr>
          <p:cNvPr id="20" name="Yuvarlatılmış Dikdörtgen 4">
            <a:extLst>
              <a:ext uri="{FF2B5EF4-FFF2-40B4-BE49-F238E27FC236}">
                <a16:creationId xmlns:a16="http://schemas.microsoft.com/office/drawing/2014/main" id="{5F32A407-6826-5EA4-8EBE-201512FA22CE}"/>
              </a:ext>
            </a:extLst>
          </p:cNvPr>
          <p:cNvSpPr/>
          <p:nvPr/>
        </p:nvSpPr>
        <p:spPr>
          <a:xfrm>
            <a:off x="4271998" y="4172708"/>
            <a:ext cx="528617" cy="293211"/>
          </a:xfrm>
          <a:prstGeom prst="roundRect">
            <a:avLst/>
          </a:prstGeom>
          <a:solidFill>
            <a:srgbClr val="0070C0"/>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YB</a:t>
            </a:r>
          </a:p>
        </p:txBody>
      </p:sp>
      <p:sp>
        <p:nvSpPr>
          <p:cNvPr id="21" name="Yuvarlatılmış Dikdörtgen 5">
            <a:extLst>
              <a:ext uri="{FF2B5EF4-FFF2-40B4-BE49-F238E27FC236}">
                <a16:creationId xmlns:a16="http://schemas.microsoft.com/office/drawing/2014/main" id="{1941EB1C-1612-1224-6AB5-F0F5B61A81B6}"/>
              </a:ext>
            </a:extLst>
          </p:cNvPr>
          <p:cNvSpPr/>
          <p:nvPr/>
        </p:nvSpPr>
        <p:spPr>
          <a:xfrm>
            <a:off x="2917956" y="4934976"/>
            <a:ext cx="534493" cy="350734"/>
          </a:xfrm>
          <a:prstGeom prst="roundRect">
            <a:avLst/>
          </a:prstGeom>
          <a:solidFill>
            <a:srgbClr val="FF0000"/>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AB</a:t>
            </a:r>
          </a:p>
        </p:txBody>
      </p:sp>
      <p:pic>
        <p:nvPicPr>
          <p:cNvPr id="22" name="Grafik 21" descr="Ok: Sağa dönüş">
            <a:extLst>
              <a:ext uri="{FF2B5EF4-FFF2-40B4-BE49-F238E27FC236}">
                <a16:creationId xmlns:a16="http://schemas.microsoft.com/office/drawing/2014/main" id="{56E6C2E6-D6F5-B509-CAAC-B460D29BF5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7534568">
            <a:off x="3345396" y="4443573"/>
            <a:ext cx="1286937" cy="1075538"/>
          </a:xfrm>
          <a:prstGeom prst="rect">
            <a:avLst/>
          </a:prstGeom>
        </p:spPr>
      </p:pic>
      <p:pic>
        <p:nvPicPr>
          <p:cNvPr id="23" name="Resim 22">
            <a:extLst>
              <a:ext uri="{FF2B5EF4-FFF2-40B4-BE49-F238E27FC236}">
                <a16:creationId xmlns:a16="http://schemas.microsoft.com/office/drawing/2014/main" id="{5CDBBAF5-E296-D6CC-757E-0A264001E236}"/>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529972" y="3905483"/>
            <a:ext cx="2215988" cy="1775947"/>
          </a:xfrm>
          <a:prstGeom prst="rect">
            <a:avLst/>
          </a:prstGeom>
        </p:spPr>
      </p:pic>
      <p:pic>
        <p:nvPicPr>
          <p:cNvPr id="24" name="Resim 23">
            <a:extLst>
              <a:ext uri="{FF2B5EF4-FFF2-40B4-BE49-F238E27FC236}">
                <a16:creationId xmlns:a16="http://schemas.microsoft.com/office/drawing/2014/main" id="{39E49F70-93F0-78E9-6E61-58895387DAC1}"/>
              </a:ext>
            </a:extLst>
          </p:cNvPr>
          <p:cNvPicPr>
            <a:picLocks noChangeAspect="1"/>
          </p:cNvPicPr>
          <p:nvPr/>
        </p:nvPicPr>
        <p:blipFill>
          <a:blip r:embed="rId7" cstate="print">
            <a:extLst>
              <a:ext uri="{BEBA8EAE-BF5A-486C-A8C5-ECC9F3942E4B}">
                <a14:imgProps xmlns:a14="http://schemas.microsoft.com/office/drawing/2010/main">
                  <a14:imgLayer r:embed="rId8">
                    <a14:imgEffect>
                      <a14:saturation sat="200000"/>
                    </a14:imgEffect>
                  </a14:imgLayer>
                </a14:imgProps>
              </a:ext>
              <a:ext uri="{28A0092B-C50C-407E-A947-70E740481C1C}">
                <a14:useLocalDpi xmlns:a14="http://schemas.microsoft.com/office/drawing/2010/main" val="0"/>
              </a:ext>
            </a:extLst>
          </a:blip>
          <a:stretch>
            <a:fillRect/>
          </a:stretch>
        </p:blipFill>
        <p:spPr>
          <a:xfrm>
            <a:off x="9798105" y="3895958"/>
            <a:ext cx="2052039" cy="1775947"/>
          </a:xfrm>
          <a:prstGeom prst="rect">
            <a:avLst/>
          </a:prstGeom>
        </p:spPr>
      </p:pic>
      <p:pic>
        <p:nvPicPr>
          <p:cNvPr id="25" name="Resim 24">
            <a:extLst>
              <a:ext uri="{FF2B5EF4-FFF2-40B4-BE49-F238E27FC236}">
                <a16:creationId xmlns:a16="http://schemas.microsoft.com/office/drawing/2014/main" id="{2232ECC0-63DB-3A39-E1B2-A8ABE3D4AC84}"/>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104447" y="3895958"/>
            <a:ext cx="2369908" cy="1777431"/>
          </a:xfrm>
          <a:prstGeom prst="rect">
            <a:avLst/>
          </a:prstGeom>
        </p:spPr>
      </p:pic>
      <p:sp>
        <p:nvSpPr>
          <p:cNvPr id="26" name="Yuvarlatılmış Dikdörtgen 4">
            <a:extLst>
              <a:ext uri="{FF2B5EF4-FFF2-40B4-BE49-F238E27FC236}">
                <a16:creationId xmlns:a16="http://schemas.microsoft.com/office/drawing/2014/main" id="{6D4C23EF-E2F0-8280-E905-06DBCCF69633}"/>
              </a:ext>
            </a:extLst>
          </p:cNvPr>
          <p:cNvSpPr/>
          <p:nvPr/>
        </p:nvSpPr>
        <p:spPr>
          <a:xfrm>
            <a:off x="5368019" y="5028122"/>
            <a:ext cx="575194" cy="293211"/>
          </a:xfrm>
          <a:prstGeom prst="roundRect">
            <a:avLst/>
          </a:prstGeom>
          <a:solidFill>
            <a:srgbClr val="0070C0"/>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YB</a:t>
            </a:r>
          </a:p>
        </p:txBody>
      </p:sp>
      <p:sp>
        <p:nvSpPr>
          <p:cNvPr id="27" name="Yuvarlatılmış Dikdörtgen 5">
            <a:extLst>
              <a:ext uri="{FF2B5EF4-FFF2-40B4-BE49-F238E27FC236}">
                <a16:creationId xmlns:a16="http://schemas.microsoft.com/office/drawing/2014/main" id="{B91A41A2-AAD7-C834-8DFD-1569E283A8D2}"/>
              </a:ext>
            </a:extLst>
          </p:cNvPr>
          <p:cNvSpPr/>
          <p:nvPr/>
        </p:nvSpPr>
        <p:spPr>
          <a:xfrm rot="21448116">
            <a:off x="6877323" y="4137924"/>
            <a:ext cx="534493" cy="360070"/>
          </a:xfrm>
          <a:prstGeom prst="roundRect">
            <a:avLst/>
          </a:prstGeom>
          <a:solidFill>
            <a:srgbClr val="FF0000"/>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AB</a:t>
            </a:r>
          </a:p>
        </p:txBody>
      </p:sp>
      <p:pic>
        <p:nvPicPr>
          <p:cNvPr id="28" name="Grafik 27" descr="Ok: Saat yönünde eğri">
            <a:extLst>
              <a:ext uri="{FF2B5EF4-FFF2-40B4-BE49-F238E27FC236}">
                <a16:creationId xmlns:a16="http://schemas.microsoft.com/office/drawing/2014/main" id="{5226E943-DCB5-AEEA-CDC7-780FB6292CB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4271677">
            <a:off x="5808059" y="3784870"/>
            <a:ext cx="731520" cy="1662357"/>
          </a:xfrm>
          <a:prstGeom prst="rect">
            <a:avLst/>
          </a:prstGeom>
        </p:spPr>
      </p:pic>
      <p:sp>
        <p:nvSpPr>
          <p:cNvPr id="29" name="Yuvarlatılmış Dikdörtgen 5">
            <a:extLst>
              <a:ext uri="{FF2B5EF4-FFF2-40B4-BE49-F238E27FC236}">
                <a16:creationId xmlns:a16="http://schemas.microsoft.com/office/drawing/2014/main" id="{F5D0AE01-5B18-4269-73C5-F93739B0A7DD}"/>
              </a:ext>
            </a:extLst>
          </p:cNvPr>
          <p:cNvSpPr/>
          <p:nvPr/>
        </p:nvSpPr>
        <p:spPr>
          <a:xfrm rot="21448116">
            <a:off x="11262497" y="4065711"/>
            <a:ext cx="534493" cy="360070"/>
          </a:xfrm>
          <a:prstGeom prst="roundRect">
            <a:avLst/>
          </a:prstGeom>
          <a:solidFill>
            <a:srgbClr val="FF0000"/>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AB</a:t>
            </a:r>
          </a:p>
        </p:txBody>
      </p:sp>
      <p:pic>
        <p:nvPicPr>
          <p:cNvPr id="30" name="Grafik 29" descr="Ok: Saat yönünde eğri">
            <a:extLst>
              <a:ext uri="{FF2B5EF4-FFF2-40B4-BE49-F238E27FC236}">
                <a16:creationId xmlns:a16="http://schemas.microsoft.com/office/drawing/2014/main" id="{078AFFC9-7BFD-FF8C-C267-1036A99556C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836450">
            <a:off x="10932952" y="4299839"/>
            <a:ext cx="731520" cy="1207608"/>
          </a:xfrm>
          <a:prstGeom prst="rect">
            <a:avLst/>
          </a:prstGeom>
        </p:spPr>
      </p:pic>
      <p:sp>
        <p:nvSpPr>
          <p:cNvPr id="31" name="Yuvarlatılmış Dikdörtgen 4">
            <a:extLst>
              <a:ext uri="{FF2B5EF4-FFF2-40B4-BE49-F238E27FC236}">
                <a16:creationId xmlns:a16="http://schemas.microsoft.com/office/drawing/2014/main" id="{A7E6DF7B-B4AD-555A-AC1A-8CB6D261783B}"/>
              </a:ext>
            </a:extLst>
          </p:cNvPr>
          <p:cNvSpPr/>
          <p:nvPr/>
        </p:nvSpPr>
        <p:spPr>
          <a:xfrm>
            <a:off x="10729640" y="5348153"/>
            <a:ext cx="578616" cy="293211"/>
          </a:xfrm>
          <a:prstGeom prst="roundRect">
            <a:avLst/>
          </a:prstGeom>
          <a:solidFill>
            <a:srgbClr val="0070C0"/>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YB</a:t>
            </a:r>
          </a:p>
        </p:txBody>
      </p:sp>
      <p:sp>
        <p:nvSpPr>
          <p:cNvPr id="32" name="Yuvarlatılmış Dikdörtgen 5">
            <a:extLst>
              <a:ext uri="{FF2B5EF4-FFF2-40B4-BE49-F238E27FC236}">
                <a16:creationId xmlns:a16="http://schemas.microsoft.com/office/drawing/2014/main" id="{BB5F6853-608C-389E-3D03-35E4CFE9E269}"/>
              </a:ext>
            </a:extLst>
          </p:cNvPr>
          <p:cNvSpPr/>
          <p:nvPr/>
        </p:nvSpPr>
        <p:spPr>
          <a:xfrm rot="21448116">
            <a:off x="9849806" y="4257374"/>
            <a:ext cx="534493" cy="360070"/>
          </a:xfrm>
          <a:prstGeom prst="roundRect">
            <a:avLst/>
          </a:prstGeom>
          <a:solidFill>
            <a:srgbClr val="FF0000"/>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AB</a:t>
            </a:r>
          </a:p>
        </p:txBody>
      </p:sp>
      <p:pic>
        <p:nvPicPr>
          <p:cNvPr id="33" name="Grafik 32" descr="Ok: Saat yönünün tersine eğri">
            <a:extLst>
              <a:ext uri="{FF2B5EF4-FFF2-40B4-BE49-F238E27FC236}">
                <a16:creationId xmlns:a16="http://schemas.microsoft.com/office/drawing/2014/main" id="{3CC52D38-2A3B-EE0B-AE2F-F3452E7F5E0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20058362">
            <a:off x="10051458" y="4401665"/>
            <a:ext cx="1143634" cy="1133404"/>
          </a:xfrm>
          <a:prstGeom prst="rect">
            <a:avLst/>
          </a:prstGeom>
        </p:spPr>
      </p:pic>
      <p:pic>
        <p:nvPicPr>
          <p:cNvPr id="34" name="Grafik 33" descr="Ok: Saat yönünde eğri">
            <a:extLst>
              <a:ext uri="{FF2B5EF4-FFF2-40B4-BE49-F238E27FC236}">
                <a16:creationId xmlns:a16="http://schemas.microsoft.com/office/drawing/2014/main" id="{445B38CE-A7B8-DDEA-9239-F51C29AC57E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8482505">
            <a:off x="7909849" y="4081598"/>
            <a:ext cx="731520" cy="1181253"/>
          </a:xfrm>
          <a:prstGeom prst="rect">
            <a:avLst/>
          </a:prstGeom>
        </p:spPr>
      </p:pic>
      <p:pic>
        <p:nvPicPr>
          <p:cNvPr id="35" name="Grafik 34" descr="Ok: Saat yönünün tersine eğri">
            <a:extLst>
              <a:ext uri="{FF2B5EF4-FFF2-40B4-BE49-F238E27FC236}">
                <a16:creationId xmlns:a16="http://schemas.microsoft.com/office/drawing/2014/main" id="{3F8D8A08-0711-41AC-DDC9-E428041BCA3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13693488">
            <a:off x="8761034" y="4135090"/>
            <a:ext cx="781052" cy="958760"/>
          </a:xfrm>
          <a:prstGeom prst="rect">
            <a:avLst/>
          </a:prstGeom>
        </p:spPr>
      </p:pic>
      <p:sp>
        <p:nvSpPr>
          <p:cNvPr id="36" name="Yuvarlatılmış Dikdörtgen 5">
            <a:extLst>
              <a:ext uri="{FF2B5EF4-FFF2-40B4-BE49-F238E27FC236}">
                <a16:creationId xmlns:a16="http://schemas.microsoft.com/office/drawing/2014/main" id="{FB50EBE6-E04B-2502-D77B-8D4974C6AADC}"/>
              </a:ext>
            </a:extLst>
          </p:cNvPr>
          <p:cNvSpPr/>
          <p:nvPr/>
        </p:nvSpPr>
        <p:spPr>
          <a:xfrm rot="21448116">
            <a:off x="8598071" y="5157748"/>
            <a:ext cx="534493" cy="360070"/>
          </a:xfrm>
          <a:prstGeom prst="roundRect">
            <a:avLst/>
          </a:prstGeom>
          <a:solidFill>
            <a:srgbClr val="FF0000"/>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AB</a:t>
            </a:r>
          </a:p>
        </p:txBody>
      </p:sp>
      <p:sp>
        <p:nvSpPr>
          <p:cNvPr id="37" name="Yuvarlatılmış Dikdörtgen 4">
            <a:extLst>
              <a:ext uri="{FF2B5EF4-FFF2-40B4-BE49-F238E27FC236}">
                <a16:creationId xmlns:a16="http://schemas.microsoft.com/office/drawing/2014/main" id="{5681952A-4A0F-94BE-D695-F69F9E44B2D7}"/>
              </a:ext>
            </a:extLst>
          </p:cNvPr>
          <p:cNvSpPr/>
          <p:nvPr/>
        </p:nvSpPr>
        <p:spPr>
          <a:xfrm>
            <a:off x="9157202" y="4044031"/>
            <a:ext cx="557071" cy="293211"/>
          </a:xfrm>
          <a:prstGeom prst="roundRect">
            <a:avLst/>
          </a:prstGeom>
          <a:solidFill>
            <a:srgbClr val="0070C0"/>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YB</a:t>
            </a:r>
          </a:p>
        </p:txBody>
      </p:sp>
      <p:sp>
        <p:nvSpPr>
          <p:cNvPr id="38" name="Yuvarlatılmış Dikdörtgen 4">
            <a:extLst>
              <a:ext uri="{FF2B5EF4-FFF2-40B4-BE49-F238E27FC236}">
                <a16:creationId xmlns:a16="http://schemas.microsoft.com/office/drawing/2014/main" id="{1C1A8F78-2B51-BE32-5E60-BBB232AB7147}"/>
              </a:ext>
            </a:extLst>
          </p:cNvPr>
          <p:cNvSpPr/>
          <p:nvPr/>
        </p:nvSpPr>
        <p:spPr>
          <a:xfrm>
            <a:off x="7551066" y="4094817"/>
            <a:ext cx="565937" cy="293211"/>
          </a:xfrm>
          <a:prstGeom prst="roundRect">
            <a:avLst/>
          </a:prstGeom>
          <a:solidFill>
            <a:srgbClr val="0070C0"/>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t>YB</a:t>
            </a:r>
          </a:p>
        </p:txBody>
      </p:sp>
      <p:sp>
        <p:nvSpPr>
          <p:cNvPr id="43" name="Dikdörtgen 42">
            <a:extLst>
              <a:ext uri="{FF2B5EF4-FFF2-40B4-BE49-F238E27FC236}">
                <a16:creationId xmlns:a16="http://schemas.microsoft.com/office/drawing/2014/main" id="{E6A46A24-D352-AC21-BBB4-1E234C30A9C3}"/>
              </a:ext>
            </a:extLst>
          </p:cNvPr>
          <p:cNvSpPr/>
          <p:nvPr/>
        </p:nvSpPr>
        <p:spPr>
          <a:xfrm>
            <a:off x="3052124" y="3598601"/>
            <a:ext cx="1623504" cy="2808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800" b="1" dirty="0"/>
              <a:t>Deniz Meltemi</a:t>
            </a:r>
          </a:p>
        </p:txBody>
      </p:sp>
      <p:sp>
        <p:nvSpPr>
          <p:cNvPr id="44" name="Dikdörtgen 43">
            <a:extLst>
              <a:ext uri="{FF2B5EF4-FFF2-40B4-BE49-F238E27FC236}">
                <a16:creationId xmlns:a16="http://schemas.microsoft.com/office/drawing/2014/main" id="{F841AF3D-171A-A13C-30BA-1574011DBB9C}"/>
              </a:ext>
            </a:extLst>
          </p:cNvPr>
          <p:cNvSpPr/>
          <p:nvPr/>
        </p:nvSpPr>
        <p:spPr>
          <a:xfrm>
            <a:off x="5509965" y="3604055"/>
            <a:ext cx="1623504" cy="280851"/>
          </a:xfrm>
          <a:prstGeom prst="rect">
            <a:avLst/>
          </a:prstGeom>
          <a:solidFill>
            <a:srgbClr val="A2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800" b="1" dirty="0"/>
              <a:t>Kara Meltemi</a:t>
            </a:r>
          </a:p>
        </p:txBody>
      </p:sp>
      <p:sp>
        <p:nvSpPr>
          <p:cNvPr id="45" name="Dikdörtgen 44">
            <a:extLst>
              <a:ext uri="{FF2B5EF4-FFF2-40B4-BE49-F238E27FC236}">
                <a16:creationId xmlns:a16="http://schemas.microsoft.com/office/drawing/2014/main" id="{453E5480-F09C-8150-7996-7708A0A8AD4A}"/>
              </a:ext>
            </a:extLst>
          </p:cNvPr>
          <p:cNvSpPr/>
          <p:nvPr/>
        </p:nvSpPr>
        <p:spPr>
          <a:xfrm>
            <a:off x="10012372" y="3598601"/>
            <a:ext cx="1623504" cy="280851"/>
          </a:xfrm>
          <a:prstGeom prst="rect">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800" b="1" dirty="0"/>
              <a:t>Vadi Meltemi</a:t>
            </a:r>
          </a:p>
        </p:txBody>
      </p:sp>
      <p:sp>
        <p:nvSpPr>
          <p:cNvPr id="46" name="Dikdörtgen 45">
            <a:extLst>
              <a:ext uri="{FF2B5EF4-FFF2-40B4-BE49-F238E27FC236}">
                <a16:creationId xmlns:a16="http://schemas.microsoft.com/office/drawing/2014/main" id="{6664DEC1-EB98-2B04-0C19-6E307616590D}"/>
              </a:ext>
            </a:extLst>
          </p:cNvPr>
          <p:cNvSpPr/>
          <p:nvPr/>
        </p:nvSpPr>
        <p:spPr>
          <a:xfrm>
            <a:off x="7834034" y="3632261"/>
            <a:ext cx="1623504" cy="280851"/>
          </a:xfrm>
          <a:prstGeom prst="rect">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800" b="1" dirty="0"/>
              <a:t>Dağ Meltemi</a:t>
            </a:r>
          </a:p>
        </p:txBody>
      </p:sp>
      <p:cxnSp>
        <p:nvCxnSpPr>
          <p:cNvPr id="48" name="Düz Bağlayıcı 47">
            <a:extLst>
              <a:ext uri="{FF2B5EF4-FFF2-40B4-BE49-F238E27FC236}">
                <a16:creationId xmlns:a16="http://schemas.microsoft.com/office/drawing/2014/main" id="{5BF6DC97-CFBD-E807-11E4-EFF6C1DC2074}"/>
              </a:ext>
            </a:extLst>
          </p:cNvPr>
          <p:cNvCxnSpPr>
            <a:cxnSpLocks/>
          </p:cNvCxnSpPr>
          <p:nvPr/>
        </p:nvCxnSpPr>
        <p:spPr>
          <a:xfrm flipH="1">
            <a:off x="121890" y="1466850"/>
            <a:ext cx="16135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Düz Bağlayıcı 49">
            <a:extLst>
              <a:ext uri="{FF2B5EF4-FFF2-40B4-BE49-F238E27FC236}">
                <a16:creationId xmlns:a16="http://schemas.microsoft.com/office/drawing/2014/main" id="{66A5556F-CF0F-B912-6FC3-9E53F4CCDDD8}"/>
              </a:ext>
            </a:extLst>
          </p:cNvPr>
          <p:cNvCxnSpPr>
            <a:cxnSpLocks/>
          </p:cNvCxnSpPr>
          <p:nvPr/>
        </p:nvCxnSpPr>
        <p:spPr>
          <a:xfrm flipV="1">
            <a:off x="121890" y="1447800"/>
            <a:ext cx="0" cy="45339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Düz Bağlayıcı 51">
            <a:extLst>
              <a:ext uri="{FF2B5EF4-FFF2-40B4-BE49-F238E27FC236}">
                <a16:creationId xmlns:a16="http://schemas.microsoft.com/office/drawing/2014/main" id="{D580FB6A-0C6E-1881-C58C-6D582351D3CF}"/>
              </a:ext>
            </a:extLst>
          </p:cNvPr>
          <p:cNvCxnSpPr>
            <a:cxnSpLocks/>
          </p:cNvCxnSpPr>
          <p:nvPr/>
        </p:nvCxnSpPr>
        <p:spPr>
          <a:xfrm flipH="1">
            <a:off x="115610" y="2867025"/>
            <a:ext cx="16135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Düz Bağlayıcı 52">
            <a:extLst>
              <a:ext uri="{FF2B5EF4-FFF2-40B4-BE49-F238E27FC236}">
                <a16:creationId xmlns:a16="http://schemas.microsoft.com/office/drawing/2014/main" id="{A7523594-9781-74BC-96D3-CF7E421E205E}"/>
              </a:ext>
            </a:extLst>
          </p:cNvPr>
          <p:cNvCxnSpPr>
            <a:cxnSpLocks/>
          </p:cNvCxnSpPr>
          <p:nvPr/>
        </p:nvCxnSpPr>
        <p:spPr>
          <a:xfrm flipH="1">
            <a:off x="118151" y="4318192"/>
            <a:ext cx="16135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Düz Bağlayıcı 53">
            <a:extLst>
              <a:ext uri="{FF2B5EF4-FFF2-40B4-BE49-F238E27FC236}">
                <a16:creationId xmlns:a16="http://schemas.microsoft.com/office/drawing/2014/main" id="{BAC32172-64B5-404A-AF8B-8B70C0BF732D}"/>
              </a:ext>
            </a:extLst>
          </p:cNvPr>
          <p:cNvCxnSpPr>
            <a:cxnSpLocks/>
          </p:cNvCxnSpPr>
          <p:nvPr/>
        </p:nvCxnSpPr>
        <p:spPr>
          <a:xfrm flipH="1">
            <a:off x="118151" y="5962650"/>
            <a:ext cx="16135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91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1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175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1750"/>
                                        <p:tgtEl>
                                          <p:spTgt spid="34"/>
                                        </p:tgtEl>
                                      </p:cBhvr>
                                    </p:animEffect>
                                  </p:childTnLst>
                                </p:cTn>
                              </p:par>
                              <p:par>
                                <p:cTn id="18" presetID="22" presetClass="entr" presetSubtype="1"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up)">
                                      <p:cBhvr>
                                        <p:cTn id="20" dur="175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1750"/>
                                        <p:tgtEl>
                                          <p:spTgt spid="33"/>
                                        </p:tgtEl>
                                      </p:cBhvr>
                                    </p:animEffect>
                                  </p:childTnLst>
                                </p:cTn>
                              </p:par>
                              <p:par>
                                <p:cTn id="26" presetID="22" presetClass="entr" presetSubtype="4"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1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Fon_Ruzgari_i">
            <a:hlinkClick r:id="" action="ppaction://media"/>
            <a:extLst>
              <a:ext uri="{FF2B5EF4-FFF2-40B4-BE49-F238E27FC236}">
                <a16:creationId xmlns:a16="http://schemas.microsoft.com/office/drawing/2014/main" id="{E4C33E2D-2D0A-12DE-A6F4-94971FD7415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40968" y="886310"/>
            <a:ext cx="4627208" cy="2602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Metin kutusu 4">
            <a:extLst>
              <a:ext uri="{FF2B5EF4-FFF2-40B4-BE49-F238E27FC236}">
                <a16:creationId xmlns:a16="http://schemas.microsoft.com/office/drawing/2014/main" id="{F7E93B64-5121-1439-B3DA-0362DE647877}"/>
              </a:ext>
            </a:extLst>
          </p:cNvPr>
          <p:cNvSpPr txBox="1"/>
          <p:nvPr/>
        </p:nvSpPr>
        <p:spPr>
          <a:xfrm>
            <a:off x="123823" y="737396"/>
            <a:ext cx="7248839" cy="2631490"/>
          </a:xfrm>
          <a:prstGeom prst="rect">
            <a:avLst/>
          </a:prstGeom>
          <a:noFill/>
        </p:spPr>
        <p:txBody>
          <a:bodyPr wrap="square">
            <a:spAutoFit/>
          </a:bodyPr>
          <a:lstStyle/>
          <a:p>
            <a:pPr algn="just"/>
            <a:r>
              <a:rPr lang="tr-TR" sz="1500" b="1" i="1" u="none" strike="noStrike" baseline="0" dirty="0">
                <a:latin typeface="Times New Roman" panose="02020603050405020304" pitchFamily="18" charset="0"/>
                <a:cs typeface="Times New Roman" panose="02020603050405020304" pitchFamily="18" charset="0"/>
              </a:rPr>
              <a:t>Fön Rüzgârı: </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Bir dağ yamacı boyunca yükselen hava kütlesinin diğer yamaçta alçalmasıyla ortaya çıkar. Dağ yamacından alçalan havanın ısınması sonucunda oluşan sıcak ve kurutucu rüzgardır. </a:t>
            </a:r>
          </a:p>
          <a:p>
            <a:pPr algn="just"/>
            <a:r>
              <a:rPr lang="tr-TR" sz="1500" b="1" dirty="0">
                <a:solidFill>
                  <a:srgbClr val="000000"/>
                </a:solidFill>
                <a:latin typeface="Times New Roman" panose="02020603050405020304" pitchFamily="18" charset="0"/>
                <a:cs typeface="Times New Roman" panose="02020603050405020304" pitchFamily="18" charset="0"/>
              </a:rPr>
              <a:t>Fön Rüzgarlarının Etkileri:</a:t>
            </a:r>
            <a:endParaRPr lang="tr-TR" sz="1500" b="1" i="0" u="none" strike="noStrike" baseline="0" dirty="0">
              <a:solidFill>
                <a:srgbClr val="000000"/>
              </a:solidFill>
              <a:latin typeface="Times New Roman" panose="02020603050405020304" pitchFamily="18" charset="0"/>
              <a:cs typeface="Times New Roman" panose="02020603050405020304" pitchFamily="18" charset="0"/>
            </a:endParaRPr>
          </a:p>
          <a:p>
            <a:pPr marL="447675" indent="-447675" algn="just">
              <a:buFont typeface="Arial" panose="020B0604020202020204" pitchFamily="34" charset="0"/>
              <a:buChar char="•"/>
            </a:pPr>
            <a:r>
              <a:rPr lang="tr-TR" sz="1500" b="0" i="0" u="none" strike="noStrike" baseline="0" dirty="0">
                <a:solidFill>
                  <a:srgbClr val="000000"/>
                </a:solidFill>
                <a:latin typeface="Times New Roman" panose="02020603050405020304" pitchFamily="18" charset="0"/>
                <a:cs typeface="Times New Roman" panose="02020603050405020304" pitchFamily="18" charset="0"/>
              </a:rPr>
              <a:t>Fön rüzgârları hava sıcaklığını yükseltir. </a:t>
            </a:r>
          </a:p>
          <a:p>
            <a:pPr marL="447675" indent="-447675" algn="just">
              <a:buFont typeface="Arial" panose="020B0604020202020204" pitchFamily="34" charset="0"/>
              <a:buChar char="•"/>
            </a:pPr>
            <a:r>
              <a:rPr lang="tr-TR" sz="1500" b="0" i="0" u="none" strike="noStrike" baseline="0" dirty="0">
                <a:solidFill>
                  <a:srgbClr val="000000"/>
                </a:solidFill>
                <a:latin typeface="Times New Roman" panose="02020603050405020304" pitchFamily="18" charset="0"/>
                <a:cs typeface="Times New Roman" panose="02020603050405020304" pitchFamily="18" charset="0"/>
              </a:rPr>
              <a:t>Kurutucu etkiye </a:t>
            </a:r>
            <a:r>
              <a:rPr lang="tr-TR" sz="1500" dirty="0">
                <a:solidFill>
                  <a:srgbClr val="000000"/>
                </a:solidFill>
                <a:latin typeface="Times New Roman" panose="02020603050405020304" pitchFamily="18" charset="0"/>
                <a:cs typeface="Times New Roman" panose="02020603050405020304" pitchFamily="18" charset="0"/>
              </a:rPr>
              <a:t>sahiptir.</a:t>
            </a:r>
          </a:p>
          <a:p>
            <a:pPr marL="447675" indent="-447675" algn="just">
              <a:buFont typeface="Arial" panose="020B0604020202020204" pitchFamily="34" charset="0"/>
              <a:buChar char="•"/>
            </a:pPr>
            <a:r>
              <a:rPr lang="tr-TR" sz="1500" dirty="0">
                <a:solidFill>
                  <a:srgbClr val="000000"/>
                </a:solidFill>
                <a:latin typeface="Times New Roman" panose="02020603050405020304" pitchFamily="18" charset="0"/>
                <a:cs typeface="Times New Roman" panose="02020603050405020304" pitchFamily="18" charset="0"/>
              </a:rPr>
              <a:t>O</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rman yangınlarına başlamasına neden olabilir.</a:t>
            </a:r>
          </a:p>
          <a:p>
            <a:pPr marL="447675" indent="-447675" algn="just">
              <a:buFont typeface="Arial" panose="020B0604020202020204" pitchFamily="34" charset="0"/>
              <a:buChar char="•"/>
            </a:pPr>
            <a:r>
              <a:rPr lang="tr-TR" sz="1500" dirty="0">
                <a:solidFill>
                  <a:srgbClr val="000000"/>
                </a:solidFill>
                <a:latin typeface="Times New Roman" panose="02020603050405020304" pitchFamily="18" charset="0"/>
                <a:cs typeface="Times New Roman" panose="02020603050405020304" pitchFamily="18" charset="0"/>
              </a:rPr>
              <a:t>K</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arların hızlıca eritir sel ve taşkınlara neden olabilir. </a:t>
            </a:r>
          </a:p>
          <a:p>
            <a:pPr algn="just"/>
            <a:r>
              <a:rPr lang="tr-TR" sz="1500" dirty="0">
                <a:solidFill>
                  <a:srgbClr val="FF0000"/>
                </a:solidFill>
                <a:latin typeface="Times New Roman" panose="02020603050405020304" pitchFamily="18" charset="0"/>
                <a:cs typeface="Times New Roman" panose="02020603050405020304" pitchFamily="18" charset="0"/>
              </a:rPr>
              <a:t>N</a:t>
            </a:r>
            <a:r>
              <a:rPr lang="tr-TR" sz="1500" b="0" i="0" u="none" strike="noStrike" baseline="0" dirty="0">
                <a:solidFill>
                  <a:srgbClr val="FF0000"/>
                </a:solidFill>
                <a:latin typeface="Times New Roman" panose="02020603050405020304" pitchFamily="18" charset="0"/>
                <a:cs typeface="Times New Roman" panose="02020603050405020304" pitchFamily="18" charset="0"/>
              </a:rPr>
              <a:t>ered</a:t>
            </a:r>
            <a:r>
              <a:rPr lang="tr-TR" sz="1500" dirty="0">
                <a:solidFill>
                  <a:srgbClr val="FF0000"/>
                </a:solidFill>
                <a:latin typeface="Times New Roman" panose="02020603050405020304" pitchFamily="18" charset="0"/>
                <a:cs typeface="Times New Roman" panose="02020603050405020304" pitchFamily="18" charset="0"/>
              </a:rPr>
              <a:t>e: </a:t>
            </a:r>
            <a:r>
              <a:rPr lang="tr-TR" sz="1500" b="0" i="0" u="none" strike="noStrike" baseline="0" dirty="0">
                <a:solidFill>
                  <a:srgbClr val="000000"/>
                </a:solidFill>
                <a:latin typeface="Times New Roman" panose="02020603050405020304" pitchFamily="18" charset="0"/>
                <a:cs typeface="Times New Roman" panose="02020603050405020304" pitchFamily="18" charset="0"/>
              </a:rPr>
              <a:t>İsviçre’de Alp Dağlarının kuzey yamaçlarında, Türkiye’de Doğu Karadeniz Dağları ile Toros Dağlarının denize bakan yamaçlarında kış ve ilkbahar aylarında zaman zaman etkili olur.</a:t>
            </a:r>
            <a:endParaRPr lang="tr-TR" sz="1500" dirty="0">
              <a:latin typeface="Times New Roman" panose="02020603050405020304" pitchFamily="18" charset="0"/>
              <a:cs typeface="Times New Roman" panose="02020603050405020304" pitchFamily="18" charset="0"/>
            </a:endParaRPr>
          </a:p>
        </p:txBody>
      </p:sp>
      <p:grpSp>
        <p:nvGrpSpPr>
          <p:cNvPr id="6" name="Grup 5">
            <a:extLst>
              <a:ext uri="{FF2B5EF4-FFF2-40B4-BE49-F238E27FC236}">
                <a16:creationId xmlns:a16="http://schemas.microsoft.com/office/drawing/2014/main" id="{9F792120-2796-4EEB-D226-D18EBF701D45}"/>
              </a:ext>
            </a:extLst>
          </p:cNvPr>
          <p:cNvGrpSpPr/>
          <p:nvPr/>
        </p:nvGrpSpPr>
        <p:grpSpPr>
          <a:xfrm>
            <a:off x="3568341" y="38100"/>
            <a:ext cx="5055317" cy="699296"/>
            <a:chOff x="3600451" y="2098935"/>
            <a:chExt cx="4828555" cy="699296"/>
          </a:xfrm>
          <a:scene3d>
            <a:camera prst="orthographicFront"/>
            <a:lightRig rig="flat" dir="t"/>
          </a:scene3d>
        </p:grpSpPr>
        <p:sp>
          <p:nvSpPr>
            <p:cNvPr id="7" name="Dikdörtgen 6">
              <a:extLst>
                <a:ext uri="{FF2B5EF4-FFF2-40B4-BE49-F238E27FC236}">
                  <a16:creationId xmlns:a16="http://schemas.microsoft.com/office/drawing/2014/main" id="{7A59E2AE-6330-394A-05AA-EC3960F12C00}"/>
                </a:ext>
              </a:extLst>
            </p:cNvPr>
            <p:cNvSpPr/>
            <p:nvPr/>
          </p:nvSpPr>
          <p:spPr>
            <a:xfrm>
              <a:off x="3600451" y="2098935"/>
              <a:ext cx="4828555" cy="699296"/>
            </a:xfrm>
            <a:prstGeom prst="rect">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8" name="Metin kutusu 7">
              <a:extLst>
                <a:ext uri="{FF2B5EF4-FFF2-40B4-BE49-F238E27FC236}">
                  <a16:creationId xmlns:a16="http://schemas.microsoft.com/office/drawing/2014/main" id="{97CD30BB-42A5-2327-C4DD-01C4F10134CA}"/>
                </a:ext>
              </a:extLst>
            </p:cNvPr>
            <p:cNvSpPr txBox="1"/>
            <p:nvPr/>
          </p:nvSpPr>
          <p:spPr>
            <a:xfrm>
              <a:off x="3600451" y="2098935"/>
              <a:ext cx="4828555" cy="69929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dirty="0"/>
                <a:t>FÖN RÜZGARLAR</a:t>
              </a:r>
              <a:endParaRPr lang="tr-TR" sz="4500" kern="1200" dirty="0"/>
            </a:p>
          </p:txBody>
        </p:sp>
      </p:grpSp>
      <p:pic>
        <p:nvPicPr>
          <p:cNvPr id="11" name="Grafik 3">
            <a:hlinkClick r:id="rId5"/>
            <a:extLst>
              <a:ext uri="{FF2B5EF4-FFF2-40B4-BE49-F238E27FC236}">
                <a16:creationId xmlns:a16="http://schemas.microsoft.com/office/drawing/2014/main" id="{7AB57EF2-0163-F376-8CC6-2C8887E31705}"/>
              </a:ext>
            </a:extLst>
          </p:cNvPr>
          <p:cNvPicPr/>
          <p:nvPr/>
        </p:nvPicPr>
        <p:blipFill>
          <a:blip r:embed="rId6"/>
          <a:stretch/>
        </p:blipFill>
        <p:spPr>
          <a:xfrm>
            <a:off x="11230363" y="1064775"/>
            <a:ext cx="837813" cy="645742"/>
          </a:xfrm>
          <a:prstGeom prst="rect">
            <a:avLst/>
          </a:prstGeom>
          <a:ln>
            <a:noFill/>
          </a:ln>
        </p:spPr>
      </p:pic>
      <p:sp>
        <p:nvSpPr>
          <p:cNvPr id="12" name="CustomShape 10">
            <a:hlinkClick r:id="rId7"/>
            <a:extLst>
              <a:ext uri="{FF2B5EF4-FFF2-40B4-BE49-F238E27FC236}">
                <a16:creationId xmlns:a16="http://schemas.microsoft.com/office/drawing/2014/main" id="{40ACBECA-97D1-1FF6-7462-00194DCD9F3A}"/>
              </a:ext>
            </a:extLst>
          </p:cNvPr>
          <p:cNvSpPr/>
          <p:nvPr/>
        </p:nvSpPr>
        <p:spPr>
          <a:xfrm>
            <a:off x="9934576" y="892870"/>
            <a:ext cx="1625286" cy="321711"/>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tr-TR" sz="1500" b="1" strike="noStrike" spc="-1" dirty="0">
                <a:solidFill>
                  <a:srgbClr val="FF0000"/>
                </a:solidFill>
                <a:latin typeface="Calibri"/>
                <a:ea typeface="DejaVu Sans"/>
                <a:hlinkClick r:id="rId5"/>
              </a:rPr>
              <a:t>Video Açılmaz ise</a:t>
            </a:r>
            <a:endParaRPr lang="en-US" sz="1500" b="0" strike="noStrike" spc="-1" dirty="0">
              <a:solidFill>
                <a:srgbClr val="FF0000"/>
              </a:solidFill>
              <a:latin typeface="Arial"/>
            </a:endParaRPr>
          </a:p>
        </p:txBody>
      </p:sp>
      <p:pic>
        <p:nvPicPr>
          <p:cNvPr id="17" name="Resim 16">
            <a:extLst>
              <a:ext uri="{FF2B5EF4-FFF2-40B4-BE49-F238E27FC236}">
                <a16:creationId xmlns:a16="http://schemas.microsoft.com/office/drawing/2014/main" id="{3693C74B-9348-6A39-FB0F-66BCBF04983A}"/>
              </a:ext>
            </a:extLst>
          </p:cNvPr>
          <p:cNvPicPr>
            <a:picLocks noChangeAspect="1"/>
          </p:cNvPicPr>
          <p:nvPr/>
        </p:nvPicPr>
        <p:blipFill>
          <a:blip r:embed="rId8"/>
          <a:stretch>
            <a:fillRect/>
          </a:stretch>
        </p:blipFill>
        <p:spPr>
          <a:xfrm>
            <a:off x="7443815" y="3651150"/>
            <a:ext cx="4652936" cy="25792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6" name="Picture 2">
            <a:extLst>
              <a:ext uri="{FF2B5EF4-FFF2-40B4-BE49-F238E27FC236}">
                <a16:creationId xmlns:a16="http://schemas.microsoft.com/office/drawing/2014/main" id="{1D0327E5-F1C3-8BFD-0304-38CBD50982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3823" y="3368886"/>
            <a:ext cx="4329209" cy="242728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31DDC301-C3F8-2BE9-AB78-D1B40478E0F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0287" y="3368886"/>
            <a:ext cx="3762375" cy="2055100"/>
          </a:xfrm>
          <a:prstGeom prst="rect">
            <a:avLst/>
          </a:prstGeom>
          <a:noFill/>
          <a:extLst>
            <a:ext uri="{909E8E84-426E-40DD-AFC4-6F175D3DCCD1}">
              <a14:hiddenFill xmlns:a14="http://schemas.microsoft.com/office/drawing/2010/main">
                <a:solidFill>
                  <a:srgbClr val="FFFFFF"/>
                </a:solidFill>
              </a14:hiddenFill>
            </a:ext>
          </a:extLst>
        </p:spPr>
      </p:pic>
      <p:sp>
        <p:nvSpPr>
          <p:cNvPr id="18" name="Dikdörtgen 17">
            <a:extLst>
              <a:ext uri="{FF2B5EF4-FFF2-40B4-BE49-F238E27FC236}">
                <a16:creationId xmlns:a16="http://schemas.microsoft.com/office/drawing/2014/main" id="{4B25BD8F-34FE-70E7-3BA1-23FB8782403D}"/>
              </a:ext>
            </a:extLst>
          </p:cNvPr>
          <p:cNvSpPr/>
          <p:nvPr/>
        </p:nvSpPr>
        <p:spPr>
          <a:xfrm>
            <a:off x="5823621" y="3928561"/>
            <a:ext cx="885825" cy="285750"/>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19" name="Dikdörtgen 18">
            <a:extLst>
              <a:ext uri="{FF2B5EF4-FFF2-40B4-BE49-F238E27FC236}">
                <a16:creationId xmlns:a16="http://schemas.microsoft.com/office/drawing/2014/main" id="{B8234E77-CD5C-A072-D89F-B8FFBD9D8CFC}"/>
              </a:ext>
            </a:extLst>
          </p:cNvPr>
          <p:cNvSpPr/>
          <p:nvPr/>
        </p:nvSpPr>
        <p:spPr>
          <a:xfrm>
            <a:off x="5823620" y="4510589"/>
            <a:ext cx="885825" cy="285750"/>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0" name="Dikdörtgen 19">
            <a:extLst>
              <a:ext uri="{FF2B5EF4-FFF2-40B4-BE49-F238E27FC236}">
                <a16:creationId xmlns:a16="http://schemas.microsoft.com/office/drawing/2014/main" id="{0A42982C-E02F-1587-C81D-A40ABB90760F}"/>
              </a:ext>
            </a:extLst>
          </p:cNvPr>
          <p:cNvSpPr/>
          <p:nvPr/>
        </p:nvSpPr>
        <p:spPr>
          <a:xfrm rot="19135905">
            <a:off x="5039386" y="4751471"/>
            <a:ext cx="694238" cy="186053"/>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1" name="Dikdörtgen 20">
            <a:extLst>
              <a:ext uri="{FF2B5EF4-FFF2-40B4-BE49-F238E27FC236}">
                <a16:creationId xmlns:a16="http://schemas.microsoft.com/office/drawing/2014/main" id="{BC7B100F-8C06-C786-F117-2282C2C150C6}"/>
              </a:ext>
            </a:extLst>
          </p:cNvPr>
          <p:cNvSpPr/>
          <p:nvPr/>
        </p:nvSpPr>
        <p:spPr>
          <a:xfrm rot="14594782">
            <a:off x="774659" y="4117292"/>
            <a:ext cx="546016" cy="108936"/>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2" name="Dikdörtgen 21">
            <a:extLst>
              <a:ext uri="{FF2B5EF4-FFF2-40B4-BE49-F238E27FC236}">
                <a16:creationId xmlns:a16="http://schemas.microsoft.com/office/drawing/2014/main" id="{B4EF2075-2B9C-DF53-494B-8F13E1A0ACC9}"/>
              </a:ext>
            </a:extLst>
          </p:cNvPr>
          <p:cNvSpPr/>
          <p:nvPr/>
        </p:nvSpPr>
        <p:spPr>
          <a:xfrm rot="14594782">
            <a:off x="1230008" y="4796363"/>
            <a:ext cx="546016" cy="108936"/>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3" name="Dikdörtgen 22">
            <a:extLst>
              <a:ext uri="{FF2B5EF4-FFF2-40B4-BE49-F238E27FC236}">
                <a16:creationId xmlns:a16="http://schemas.microsoft.com/office/drawing/2014/main" id="{9DF1DFF4-9DC9-5DA0-CD2D-F2A6A5FB8F46}"/>
              </a:ext>
            </a:extLst>
          </p:cNvPr>
          <p:cNvSpPr/>
          <p:nvPr/>
        </p:nvSpPr>
        <p:spPr>
          <a:xfrm rot="14594782">
            <a:off x="3154286" y="4052346"/>
            <a:ext cx="205313" cy="238828"/>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4" name="Oval 23">
            <a:extLst>
              <a:ext uri="{FF2B5EF4-FFF2-40B4-BE49-F238E27FC236}">
                <a16:creationId xmlns:a16="http://schemas.microsoft.com/office/drawing/2014/main" id="{2713A730-9234-2A1B-ADF9-E06CEC2D32F0}"/>
              </a:ext>
            </a:extLst>
          </p:cNvPr>
          <p:cNvSpPr/>
          <p:nvPr/>
        </p:nvSpPr>
        <p:spPr>
          <a:xfrm>
            <a:off x="2347908" y="3903458"/>
            <a:ext cx="95250" cy="45719"/>
          </a:xfrm>
          <a:prstGeom prst="ellipse">
            <a:avLst/>
          </a:prstGeom>
          <a:solidFill>
            <a:srgbClr val="FF0000"/>
          </a:solidFill>
          <a:ln w="952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Metin kutusu 25">
            <a:extLst>
              <a:ext uri="{FF2B5EF4-FFF2-40B4-BE49-F238E27FC236}">
                <a16:creationId xmlns:a16="http://schemas.microsoft.com/office/drawing/2014/main" id="{3F3862FE-A14E-1330-5858-78E36E44A9DE}"/>
              </a:ext>
            </a:extLst>
          </p:cNvPr>
          <p:cNvSpPr txBox="1"/>
          <p:nvPr/>
        </p:nvSpPr>
        <p:spPr>
          <a:xfrm>
            <a:off x="2026828" y="3381601"/>
            <a:ext cx="974483" cy="369332"/>
          </a:xfrm>
          <a:prstGeom prst="rect">
            <a:avLst/>
          </a:prstGeom>
          <a:noFill/>
        </p:spPr>
        <p:txBody>
          <a:bodyPr wrap="square">
            <a:spAutoFit/>
          </a:bodyPr>
          <a:lstStyle/>
          <a:p>
            <a:pPr algn="just"/>
            <a:r>
              <a:rPr lang="tr-TR" sz="1800" b="1" dirty="0">
                <a:solidFill>
                  <a:srgbClr val="000000"/>
                </a:solidFill>
                <a:latin typeface="Times New Roman" panose="02020603050405020304" pitchFamily="18" charset="0"/>
                <a:cs typeface="Times New Roman" panose="02020603050405020304" pitchFamily="18" charset="0"/>
              </a:rPr>
              <a:t>Alpler</a:t>
            </a:r>
            <a:endParaRPr lang="tr-TR" sz="1800" b="1" i="0" u="none" strike="noStrike" baseline="0" dirty="0">
              <a:solidFill>
                <a:srgbClr val="000000"/>
              </a:solidFill>
              <a:latin typeface="Times New Roman" panose="02020603050405020304" pitchFamily="18" charset="0"/>
              <a:cs typeface="Times New Roman" panose="02020603050405020304" pitchFamily="18" charset="0"/>
            </a:endParaRPr>
          </a:p>
        </p:txBody>
      </p:sp>
      <p:sp>
        <p:nvSpPr>
          <p:cNvPr id="27" name="Ok: Sol 26">
            <a:extLst>
              <a:ext uri="{FF2B5EF4-FFF2-40B4-BE49-F238E27FC236}">
                <a16:creationId xmlns:a16="http://schemas.microsoft.com/office/drawing/2014/main" id="{BF25B757-FCDB-E7F1-9505-0FC5C853D957}"/>
              </a:ext>
            </a:extLst>
          </p:cNvPr>
          <p:cNvSpPr/>
          <p:nvPr/>
        </p:nvSpPr>
        <p:spPr>
          <a:xfrm rot="16200000">
            <a:off x="2324356" y="3763476"/>
            <a:ext cx="161402" cy="76202"/>
          </a:xfrm>
          <a:prstGeom prst="leftArrow">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0142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0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3FB0B2B2-D1D4-4160-A4BE-42C2BAB5AE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2010" y="1537115"/>
            <a:ext cx="7569642" cy="4253748"/>
          </a:xfrm>
          <a:prstGeom prst="rect">
            <a:avLst/>
          </a:prstGeom>
        </p:spPr>
      </p:pic>
      <p:pic>
        <p:nvPicPr>
          <p:cNvPr id="33" name="Grafik 32" descr="Ok: Saat yönünün tersine eğri">
            <a:extLst>
              <a:ext uri="{FF2B5EF4-FFF2-40B4-BE49-F238E27FC236}">
                <a16:creationId xmlns:a16="http://schemas.microsoft.com/office/drawing/2014/main" id="{59799F6F-A18C-4F9C-BBE4-F9D6FA60F6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7015625">
            <a:off x="10165956" y="2581536"/>
            <a:ext cx="739099" cy="1658574"/>
          </a:xfrm>
          <a:prstGeom prst="rect">
            <a:avLst/>
          </a:prstGeom>
        </p:spPr>
      </p:pic>
      <p:pic>
        <p:nvPicPr>
          <p:cNvPr id="30" name="Grafik 29" descr="Ok: Saat yönünde eğri">
            <a:extLst>
              <a:ext uri="{FF2B5EF4-FFF2-40B4-BE49-F238E27FC236}">
                <a16:creationId xmlns:a16="http://schemas.microsoft.com/office/drawing/2014/main" id="{397AA112-83F0-4B19-AD57-CB4D763C88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1727465" y="2727860"/>
            <a:ext cx="625766" cy="1698852"/>
          </a:xfrm>
          <a:prstGeom prst="rect">
            <a:avLst/>
          </a:prstGeom>
        </p:spPr>
      </p:pic>
      <p:pic>
        <p:nvPicPr>
          <p:cNvPr id="13" name="Grafik 12" descr="Ok: Saat yönünde eğri">
            <a:extLst>
              <a:ext uri="{FF2B5EF4-FFF2-40B4-BE49-F238E27FC236}">
                <a16:creationId xmlns:a16="http://schemas.microsoft.com/office/drawing/2014/main" id="{09116CBD-8A88-482F-B767-CDDD725D0D5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4211871">
            <a:off x="2280019" y="3500399"/>
            <a:ext cx="1180880" cy="2957958"/>
          </a:xfrm>
          <a:prstGeom prst="rect">
            <a:avLst/>
          </a:prstGeom>
        </p:spPr>
      </p:pic>
      <p:pic>
        <p:nvPicPr>
          <p:cNvPr id="14" name="Grafik 13" descr="Ok: Saat yönünün tersine eğri">
            <a:extLst>
              <a:ext uri="{FF2B5EF4-FFF2-40B4-BE49-F238E27FC236}">
                <a16:creationId xmlns:a16="http://schemas.microsoft.com/office/drawing/2014/main" id="{FED142B9-9328-4115-BEC7-6AC2065D22A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108407">
            <a:off x="8773459" y="4086598"/>
            <a:ext cx="989774" cy="1950389"/>
          </a:xfrm>
          <a:prstGeom prst="rect">
            <a:avLst/>
          </a:prstGeom>
        </p:spPr>
      </p:pic>
      <p:pic>
        <p:nvPicPr>
          <p:cNvPr id="12" name="Grafik 11" descr="Ok: Saat yönünün tersine eğri">
            <a:extLst>
              <a:ext uri="{FF2B5EF4-FFF2-40B4-BE49-F238E27FC236}">
                <a16:creationId xmlns:a16="http://schemas.microsoft.com/office/drawing/2014/main" id="{C5A1E354-E61A-45C5-B2F2-9D4CE409071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4086860">
            <a:off x="8470735" y="310143"/>
            <a:ext cx="1602726" cy="2989137"/>
          </a:xfrm>
          <a:prstGeom prst="rect">
            <a:avLst/>
          </a:prstGeom>
        </p:spPr>
      </p:pic>
      <p:pic>
        <p:nvPicPr>
          <p:cNvPr id="10" name="Grafik 9" descr="Ok: Saat yönünde eğri">
            <a:extLst>
              <a:ext uri="{FF2B5EF4-FFF2-40B4-BE49-F238E27FC236}">
                <a16:creationId xmlns:a16="http://schemas.microsoft.com/office/drawing/2014/main" id="{430CE5B1-B22A-40D8-B27A-8EA8DCCD0B4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8618080">
            <a:off x="2354766" y="-640098"/>
            <a:ext cx="1442232" cy="4192994"/>
          </a:xfrm>
          <a:prstGeom prst="rect">
            <a:avLst/>
          </a:prstGeom>
        </p:spPr>
      </p:pic>
      <p:pic>
        <p:nvPicPr>
          <p:cNvPr id="11" name="Grafik 10" descr="Ok: Saat yönünde eğri">
            <a:extLst>
              <a:ext uri="{FF2B5EF4-FFF2-40B4-BE49-F238E27FC236}">
                <a16:creationId xmlns:a16="http://schemas.microsoft.com/office/drawing/2014/main" id="{786663F7-7805-4962-89EA-4A0C1FB857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10962128">
            <a:off x="5482793" y="-521449"/>
            <a:ext cx="1442232" cy="3737497"/>
          </a:xfrm>
          <a:prstGeom prst="rect">
            <a:avLst/>
          </a:prstGeom>
        </p:spPr>
      </p:pic>
      <p:pic>
        <p:nvPicPr>
          <p:cNvPr id="3074" name="Picture 2" descr="C:\Documents and Settings\Administrator\Desktop\112.PNG"/>
          <p:cNvPicPr>
            <a:picLocks noChangeAspect="1" noChangeArrowheads="1"/>
          </p:cNvPicPr>
          <p:nvPr/>
        </p:nvPicPr>
        <p:blipFill rotWithShape="1">
          <a:blip r:embed="rId15">
            <a:extLst>
              <a:ext uri="{28A0092B-C50C-407E-A947-70E740481C1C}">
                <a14:useLocalDpi xmlns:a14="http://schemas.microsoft.com/office/drawing/2010/main" val="0"/>
              </a:ext>
            </a:extLst>
          </a:blip>
          <a:srcRect l="28017" t="80418" r="27467" b="1804"/>
          <a:stretch/>
        </p:blipFill>
        <p:spPr bwMode="auto">
          <a:xfrm>
            <a:off x="3553415" y="5952292"/>
            <a:ext cx="5415002" cy="9217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Documents and Settings\Administrator\Desktop\112.PNG">
            <a:extLst>
              <a:ext uri="{FF2B5EF4-FFF2-40B4-BE49-F238E27FC236}">
                <a16:creationId xmlns:a16="http://schemas.microsoft.com/office/drawing/2014/main" id="{1E5719C3-877F-44BC-B3CD-EEA477C54A0B}"/>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55716" r="73480"/>
          <a:stretch/>
        </p:blipFill>
        <p:spPr bwMode="auto">
          <a:xfrm>
            <a:off x="-24188" y="5061791"/>
            <a:ext cx="2606198" cy="18548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Documents and Settings\Administrator\Desktop\112.PNG">
            <a:extLst>
              <a:ext uri="{FF2B5EF4-FFF2-40B4-BE49-F238E27FC236}">
                <a16:creationId xmlns:a16="http://schemas.microsoft.com/office/drawing/2014/main" id="{369E0676-B78A-4148-AF39-0DDF81EE57F1}"/>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r="73480" b="54124"/>
          <a:stretch/>
        </p:blipFill>
        <p:spPr bwMode="auto">
          <a:xfrm>
            <a:off x="-24188" y="-3238"/>
            <a:ext cx="2606198" cy="19215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Documents and Settings\Administrator\Desktop\112.PNG">
            <a:extLst>
              <a:ext uri="{FF2B5EF4-FFF2-40B4-BE49-F238E27FC236}">
                <a16:creationId xmlns:a16="http://schemas.microsoft.com/office/drawing/2014/main" id="{0AC5655F-004E-4010-AB7C-3B5291A69D49}"/>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27872" r="27054" b="84620"/>
          <a:stretch/>
        </p:blipFill>
        <p:spPr bwMode="auto">
          <a:xfrm>
            <a:off x="3244866" y="-30426"/>
            <a:ext cx="5482886" cy="7973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Documents and Settings\Administrator\Desktop\112.PNG">
            <a:extLst>
              <a:ext uri="{FF2B5EF4-FFF2-40B4-BE49-F238E27FC236}">
                <a16:creationId xmlns:a16="http://schemas.microsoft.com/office/drawing/2014/main" id="{356D0E74-12C6-45F5-B6A5-D33DFCE6ABD6}"/>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73480" b="65788"/>
          <a:stretch/>
        </p:blipFill>
        <p:spPr bwMode="auto">
          <a:xfrm>
            <a:off x="9091533" y="3204"/>
            <a:ext cx="3102277" cy="17057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Documents and Settings\Administrator\Desktop\112.PNG">
            <a:extLst>
              <a:ext uri="{FF2B5EF4-FFF2-40B4-BE49-F238E27FC236}">
                <a16:creationId xmlns:a16="http://schemas.microsoft.com/office/drawing/2014/main" id="{34D324B4-2A39-486C-8E03-E0AFF0D6A73A}"/>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73480" t="63669"/>
          <a:stretch/>
        </p:blipFill>
        <p:spPr bwMode="auto">
          <a:xfrm>
            <a:off x="9379565" y="5231442"/>
            <a:ext cx="2893954" cy="1689754"/>
          </a:xfrm>
          <a:prstGeom prst="rect">
            <a:avLst/>
          </a:prstGeom>
          <a:noFill/>
          <a:extLst>
            <a:ext uri="{909E8E84-426E-40DD-AFC4-6F175D3DCCD1}">
              <a14:hiddenFill xmlns:a14="http://schemas.microsoft.com/office/drawing/2010/main">
                <a:solidFill>
                  <a:srgbClr val="FFFFFF"/>
                </a:solidFill>
              </a14:hiddenFill>
            </a:ext>
          </a:extLst>
        </p:spPr>
      </p:pic>
      <p:pic>
        <p:nvPicPr>
          <p:cNvPr id="15" name="Grafik 14" descr="Ok: Saat yönünün tersine eğri">
            <a:extLst>
              <a:ext uri="{FF2B5EF4-FFF2-40B4-BE49-F238E27FC236}">
                <a16:creationId xmlns:a16="http://schemas.microsoft.com/office/drawing/2014/main" id="{63DD13F8-8C4F-4640-AD06-34D25E784AA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446751">
            <a:off x="5847180" y="4469269"/>
            <a:ext cx="989774" cy="1950389"/>
          </a:xfrm>
          <a:prstGeom prst="rect">
            <a:avLst/>
          </a:prstGeom>
        </p:spPr>
      </p:pic>
      <p:sp>
        <p:nvSpPr>
          <p:cNvPr id="16" name="Dikdörtgen 15">
            <a:extLst>
              <a:ext uri="{FF2B5EF4-FFF2-40B4-BE49-F238E27FC236}">
                <a16:creationId xmlns:a16="http://schemas.microsoft.com/office/drawing/2014/main" id="{C2286ECC-E58E-469E-B8EC-8BE481B082B7}"/>
              </a:ext>
            </a:extLst>
          </p:cNvPr>
          <p:cNvSpPr/>
          <p:nvPr/>
        </p:nvSpPr>
        <p:spPr>
          <a:xfrm>
            <a:off x="4991527" y="928366"/>
            <a:ext cx="2505544" cy="689420"/>
          </a:xfrm>
          <a:prstGeom prst="rect">
            <a:avLst/>
          </a:prstGeom>
          <a:noFill/>
        </p:spPr>
        <p:txBody>
          <a:bodyPr wrap="square" lIns="73152" tIns="36576" rIns="73152" bIns="36576">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tr-TR" sz="4000" b="1" dirty="0">
                <a:ln w="11430"/>
                <a:solidFill>
                  <a:srgbClr val="00B0F0"/>
                </a:solidFill>
                <a:effectLst>
                  <a:glow rad="660400">
                    <a:schemeClr val="bg1"/>
                  </a:glow>
                  <a:outerShdw blurRad="80000" dist="40000" dir="5040000" algn="tl">
                    <a:srgbClr val="000000">
                      <a:alpha val="30000"/>
                    </a:srgbClr>
                  </a:outerShdw>
                </a:effectLst>
              </a:rPr>
              <a:t>SOĞUK</a:t>
            </a:r>
          </a:p>
        </p:txBody>
      </p:sp>
      <p:sp>
        <p:nvSpPr>
          <p:cNvPr id="17" name="Dikdörtgen 16">
            <a:extLst>
              <a:ext uri="{FF2B5EF4-FFF2-40B4-BE49-F238E27FC236}">
                <a16:creationId xmlns:a16="http://schemas.microsoft.com/office/drawing/2014/main" id="{70E16AA8-961E-4205-992D-2C413F9D3658}"/>
              </a:ext>
            </a:extLst>
          </p:cNvPr>
          <p:cNvSpPr/>
          <p:nvPr/>
        </p:nvSpPr>
        <p:spPr>
          <a:xfrm>
            <a:off x="5178706" y="5262872"/>
            <a:ext cx="2505544" cy="689420"/>
          </a:xfrm>
          <a:prstGeom prst="rect">
            <a:avLst/>
          </a:prstGeom>
          <a:noFill/>
        </p:spPr>
        <p:txBody>
          <a:bodyPr wrap="square" lIns="73152" tIns="36576" rIns="73152" bIns="36576">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tr-TR" sz="4000" b="1" dirty="0">
                <a:ln w="11430"/>
                <a:solidFill>
                  <a:srgbClr val="FF0000"/>
                </a:solidFill>
                <a:effectLst>
                  <a:glow rad="660400">
                    <a:schemeClr val="bg1"/>
                  </a:glow>
                  <a:outerShdw blurRad="80000" dist="40000" dir="5040000" algn="tl">
                    <a:srgbClr val="000000">
                      <a:alpha val="30000"/>
                    </a:srgbClr>
                  </a:outerShdw>
                </a:effectLst>
              </a:rPr>
              <a:t>SICAK</a:t>
            </a:r>
          </a:p>
        </p:txBody>
      </p:sp>
      <p:sp>
        <p:nvSpPr>
          <p:cNvPr id="18" name="Dikdörtgen 17">
            <a:extLst>
              <a:ext uri="{FF2B5EF4-FFF2-40B4-BE49-F238E27FC236}">
                <a16:creationId xmlns:a16="http://schemas.microsoft.com/office/drawing/2014/main" id="{FC4CE3B1-DA2B-4AB0-BEB3-E3FB9B1844F3}"/>
              </a:ext>
            </a:extLst>
          </p:cNvPr>
          <p:cNvSpPr/>
          <p:nvPr/>
        </p:nvSpPr>
        <p:spPr>
          <a:xfrm>
            <a:off x="3273629" y="2870109"/>
            <a:ext cx="1221303" cy="473463"/>
          </a:xfrm>
          <a:prstGeom prst="rect">
            <a:avLst/>
          </a:prstGeom>
          <a:solidFill>
            <a:schemeClr val="accent1">
              <a:lumMod val="40000"/>
              <a:lumOff val="60000"/>
            </a:schemeClr>
          </a:solidFill>
        </p:spPr>
        <p:txBody>
          <a:bodyPr wrap="square">
            <a:spAutoFit/>
          </a:bodyPr>
          <a:lstStyle/>
          <a:p>
            <a:pPr algn="ctr">
              <a:lnSpc>
                <a:spcPts val="3360"/>
              </a:lnSpc>
            </a:pPr>
            <a:r>
              <a:rPr lang="tr-TR" sz="1600" b="1" dirty="0"/>
              <a:t>KUZEY BATI</a:t>
            </a:r>
          </a:p>
        </p:txBody>
      </p:sp>
      <p:sp>
        <p:nvSpPr>
          <p:cNvPr id="19" name="Dikdörtgen 18">
            <a:extLst>
              <a:ext uri="{FF2B5EF4-FFF2-40B4-BE49-F238E27FC236}">
                <a16:creationId xmlns:a16="http://schemas.microsoft.com/office/drawing/2014/main" id="{A63F567D-52F8-453D-99C0-95E30557B475}"/>
              </a:ext>
            </a:extLst>
          </p:cNvPr>
          <p:cNvSpPr/>
          <p:nvPr/>
        </p:nvSpPr>
        <p:spPr>
          <a:xfrm>
            <a:off x="5650265" y="2894687"/>
            <a:ext cx="1221303" cy="473463"/>
          </a:xfrm>
          <a:prstGeom prst="rect">
            <a:avLst/>
          </a:prstGeom>
          <a:solidFill>
            <a:schemeClr val="accent1">
              <a:lumMod val="40000"/>
              <a:lumOff val="60000"/>
            </a:schemeClr>
          </a:solidFill>
        </p:spPr>
        <p:txBody>
          <a:bodyPr wrap="square">
            <a:spAutoFit/>
          </a:bodyPr>
          <a:lstStyle/>
          <a:p>
            <a:pPr algn="ctr">
              <a:lnSpc>
                <a:spcPts val="3360"/>
              </a:lnSpc>
            </a:pPr>
            <a:r>
              <a:rPr lang="tr-TR" sz="1600" b="1" dirty="0"/>
              <a:t>KUZEY</a:t>
            </a:r>
          </a:p>
        </p:txBody>
      </p:sp>
      <p:sp>
        <p:nvSpPr>
          <p:cNvPr id="20" name="Dikdörtgen 19">
            <a:extLst>
              <a:ext uri="{FF2B5EF4-FFF2-40B4-BE49-F238E27FC236}">
                <a16:creationId xmlns:a16="http://schemas.microsoft.com/office/drawing/2014/main" id="{37894BEB-BDAF-4BE2-861C-3EDB857ECA1D}"/>
              </a:ext>
            </a:extLst>
          </p:cNvPr>
          <p:cNvSpPr/>
          <p:nvPr/>
        </p:nvSpPr>
        <p:spPr>
          <a:xfrm>
            <a:off x="7930497" y="2869797"/>
            <a:ext cx="1337850" cy="473463"/>
          </a:xfrm>
          <a:prstGeom prst="rect">
            <a:avLst/>
          </a:prstGeom>
          <a:solidFill>
            <a:schemeClr val="accent1">
              <a:lumMod val="40000"/>
              <a:lumOff val="60000"/>
            </a:schemeClr>
          </a:solidFill>
        </p:spPr>
        <p:txBody>
          <a:bodyPr wrap="square">
            <a:spAutoFit/>
          </a:bodyPr>
          <a:lstStyle/>
          <a:p>
            <a:pPr algn="ctr">
              <a:lnSpc>
                <a:spcPts val="3360"/>
              </a:lnSpc>
            </a:pPr>
            <a:r>
              <a:rPr lang="tr-TR" sz="1600" b="1" dirty="0"/>
              <a:t>KUZEY DOĞU</a:t>
            </a:r>
          </a:p>
        </p:txBody>
      </p:sp>
      <p:sp>
        <p:nvSpPr>
          <p:cNvPr id="21" name="Dikdörtgen 20">
            <a:extLst>
              <a:ext uri="{FF2B5EF4-FFF2-40B4-BE49-F238E27FC236}">
                <a16:creationId xmlns:a16="http://schemas.microsoft.com/office/drawing/2014/main" id="{E32C8AC8-81C3-4E9D-B374-C92EE6478B43}"/>
              </a:ext>
            </a:extLst>
          </p:cNvPr>
          <p:cNvSpPr/>
          <p:nvPr/>
        </p:nvSpPr>
        <p:spPr>
          <a:xfrm>
            <a:off x="3028807" y="4071523"/>
            <a:ext cx="1337850" cy="338554"/>
          </a:xfrm>
          <a:prstGeom prst="rect">
            <a:avLst/>
          </a:prstGeom>
          <a:solidFill>
            <a:srgbClr val="FF0000"/>
          </a:solidFill>
        </p:spPr>
        <p:txBody>
          <a:bodyPr wrap="square">
            <a:spAutoFit/>
          </a:bodyPr>
          <a:lstStyle/>
          <a:p>
            <a:pPr algn="ctr"/>
            <a:r>
              <a:rPr lang="tr-TR" sz="1600" b="1" dirty="0">
                <a:solidFill>
                  <a:schemeClr val="bg1"/>
                </a:solidFill>
              </a:rPr>
              <a:t>GÜNEY BATI</a:t>
            </a:r>
          </a:p>
        </p:txBody>
      </p:sp>
      <p:sp>
        <p:nvSpPr>
          <p:cNvPr id="22" name="Dikdörtgen 21">
            <a:extLst>
              <a:ext uri="{FF2B5EF4-FFF2-40B4-BE49-F238E27FC236}">
                <a16:creationId xmlns:a16="http://schemas.microsoft.com/office/drawing/2014/main" id="{14D9FECE-E6BE-4C5C-95C2-1545BCC2385A}"/>
              </a:ext>
            </a:extLst>
          </p:cNvPr>
          <p:cNvSpPr/>
          <p:nvPr/>
        </p:nvSpPr>
        <p:spPr>
          <a:xfrm>
            <a:off x="5602100" y="4232436"/>
            <a:ext cx="1337850" cy="338554"/>
          </a:xfrm>
          <a:prstGeom prst="rect">
            <a:avLst/>
          </a:prstGeom>
          <a:solidFill>
            <a:srgbClr val="FF0000"/>
          </a:solidFill>
        </p:spPr>
        <p:txBody>
          <a:bodyPr wrap="square">
            <a:spAutoFit/>
          </a:bodyPr>
          <a:lstStyle/>
          <a:p>
            <a:pPr algn="ctr"/>
            <a:r>
              <a:rPr lang="tr-TR" sz="1600" b="1" dirty="0">
                <a:solidFill>
                  <a:schemeClr val="bg1"/>
                </a:solidFill>
              </a:rPr>
              <a:t>GÜNEY</a:t>
            </a:r>
          </a:p>
        </p:txBody>
      </p:sp>
      <p:sp>
        <p:nvSpPr>
          <p:cNvPr id="23" name="Dikdörtgen 22">
            <a:extLst>
              <a:ext uri="{FF2B5EF4-FFF2-40B4-BE49-F238E27FC236}">
                <a16:creationId xmlns:a16="http://schemas.microsoft.com/office/drawing/2014/main" id="{458BC2A5-A543-49F1-B8EE-CB9F5726260E}"/>
              </a:ext>
            </a:extLst>
          </p:cNvPr>
          <p:cNvSpPr/>
          <p:nvPr/>
        </p:nvSpPr>
        <p:spPr>
          <a:xfrm>
            <a:off x="8022188" y="3977562"/>
            <a:ext cx="1718006" cy="338554"/>
          </a:xfrm>
          <a:prstGeom prst="rect">
            <a:avLst/>
          </a:prstGeom>
          <a:solidFill>
            <a:srgbClr val="FF0000"/>
          </a:solidFill>
        </p:spPr>
        <p:txBody>
          <a:bodyPr wrap="square">
            <a:spAutoFit/>
          </a:bodyPr>
          <a:lstStyle/>
          <a:p>
            <a:pPr algn="ctr"/>
            <a:r>
              <a:rPr lang="tr-TR" sz="1600" b="1" dirty="0">
                <a:solidFill>
                  <a:schemeClr val="bg1"/>
                </a:solidFill>
              </a:rPr>
              <a:t>GÜNEY DOĞU</a:t>
            </a:r>
          </a:p>
        </p:txBody>
      </p:sp>
      <p:sp>
        <p:nvSpPr>
          <p:cNvPr id="25" name="Dikdörtgen 24">
            <a:extLst>
              <a:ext uri="{FF2B5EF4-FFF2-40B4-BE49-F238E27FC236}">
                <a16:creationId xmlns:a16="http://schemas.microsoft.com/office/drawing/2014/main" id="{6E08F68D-F2CD-4BDD-BE8E-FA76E01A1BF9}"/>
              </a:ext>
            </a:extLst>
          </p:cNvPr>
          <p:cNvSpPr/>
          <p:nvPr/>
        </p:nvSpPr>
        <p:spPr>
          <a:xfrm>
            <a:off x="603631" y="4266024"/>
            <a:ext cx="1403223" cy="830997"/>
          </a:xfrm>
          <a:prstGeom prst="rect">
            <a:avLst/>
          </a:prstGeom>
          <a:solidFill>
            <a:srgbClr val="FF0000"/>
          </a:solidFill>
        </p:spPr>
        <p:txBody>
          <a:bodyPr wrap="square">
            <a:spAutoFit/>
          </a:bodyPr>
          <a:lstStyle/>
          <a:p>
            <a:pPr algn="just"/>
            <a:r>
              <a:rPr lang="tr-TR" sz="1200" b="1" dirty="0">
                <a:solidFill>
                  <a:schemeClr val="bg1"/>
                </a:solidFill>
              </a:rPr>
              <a:t>Gözü Yaşlı Rüzgar</a:t>
            </a:r>
          </a:p>
          <a:p>
            <a:pPr algn="just"/>
            <a:r>
              <a:rPr lang="tr-TR" sz="1200" b="1" dirty="0">
                <a:solidFill>
                  <a:schemeClr val="bg1"/>
                </a:solidFill>
              </a:rPr>
              <a:t>Baş </a:t>
            </a:r>
            <a:r>
              <a:rPr lang="tr-TR" sz="1200" b="1" dirty="0" err="1">
                <a:solidFill>
                  <a:schemeClr val="bg1"/>
                </a:solidFill>
              </a:rPr>
              <a:t>ağırısı</a:t>
            </a:r>
            <a:r>
              <a:rPr lang="tr-TR" sz="1200" b="1" dirty="0">
                <a:solidFill>
                  <a:schemeClr val="bg1"/>
                </a:solidFill>
              </a:rPr>
              <a:t> (migren)</a:t>
            </a:r>
          </a:p>
          <a:p>
            <a:pPr algn="just"/>
            <a:r>
              <a:rPr lang="tr-TR" sz="1200" b="1" dirty="0">
                <a:solidFill>
                  <a:schemeClr val="bg1"/>
                </a:solidFill>
              </a:rPr>
              <a:t>Baş dönmesi</a:t>
            </a:r>
          </a:p>
          <a:p>
            <a:pPr algn="just"/>
            <a:r>
              <a:rPr lang="tr-TR" sz="1200" b="1" dirty="0">
                <a:solidFill>
                  <a:schemeClr val="bg1"/>
                </a:solidFill>
              </a:rPr>
              <a:t>Mide Bulantısı</a:t>
            </a:r>
          </a:p>
        </p:txBody>
      </p:sp>
      <p:sp>
        <p:nvSpPr>
          <p:cNvPr id="26" name="Dikdörtgen 25">
            <a:extLst>
              <a:ext uri="{FF2B5EF4-FFF2-40B4-BE49-F238E27FC236}">
                <a16:creationId xmlns:a16="http://schemas.microsoft.com/office/drawing/2014/main" id="{A38BD019-0C69-4377-A466-E58158BE6DD3}"/>
              </a:ext>
            </a:extLst>
          </p:cNvPr>
          <p:cNvSpPr/>
          <p:nvPr/>
        </p:nvSpPr>
        <p:spPr>
          <a:xfrm>
            <a:off x="10274530" y="4880259"/>
            <a:ext cx="1605122" cy="338554"/>
          </a:xfrm>
          <a:prstGeom prst="rect">
            <a:avLst/>
          </a:prstGeom>
          <a:solidFill>
            <a:srgbClr val="FF0000"/>
          </a:solidFill>
        </p:spPr>
        <p:txBody>
          <a:bodyPr wrap="square">
            <a:spAutoFit/>
          </a:bodyPr>
          <a:lstStyle/>
          <a:p>
            <a:pPr algn="ctr"/>
            <a:r>
              <a:rPr lang="tr-TR" sz="1600" b="1" dirty="0">
                <a:solidFill>
                  <a:schemeClr val="bg1"/>
                </a:solidFill>
              </a:rPr>
              <a:t>KEŞİŞLEME</a:t>
            </a:r>
          </a:p>
        </p:txBody>
      </p:sp>
      <p:sp>
        <p:nvSpPr>
          <p:cNvPr id="27" name="Dikdörtgen 26">
            <a:extLst>
              <a:ext uri="{FF2B5EF4-FFF2-40B4-BE49-F238E27FC236}">
                <a16:creationId xmlns:a16="http://schemas.microsoft.com/office/drawing/2014/main" id="{8FD6DFAA-E1DC-49E7-8033-75FE1C9C8E02}"/>
              </a:ext>
            </a:extLst>
          </p:cNvPr>
          <p:cNvSpPr/>
          <p:nvPr/>
        </p:nvSpPr>
        <p:spPr>
          <a:xfrm>
            <a:off x="272622" y="3213698"/>
            <a:ext cx="1605122" cy="473463"/>
          </a:xfrm>
          <a:prstGeom prst="rect">
            <a:avLst/>
          </a:prstGeom>
          <a:solidFill>
            <a:schemeClr val="bg2">
              <a:lumMod val="90000"/>
            </a:schemeClr>
          </a:solidFill>
        </p:spPr>
        <p:txBody>
          <a:bodyPr wrap="square">
            <a:spAutoFit/>
          </a:bodyPr>
          <a:lstStyle/>
          <a:p>
            <a:pPr algn="ctr">
              <a:lnSpc>
                <a:spcPts val="3360"/>
              </a:lnSpc>
            </a:pPr>
            <a:r>
              <a:rPr lang="tr-TR" sz="1600" b="1" dirty="0"/>
              <a:t>GÜNBATISI</a:t>
            </a:r>
          </a:p>
        </p:txBody>
      </p:sp>
      <p:sp>
        <p:nvSpPr>
          <p:cNvPr id="32" name="Dikdörtgen 31">
            <a:extLst>
              <a:ext uri="{FF2B5EF4-FFF2-40B4-BE49-F238E27FC236}">
                <a16:creationId xmlns:a16="http://schemas.microsoft.com/office/drawing/2014/main" id="{7288C036-8D00-41FA-8045-E3F736C29EC6}"/>
              </a:ext>
            </a:extLst>
          </p:cNvPr>
          <p:cNvSpPr/>
          <p:nvPr/>
        </p:nvSpPr>
        <p:spPr>
          <a:xfrm>
            <a:off x="10572307" y="3114978"/>
            <a:ext cx="1605122" cy="473463"/>
          </a:xfrm>
          <a:prstGeom prst="rect">
            <a:avLst/>
          </a:prstGeom>
          <a:solidFill>
            <a:schemeClr val="bg2">
              <a:lumMod val="90000"/>
            </a:schemeClr>
          </a:solidFill>
        </p:spPr>
        <p:txBody>
          <a:bodyPr wrap="square">
            <a:spAutoFit/>
          </a:bodyPr>
          <a:lstStyle/>
          <a:p>
            <a:pPr algn="ctr">
              <a:lnSpc>
                <a:spcPts val="3360"/>
              </a:lnSpc>
            </a:pPr>
            <a:r>
              <a:rPr lang="tr-TR" sz="1600" b="1" dirty="0"/>
              <a:t>GÜNDOĞUSU</a:t>
            </a:r>
          </a:p>
        </p:txBody>
      </p:sp>
      <p:grpSp>
        <p:nvGrpSpPr>
          <p:cNvPr id="2" name="Grup 1">
            <a:extLst>
              <a:ext uri="{FF2B5EF4-FFF2-40B4-BE49-F238E27FC236}">
                <a16:creationId xmlns:a16="http://schemas.microsoft.com/office/drawing/2014/main" id="{531BCD7C-C846-EE96-971B-8B5A3D30F876}"/>
              </a:ext>
            </a:extLst>
          </p:cNvPr>
          <p:cNvGrpSpPr/>
          <p:nvPr/>
        </p:nvGrpSpPr>
        <p:grpSpPr>
          <a:xfrm>
            <a:off x="2614466" y="-1255900"/>
            <a:ext cx="6137634" cy="699296"/>
            <a:chOff x="3600451" y="2098935"/>
            <a:chExt cx="4828555" cy="699296"/>
          </a:xfrm>
          <a:scene3d>
            <a:camera prst="orthographicFront"/>
            <a:lightRig rig="flat" dir="t"/>
          </a:scene3d>
        </p:grpSpPr>
        <p:sp>
          <p:nvSpPr>
            <p:cNvPr id="3" name="Dikdörtgen 2">
              <a:extLst>
                <a:ext uri="{FF2B5EF4-FFF2-40B4-BE49-F238E27FC236}">
                  <a16:creationId xmlns:a16="http://schemas.microsoft.com/office/drawing/2014/main" id="{DC3A4F04-C844-4097-71D1-F02EC25E565A}"/>
                </a:ext>
              </a:extLst>
            </p:cNvPr>
            <p:cNvSpPr/>
            <p:nvPr/>
          </p:nvSpPr>
          <p:spPr>
            <a:xfrm>
              <a:off x="3600451" y="2098935"/>
              <a:ext cx="4828555" cy="699296"/>
            </a:xfrm>
            <a:prstGeom prst="rect">
              <a:avLst/>
            </a:prstGeom>
            <a:solidFill>
              <a:schemeClr val="tx1"/>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4" name="Metin kutusu 23">
              <a:extLst>
                <a:ext uri="{FF2B5EF4-FFF2-40B4-BE49-F238E27FC236}">
                  <a16:creationId xmlns:a16="http://schemas.microsoft.com/office/drawing/2014/main" id="{C11744C0-25EB-2D5D-C522-5B143DAC7984}"/>
                </a:ext>
              </a:extLst>
            </p:cNvPr>
            <p:cNvSpPr txBox="1"/>
            <p:nvPr/>
          </p:nvSpPr>
          <p:spPr>
            <a:xfrm>
              <a:off x="3600451" y="2098935"/>
              <a:ext cx="4828555" cy="69929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kern="1200" dirty="0"/>
                <a:t>TÜRKİYE’DE RÜ</a:t>
              </a:r>
              <a:r>
                <a:rPr lang="tr-TR" sz="4500" b="1" dirty="0"/>
                <a:t>ZGARLAR</a:t>
              </a:r>
              <a:endParaRPr lang="tr-TR" sz="4500" kern="1200" dirty="0"/>
            </a:p>
          </p:txBody>
        </p:sp>
      </p:grpSp>
    </p:spTree>
    <p:extLst>
      <p:ext uri="{BB962C8B-B14F-4D97-AF65-F5344CB8AC3E}">
        <p14:creationId xmlns:p14="http://schemas.microsoft.com/office/powerpoint/2010/main" val="6289410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175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1750"/>
                                        <p:tgtEl>
                                          <p:spTgt spid="19"/>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175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1750"/>
                                        <p:tgtEl>
                                          <p:spTgt spid="12"/>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175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1500"/>
                                        <p:tgtEl>
                                          <p:spTgt spid="1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down)">
                                      <p:cBhvr>
                                        <p:cTn id="34" dur="1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1750"/>
                                        <p:tgtEl>
                                          <p:spTgt spid="15"/>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down)">
                                      <p:cBhvr>
                                        <p:cTn id="42" dur="175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175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175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500"/>
                                        <p:tgtEl>
                                          <p:spTgt spid="16"/>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down)">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down)">
                                      <p:cBhvr>
                                        <p:cTn id="68" dur="500"/>
                                        <p:tgtEl>
                                          <p:spTgt spid="2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par>
                                <p:cTn id="74" presetID="22" presetClass="entr" presetSubtype="8"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right)">
                                      <p:cBhvr>
                                        <p:cTn id="81" dur="500"/>
                                        <p:tgtEl>
                                          <p:spTgt spid="32"/>
                                        </p:tgtEl>
                                      </p:cBhvr>
                                    </p:animEffect>
                                  </p:childTnLst>
                                </p:cTn>
                              </p:par>
                              <p:par>
                                <p:cTn id="82" presetID="22" presetClass="entr" presetSubtype="2"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wipe(right)">
                                      <p:cBhvr>
                                        <p:cTn id="8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P spid="19" grpId="0" animBg="1"/>
      <p:bldP spid="20" grpId="0" animBg="1"/>
      <p:bldP spid="21" grpId="0" animBg="1"/>
      <p:bldP spid="22" grpId="0" animBg="1"/>
      <p:bldP spid="23" grpId="0" animBg="1"/>
      <p:bldP spid="25" grpId="0" animBg="1"/>
      <p:bldP spid="26" grpId="0" animBg="1"/>
      <p:bldP spid="27"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13520D-470D-8F48-0161-C6D344CE86F3}"/>
              </a:ext>
            </a:extLst>
          </p:cNvPr>
          <p:cNvSpPr>
            <a:spLocks noGrp="1"/>
          </p:cNvSpPr>
          <p:nvPr>
            <p:ph type="title"/>
          </p:nvPr>
        </p:nvSpPr>
        <p:spPr>
          <a:xfrm>
            <a:off x="3848100" y="854075"/>
            <a:ext cx="3124200" cy="712788"/>
          </a:xfrm>
        </p:spPr>
        <p:txBody>
          <a:bodyPr/>
          <a:lstStyle/>
          <a:p>
            <a:pPr algn="ctr"/>
            <a:r>
              <a:rPr lang="tr-TR" b="1" dirty="0">
                <a:effectLst>
                  <a:outerShdw blurRad="38100" dist="38100" dir="2700000" algn="tl">
                    <a:srgbClr val="000000">
                      <a:alpha val="43137"/>
                    </a:srgbClr>
                  </a:outerShdw>
                </a:effectLst>
              </a:rPr>
              <a:t>KAYNAKLAR</a:t>
            </a:r>
          </a:p>
        </p:txBody>
      </p:sp>
      <p:sp>
        <p:nvSpPr>
          <p:cNvPr id="3" name="İçerik Yer Tutucusu 2">
            <a:extLst>
              <a:ext uri="{FF2B5EF4-FFF2-40B4-BE49-F238E27FC236}">
                <a16:creationId xmlns:a16="http://schemas.microsoft.com/office/drawing/2014/main" id="{3030A07B-F1E0-8E10-7083-24D10F3852AB}"/>
              </a:ext>
            </a:extLst>
          </p:cNvPr>
          <p:cNvSpPr>
            <a:spLocks noGrp="1"/>
          </p:cNvSpPr>
          <p:nvPr>
            <p:ph idx="1"/>
          </p:nvPr>
        </p:nvSpPr>
        <p:spPr/>
        <p:txBody>
          <a:bodyPr>
            <a:normAutofit/>
          </a:bodyPr>
          <a:lstStyle/>
          <a:p>
            <a:r>
              <a:rPr lang="tr-TR" sz="2000" dirty="0"/>
              <a:t>MEB 9. Sınıf Coğrafya Kitabı</a:t>
            </a:r>
          </a:p>
          <a:p>
            <a:r>
              <a:rPr lang="tr-TR" sz="2000" dirty="0">
                <a:hlinkClick r:id="rId2"/>
              </a:rPr>
              <a:t>www.irfanakarr.com</a:t>
            </a:r>
            <a:endParaRPr lang="tr-TR" sz="2000" dirty="0"/>
          </a:p>
          <a:p>
            <a:r>
              <a:rPr lang="tr-TR" sz="2000" dirty="0"/>
              <a:t>https://ogmmateryal.eba.gov.tr/</a:t>
            </a:r>
          </a:p>
          <a:p>
            <a:r>
              <a:rPr lang="tr-TR" sz="2000" dirty="0"/>
              <a:t>MEB Beceri Temelli Etkinlik Kitabı</a:t>
            </a:r>
          </a:p>
          <a:p>
            <a:r>
              <a:rPr lang="tr-TR" sz="2000" dirty="0"/>
              <a:t>MEB Kavram Öğretim Kitabı</a:t>
            </a:r>
          </a:p>
          <a:p>
            <a:r>
              <a:rPr lang="tr-TR" sz="1400" dirty="0"/>
              <a:t>https://globalsolaratlas.info/map?c=33.413102,26.982422,5</a:t>
            </a:r>
          </a:p>
          <a:p>
            <a:r>
              <a:rPr lang="tr-TR" sz="2000" dirty="0"/>
              <a:t>https://bilimgenc.tubitak.gov.tr/sites/default/files/inline-images/atmosferin-katmanlari-site_1.jpg</a:t>
            </a:r>
          </a:p>
        </p:txBody>
      </p:sp>
    </p:spTree>
    <p:extLst>
      <p:ext uri="{BB962C8B-B14F-4D97-AF65-F5344CB8AC3E}">
        <p14:creationId xmlns:p14="http://schemas.microsoft.com/office/powerpoint/2010/main" val="231644224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3074</TotalTime>
  <Words>1053</Words>
  <Application>Microsoft Office PowerPoint</Application>
  <PresentationFormat>Geniş ekran</PresentationFormat>
  <Paragraphs>160</Paragraphs>
  <Slides>13</Slides>
  <Notes>0</Notes>
  <HiddenSlides>0</HiddenSlides>
  <MMClips>3</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13</vt:i4>
      </vt:variant>
    </vt:vector>
  </HeadingPairs>
  <TitlesOfParts>
    <vt:vector size="20" baseType="lpstr">
      <vt:lpstr>Arial</vt:lpstr>
      <vt:lpstr>Calibri</vt:lpstr>
      <vt:lpstr>Calibri Light</vt:lpstr>
      <vt:lpstr>Helvetica</vt:lpstr>
      <vt:lpstr>Times New Roman</vt:lpstr>
      <vt:lpstr>Wingdings</vt:lpstr>
      <vt:lpstr>Office Teması</vt:lpstr>
      <vt:lpstr>İKLİM SİSTEMİNİN DEĞİŞKENLERİ RÜZGARLAR</vt:lpstr>
      <vt:lpstr>SUNUM İÇERİĞİ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KAYNAKLAR</vt:lpstr>
    </vt:vector>
  </TitlesOfParts>
  <Company>www.irfanakarr.com</Company>
  <LinksUpToDate>false</LinksUpToDate>
  <SharedDoc>false</SharedDoc>
  <HyperlinkBase>www.irfanakarr.com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www.irfanakarr.com</dc:title>
  <dc:subject>www.irfanakarr.com</dc:subject>
  <dc:creator>İRFAN AKAR</dc:creator>
  <cp:keywords>www.irfanakarr.com</cp:keywords>
  <dc:description>www.irfanakar.com</dc:description>
  <cp:lastModifiedBy>İRFAN AKAR</cp:lastModifiedBy>
  <cp:revision>140</cp:revision>
  <dcterms:created xsi:type="dcterms:W3CDTF">2024-09-21T14:53:32Z</dcterms:created>
  <dcterms:modified xsi:type="dcterms:W3CDTF">2024-11-30T21:12:20Z</dcterms:modified>
  <cp:category>www.irfanakarr.com</cp:category>
  <cp:contentStatus>www.irfanakarr.com</cp:contentStatus>
</cp:coreProperties>
</file>