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52" r:id="rId3"/>
    <p:sldId id="258" r:id="rId4"/>
    <p:sldId id="403" r:id="rId5"/>
    <p:sldId id="404" r:id="rId6"/>
    <p:sldId id="405" r:id="rId7"/>
    <p:sldId id="406" r:id="rId8"/>
    <p:sldId id="407" r:id="rId9"/>
    <p:sldId id="259" r:id="rId1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3DBFF"/>
    <a:srgbClr val="A20000"/>
    <a:srgbClr val="48599F"/>
    <a:srgbClr val="0096D5"/>
    <a:srgbClr val="60A500"/>
    <a:srgbClr val="003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192" autoAdjust="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68B92C-14D7-4DB4-B6D6-D93C13809C7C}" type="doc">
      <dgm:prSet loTypeId="urn:microsoft.com/office/officeart/2008/layout/VerticalCurvedList" loCatId="list" qsTypeId="urn:microsoft.com/office/officeart/2005/8/quickstyle/3d1" qsCatId="3D" csTypeId="urn:microsoft.com/office/officeart/2005/8/colors/colorful4" csCatId="colorful" phldr="1"/>
      <dgm:spPr/>
      <dgm:t>
        <a:bodyPr/>
        <a:lstStyle/>
        <a:p>
          <a:endParaRPr lang="tr-TR"/>
        </a:p>
      </dgm:t>
    </dgm:pt>
    <dgm:pt modelId="{3CB678D2-6942-41F2-A018-D668C636F5C2}">
      <dgm:prSet phldrT="[Metin]" custT="1"/>
      <dgm:spPr/>
      <dgm:t>
        <a:bodyPr/>
        <a:lstStyle/>
        <a:p>
          <a:r>
            <a:rPr lang="tr-TR" sz="3000" b="1" dirty="0">
              <a:solidFill>
                <a:schemeClr val="tx1"/>
              </a:solidFill>
              <a:effectLst/>
            </a:rPr>
            <a:t>ÜNİTE/TEMA: </a:t>
          </a:r>
          <a:r>
            <a:rPr lang="tr-TR" sz="2500" b="0" i="0" u="none" dirty="0">
              <a:solidFill>
                <a:schemeClr val="tx1"/>
              </a:solidFill>
            </a:rPr>
            <a:t>DOĞAL SİSTEMLER VE SÜREÇLER-İKLİM SİSTEMİNİ ANLAMAK</a:t>
          </a:r>
          <a:endParaRPr lang="tr-TR" sz="2500" dirty="0">
            <a:solidFill>
              <a:schemeClr val="tx1"/>
            </a:solidFill>
          </a:endParaRPr>
        </a:p>
      </dgm:t>
    </dgm:pt>
    <dgm:pt modelId="{234D2DE1-3A5D-45F4-9E50-BBB43A3C9555}" type="parTrans" cxnId="{BF364883-2AB9-43D8-9078-CA7A7EC9FF85}">
      <dgm:prSet/>
      <dgm:spPr/>
      <dgm:t>
        <a:bodyPr/>
        <a:lstStyle/>
        <a:p>
          <a:endParaRPr lang="tr-TR" sz="2000"/>
        </a:p>
      </dgm:t>
    </dgm:pt>
    <dgm:pt modelId="{52C26A9E-8C99-48CE-9329-9E722B87DE58}" type="sibTrans" cxnId="{BF364883-2AB9-43D8-9078-CA7A7EC9FF85}">
      <dgm:prSet/>
      <dgm:spPr/>
      <dgm:t>
        <a:bodyPr/>
        <a:lstStyle/>
        <a:p>
          <a:endParaRPr lang="tr-TR" sz="2000"/>
        </a:p>
      </dgm:t>
    </dgm:pt>
    <dgm:pt modelId="{CD3A1253-669F-4865-8FC9-34919A57C10D}">
      <dgm:prSet phldrT="[Metin]" custT="1"/>
      <dgm:spPr/>
      <dgm:t>
        <a:bodyPr/>
        <a:lstStyle/>
        <a:p>
          <a:r>
            <a:rPr lang="tr-TR" sz="3000" b="1" i="0" u="none" strike="noStrike" dirty="0">
              <a:solidFill>
                <a:schemeClr val="tx1"/>
              </a:solidFill>
              <a:effectLst/>
              <a:latin typeface="Calibri" panose="020F0502020204030204" pitchFamily="34" charset="0"/>
            </a:rPr>
            <a:t>KONU (İÇERİK ÇERÇEVESİ)</a:t>
          </a:r>
        </a:p>
        <a:p>
          <a:r>
            <a:rPr lang="tr-TR" sz="2500" b="0" i="0" u="none" strike="noStrike" dirty="0">
              <a:solidFill>
                <a:schemeClr val="tx1"/>
              </a:solidFill>
              <a:effectLst/>
              <a:latin typeface="Calibri" panose="020F0502020204030204" pitchFamily="34" charset="0"/>
            </a:rPr>
            <a:t> İklim Sisteminin Bileşen ve Değişkenleri</a:t>
          </a:r>
          <a:endParaRPr lang="tr-TR" sz="2500" dirty="0">
            <a:solidFill>
              <a:schemeClr val="tx1"/>
            </a:solidFill>
          </a:endParaRPr>
        </a:p>
      </dgm:t>
    </dgm:pt>
    <dgm:pt modelId="{F41925CE-DBBE-453A-8FE7-C0673CC51D13}" type="parTrans" cxnId="{5C043328-4AAF-47C6-8A05-DBA5804265C1}">
      <dgm:prSet/>
      <dgm:spPr/>
      <dgm:t>
        <a:bodyPr/>
        <a:lstStyle/>
        <a:p>
          <a:endParaRPr lang="tr-TR" sz="2000"/>
        </a:p>
      </dgm:t>
    </dgm:pt>
    <dgm:pt modelId="{808C57C0-E50C-40A1-A8AC-96BFF25A221A}" type="sibTrans" cxnId="{5C043328-4AAF-47C6-8A05-DBA5804265C1}">
      <dgm:prSet/>
      <dgm:spPr/>
      <dgm:t>
        <a:bodyPr/>
        <a:lstStyle/>
        <a:p>
          <a:endParaRPr lang="tr-TR" sz="2000"/>
        </a:p>
      </dgm:t>
    </dgm:pt>
    <dgm:pt modelId="{1D2BE670-ACCE-4316-B4C5-3560ABE76AB4}">
      <dgm:prSet phldrT="[Metin]" custT="1"/>
      <dgm:spPr/>
      <dgm:t>
        <a:bodyPr/>
        <a:lstStyle/>
        <a:p>
          <a:pPr algn="l">
            <a:lnSpc>
              <a:spcPct val="100000"/>
            </a:lnSpc>
            <a:spcAft>
              <a:spcPts val="0"/>
            </a:spcAft>
          </a:pPr>
          <a:r>
            <a:rPr lang="tr-TR" sz="3000" b="1" i="0" u="none" strike="noStrike" dirty="0">
              <a:solidFill>
                <a:schemeClr val="tx1"/>
              </a:solidFill>
              <a:effectLst/>
              <a:latin typeface="Calibri" panose="020F0502020204030204" pitchFamily="34" charset="0"/>
            </a:rPr>
            <a:t>ÖĞRENME ÇIKTILARI</a:t>
          </a:r>
        </a:p>
        <a:p>
          <a:pPr algn="just">
            <a:lnSpc>
              <a:spcPct val="100000"/>
            </a:lnSpc>
            <a:spcAft>
              <a:spcPts val="0"/>
            </a:spcAft>
          </a:pPr>
          <a:r>
            <a:rPr lang="tr-TR" sz="2200" b="0" i="0" u="none" strike="noStrike" dirty="0">
              <a:solidFill>
                <a:schemeClr val="tx1"/>
              </a:solidFill>
              <a:effectLst/>
              <a:latin typeface="Calibri" panose="020F0502020204030204" pitchFamily="34" charset="0"/>
            </a:rPr>
            <a:t>COĞ.9.3.2. İklim sisteminin bileşen ve değişkenlerini çözümleyebilme</a:t>
          </a:r>
          <a:endParaRPr lang="tr-TR" sz="2200" dirty="0">
            <a:solidFill>
              <a:schemeClr val="tx1"/>
            </a:solidFill>
          </a:endParaRPr>
        </a:p>
      </dgm:t>
    </dgm:pt>
    <dgm:pt modelId="{4F8E763A-3690-4A66-BA96-B94B667638EB}" type="parTrans" cxnId="{2845922A-6F87-45C3-B254-1A2D6B05B643}">
      <dgm:prSet/>
      <dgm:spPr/>
      <dgm:t>
        <a:bodyPr/>
        <a:lstStyle/>
        <a:p>
          <a:endParaRPr lang="tr-TR" sz="2000"/>
        </a:p>
      </dgm:t>
    </dgm:pt>
    <dgm:pt modelId="{A6A7D3C0-5128-49F7-99C3-3C0A7F3BAE6E}" type="sibTrans" cxnId="{2845922A-6F87-45C3-B254-1A2D6B05B643}">
      <dgm:prSet/>
      <dgm:spPr/>
      <dgm:t>
        <a:bodyPr/>
        <a:lstStyle/>
        <a:p>
          <a:endParaRPr lang="tr-TR" sz="2000"/>
        </a:p>
      </dgm:t>
    </dgm:pt>
    <dgm:pt modelId="{C785C385-B3C5-449C-A76D-CB17432D6530}">
      <dgm:prSet custT="1"/>
      <dgm:spPr/>
      <dgm:t>
        <a:bodyPr/>
        <a:lstStyle/>
        <a:p>
          <a:pPr algn="just">
            <a:lnSpc>
              <a:spcPct val="100000"/>
            </a:lnSpc>
            <a:spcAft>
              <a:spcPts val="0"/>
            </a:spcAft>
          </a:pPr>
          <a:r>
            <a:rPr lang="tr-TR" sz="3000" b="1" i="0" u="none" strike="noStrike" dirty="0">
              <a:solidFill>
                <a:schemeClr val="tx1"/>
              </a:solidFill>
              <a:effectLst/>
              <a:latin typeface="Calibri" panose="020F0502020204030204" pitchFamily="34" charset="0"/>
            </a:rPr>
            <a:t>SÜREÇ BİLEŞENLERİ</a:t>
          </a:r>
        </a:p>
        <a:p>
          <a:pPr algn="just">
            <a:lnSpc>
              <a:spcPct val="100000"/>
            </a:lnSpc>
            <a:spcAft>
              <a:spcPts val="0"/>
            </a:spcAft>
          </a:pPr>
          <a:r>
            <a:rPr lang="tr-TR" sz="1500" b="0" i="0" u="none" strike="noStrike" dirty="0">
              <a:solidFill>
                <a:schemeClr val="tx1"/>
              </a:solidFill>
              <a:effectLst/>
              <a:latin typeface="Calibri" panose="020F0502020204030204" pitchFamily="34" charset="0"/>
            </a:rPr>
            <a:t>a) İklim sisteminin bileşen ve değişkenlerini belirler.</a:t>
          </a:r>
        </a:p>
        <a:p>
          <a:r>
            <a:rPr lang="tr-TR" sz="1500" b="0" i="0" u="none" strike="noStrike" dirty="0">
              <a:solidFill>
                <a:schemeClr val="tx1"/>
              </a:solidFill>
              <a:effectLst/>
              <a:latin typeface="Calibri" panose="020F0502020204030204" pitchFamily="34" charset="0"/>
            </a:rPr>
            <a:t>b)  İklim sistemine ait değişkenler arasındaki ilişkileri belirler.</a:t>
          </a:r>
          <a:endParaRPr lang="tr-TR" sz="1500" dirty="0">
            <a:solidFill>
              <a:schemeClr val="tx1"/>
            </a:solidFill>
          </a:endParaRPr>
        </a:p>
      </dgm:t>
    </dgm:pt>
    <dgm:pt modelId="{594ADC8A-4BD9-433A-B111-7CB56FA17583}" type="parTrans" cxnId="{36F66EAA-62D7-4B97-9F8F-07F254916DC0}">
      <dgm:prSet/>
      <dgm:spPr/>
      <dgm:t>
        <a:bodyPr/>
        <a:lstStyle/>
        <a:p>
          <a:endParaRPr lang="tr-TR" sz="2000"/>
        </a:p>
      </dgm:t>
    </dgm:pt>
    <dgm:pt modelId="{1E5A4890-9D7B-4C2A-80BB-61012798C021}" type="sibTrans" cxnId="{36F66EAA-62D7-4B97-9F8F-07F254916DC0}">
      <dgm:prSet/>
      <dgm:spPr/>
      <dgm:t>
        <a:bodyPr/>
        <a:lstStyle/>
        <a:p>
          <a:endParaRPr lang="tr-TR" sz="2000"/>
        </a:p>
      </dgm:t>
    </dgm:pt>
    <dgm:pt modelId="{0051CE8D-65A8-4A1B-B4B2-E46A3AC6FCC3}" type="pres">
      <dgm:prSet presAssocID="{CB68B92C-14D7-4DB4-B6D6-D93C13809C7C}" presName="Name0" presStyleCnt="0">
        <dgm:presLayoutVars>
          <dgm:chMax val="7"/>
          <dgm:chPref val="7"/>
          <dgm:dir/>
        </dgm:presLayoutVars>
      </dgm:prSet>
      <dgm:spPr/>
    </dgm:pt>
    <dgm:pt modelId="{EC249FEA-9757-49EF-8EA4-E498E2756BF3}" type="pres">
      <dgm:prSet presAssocID="{CB68B92C-14D7-4DB4-B6D6-D93C13809C7C}" presName="Name1" presStyleCnt="0"/>
      <dgm:spPr/>
    </dgm:pt>
    <dgm:pt modelId="{B8DDB881-4850-49F7-B06F-2B1EFEC9344E}" type="pres">
      <dgm:prSet presAssocID="{CB68B92C-14D7-4DB4-B6D6-D93C13809C7C}" presName="cycle" presStyleCnt="0"/>
      <dgm:spPr/>
    </dgm:pt>
    <dgm:pt modelId="{CAC5A6AE-6659-4BCE-A19B-57935D076130}" type="pres">
      <dgm:prSet presAssocID="{CB68B92C-14D7-4DB4-B6D6-D93C13809C7C}" presName="srcNode" presStyleLbl="node1" presStyleIdx="0" presStyleCnt="4"/>
      <dgm:spPr/>
    </dgm:pt>
    <dgm:pt modelId="{2A01A808-D04F-4F2D-A7AB-5F0B4C2A5697}" type="pres">
      <dgm:prSet presAssocID="{CB68B92C-14D7-4DB4-B6D6-D93C13809C7C}" presName="conn" presStyleLbl="parChTrans1D2" presStyleIdx="0" presStyleCnt="1"/>
      <dgm:spPr/>
    </dgm:pt>
    <dgm:pt modelId="{B9440943-EB7A-41DD-A8F5-9F023F7E801E}" type="pres">
      <dgm:prSet presAssocID="{CB68B92C-14D7-4DB4-B6D6-D93C13809C7C}" presName="extraNode" presStyleLbl="node1" presStyleIdx="0" presStyleCnt="4"/>
      <dgm:spPr/>
    </dgm:pt>
    <dgm:pt modelId="{0DB5BC87-5F9F-4EB8-8D91-F6281CF83E36}" type="pres">
      <dgm:prSet presAssocID="{CB68B92C-14D7-4DB4-B6D6-D93C13809C7C}" presName="dstNode" presStyleLbl="node1" presStyleIdx="0" presStyleCnt="4"/>
      <dgm:spPr/>
    </dgm:pt>
    <dgm:pt modelId="{D2866D8E-09DF-4A49-BD47-8BBFA5A45A28}" type="pres">
      <dgm:prSet presAssocID="{3CB678D2-6942-41F2-A018-D668C636F5C2}" presName="text_1" presStyleLbl="node1" presStyleIdx="0" presStyleCnt="4">
        <dgm:presLayoutVars>
          <dgm:bulletEnabled val="1"/>
        </dgm:presLayoutVars>
      </dgm:prSet>
      <dgm:spPr/>
    </dgm:pt>
    <dgm:pt modelId="{07896140-7E21-4174-80B1-B3327DCFC45E}" type="pres">
      <dgm:prSet presAssocID="{3CB678D2-6942-41F2-A018-D668C636F5C2}" presName="accent_1" presStyleCnt="0"/>
      <dgm:spPr/>
    </dgm:pt>
    <dgm:pt modelId="{78B7CFCD-EE87-4200-B0BA-C4EBA1DF02AD}" type="pres">
      <dgm:prSet presAssocID="{3CB678D2-6942-41F2-A018-D668C636F5C2}" presName="accentRepeatNode" presStyleLbl="solidFgAcc1" presStyleIdx="0" presStyleCnt="4"/>
      <dgm:spPr>
        <a:solidFill>
          <a:srgbClr val="0070C0"/>
        </a:solidFill>
      </dgm:spPr>
    </dgm:pt>
    <dgm:pt modelId="{F3E25EA9-279B-4706-8099-47C153DA0A35}" type="pres">
      <dgm:prSet presAssocID="{CD3A1253-669F-4865-8FC9-34919A57C10D}" presName="text_2" presStyleLbl="node1" presStyleIdx="1" presStyleCnt="4" custLinFactNeighborY="-25897">
        <dgm:presLayoutVars>
          <dgm:bulletEnabled val="1"/>
        </dgm:presLayoutVars>
      </dgm:prSet>
      <dgm:spPr/>
    </dgm:pt>
    <dgm:pt modelId="{9A311FF1-B0D1-4052-BA90-A1924E9991F0}" type="pres">
      <dgm:prSet presAssocID="{CD3A1253-669F-4865-8FC9-34919A57C10D}" presName="accent_2" presStyleCnt="0"/>
      <dgm:spPr/>
    </dgm:pt>
    <dgm:pt modelId="{53CE6E98-D61C-4779-99CE-867E6F8A9E30}" type="pres">
      <dgm:prSet presAssocID="{CD3A1253-669F-4865-8FC9-34919A57C10D}" presName="accentRepeatNode" presStyleLbl="solidFgAcc1" presStyleIdx="1" presStyleCnt="4" custLinFactNeighborY="-20716"/>
      <dgm:spPr>
        <a:solidFill>
          <a:srgbClr val="0070C0"/>
        </a:solidFill>
      </dgm:spPr>
    </dgm:pt>
    <dgm:pt modelId="{D517C37E-C3EB-41AB-ACCF-67A04FC61EE6}" type="pres">
      <dgm:prSet presAssocID="{1D2BE670-ACCE-4316-B4C5-3560ABE76AB4}" presName="text_3" presStyleLbl="node1" presStyleIdx="2" presStyleCnt="4" custLinFactNeighborY="-40290">
        <dgm:presLayoutVars>
          <dgm:bulletEnabled val="1"/>
        </dgm:presLayoutVars>
      </dgm:prSet>
      <dgm:spPr/>
    </dgm:pt>
    <dgm:pt modelId="{8A3DB7E9-E165-4B94-AC80-5CF2B615139C}" type="pres">
      <dgm:prSet presAssocID="{1D2BE670-ACCE-4316-B4C5-3560ABE76AB4}" presName="accent_3" presStyleCnt="0"/>
      <dgm:spPr/>
    </dgm:pt>
    <dgm:pt modelId="{8CE7A18A-3E04-4959-B3D9-43613E38FD0C}" type="pres">
      <dgm:prSet presAssocID="{1D2BE670-ACCE-4316-B4C5-3560ABE76AB4}" presName="accentRepeatNode" presStyleLbl="solidFgAcc1" presStyleIdx="2" presStyleCnt="4" custLinFactNeighborX="-2211" custLinFactNeighborY="-31461"/>
      <dgm:spPr>
        <a:solidFill>
          <a:srgbClr val="0070C0"/>
        </a:solidFill>
      </dgm:spPr>
    </dgm:pt>
    <dgm:pt modelId="{C33A0643-12D5-4DC9-9575-A07D9E183BED}" type="pres">
      <dgm:prSet presAssocID="{C785C385-B3C5-449C-A76D-CB17432D6530}" presName="text_4" presStyleLbl="node1" presStyleIdx="3" presStyleCnt="4" custScaleX="97913" custScaleY="101007" custLinFactNeighborX="881" custLinFactNeighborY="-41298">
        <dgm:presLayoutVars>
          <dgm:bulletEnabled val="1"/>
        </dgm:presLayoutVars>
      </dgm:prSet>
      <dgm:spPr/>
    </dgm:pt>
    <dgm:pt modelId="{B1AD53E1-6B52-4577-BD45-7913291B985F}" type="pres">
      <dgm:prSet presAssocID="{C785C385-B3C5-449C-A76D-CB17432D6530}" presName="accent_4" presStyleCnt="0"/>
      <dgm:spPr/>
    </dgm:pt>
    <dgm:pt modelId="{3FC2AE7D-0DAB-4707-8D8F-943D01B9B69F}" type="pres">
      <dgm:prSet presAssocID="{C785C385-B3C5-449C-A76D-CB17432D6530}" presName="accentRepeatNode" presStyleLbl="solidFgAcc1" presStyleIdx="3" presStyleCnt="4" custLinFactNeighborX="16570" custLinFactNeighborY="-33040"/>
      <dgm:spPr>
        <a:solidFill>
          <a:srgbClr val="0070C0"/>
        </a:solidFill>
      </dgm:spPr>
    </dgm:pt>
  </dgm:ptLst>
  <dgm:cxnLst>
    <dgm:cxn modelId="{5C043328-4AAF-47C6-8A05-DBA5804265C1}" srcId="{CB68B92C-14D7-4DB4-B6D6-D93C13809C7C}" destId="{CD3A1253-669F-4865-8FC9-34919A57C10D}" srcOrd="1" destOrd="0" parTransId="{F41925CE-DBBE-453A-8FE7-C0673CC51D13}" sibTransId="{808C57C0-E50C-40A1-A8AC-96BFF25A221A}"/>
    <dgm:cxn modelId="{2845922A-6F87-45C3-B254-1A2D6B05B643}" srcId="{CB68B92C-14D7-4DB4-B6D6-D93C13809C7C}" destId="{1D2BE670-ACCE-4316-B4C5-3560ABE76AB4}" srcOrd="2" destOrd="0" parTransId="{4F8E763A-3690-4A66-BA96-B94B667638EB}" sibTransId="{A6A7D3C0-5128-49F7-99C3-3C0A7F3BAE6E}"/>
    <dgm:cxn modelId="{E8D8ED2C-C328-4045-9074-6FE74876E469}" type="presOf" srcId="{CD3A1253-669F-4865-8FC9-34919A57C10D}" destId="{F3E25EA9-279B-4706-8099-47C153DA0A35}" srcOrd="0" destOrd="0" presId="urn:microsoft.com/office/officeart/2008/layout/VerticalCurvedList"/>
    <dgm:cxn modelId="{B1327B7F-EF39-40F0-897C-FDE4A064C85F}" type="presOf" srcId="{C785C385-B3C5-449C-A76D-CB17432D6530}" destId="{C33A0643-12D5-4DC9-9575-A07D9E183BED}" srcOrd="0" destOrd="0" presId="urn:microsoft.com/office/officeart/2008/layout/VerticalCurvedList"/>
    <dgm:cxn modelId="{D2DF0683-62AA-44AC-9CDD-CD9E9BC6652F}" type="presOf" srcId="{52C26A9E-8C99-48CE-9329-9E722B87DE58}" destId="{2A01A808-D04F-4F2D-A7AB-5F0B4C2A5697}" srcOrd="0" destOrd="0" presId="urn:microsoft.com/office/officeart/2008/layout/VerticalCurvedList"/>
    <dgm:cxn modelId="{BF364883-2AB9-43D8-9078-CA7A7EC9FF85}" srcId="{CB68B92C-14D7-4DB4-B6D6-D93C13809C7C}" destId="{3CB678D2-6942-41F2-A018-D668C636F5C2}" srcOrd="0" destOrd="0" parTransId="{234D2DE1-3A5D-45F4-9E50-BBB43A3C9555}" sibTransId="{52C26A9E-8C99-48CE-9329-9E722B87DE58}"/>
    <dgm:cxn modelId="{7E15FB86-1E9B-474A-BA96-442D6EA13181}" type="presOf" srcId="{1D2BE670-ACCE-4316-B4C5-3560ABE76AB4}" destId="{D517C37E-C3EB-41AB-ACCF-67A04FC61EE6}" srcOrd="0" destOrd="0" presId="urn:microsoft.com/office/officeart/2008/layout/VerticalCurvedList"/>
    <dgm:cxn modelId="{CD2F3C94-6D6A-4757-958C-0405A6110E78}" type="presOf" srcId="{CB68B92C-14D7-4DB4-B6D6-D93C13809C7C}" destId="{0051CE8D-65A8-4A1B-B4B2-E46A3AC6FCC3}" srcOrd="0" destOrd="0" presId="urn:microsoft.com/office/officeart/2008/layout/VerticalCurvedList"/>
    <dgm:cxn modelId="{6DF7E5A3-5801-4D48-817E-BF3269B76719}" type="presOf" srcId="{3CB678D2-6942-41F2-A018-D668C636F5C2}" destId="{D2866D8E-09DF-4A49-BD47-8BBFA5A45A28}" srcOrd="0" destOrd="0" presId="urn:microsoft.com/office/officeart/2008/layout/VerticalCurvedList"/>
    <dgm:cxn modelId="{36F66EAA-62D7-4B97-9F8F-07F254916DC0}" srcId="{CB68B92C-14D7-4DB4-B6D6-D93C13809C7C}" destId="{C785C385-B3C5-449C-A76D-CB17432D6530}" srcOrd="3" destOrd="0" parTransId="{594ADC8A-4BD9-433A-B111-7CB56FA17583}" sibTransId="{1E5A4890-9D7B-4C2A-80BB-61012798C021}"/>
    <dgm:cxn modelId="{43D4A4F1-7190-4F7B-A655-FB32716CA66B}" type="presParOf" srcId="{0051CE8D-65A8-4A1B-B4B2-E46A3AC6FCC3}" destId="{EC249FEA-9757-49EF-8EA4-E498E2756BF3}" srcOrd="0" destOrd="0" presId="urn:microsoft.com/office/officeart/2008/layout/VerticalCurvedList"/>
    <dgm:cxn modelId="{A133C959-6DDC-48D7-8209-4CAD016419B3}" type="presParOf" srcId="{EC249FEA-9757-49EF-8EA4-E498E2756BF3}" destId="{B8DDB881-4850-49F7-B06F-2B1EFEC9344E}" srcOrd="0" destOrd="0" presId="urn:microsoft.com/office/officeart/2008/layout/VerticalCurvedList"/>
    <dgm:cxn modelId="{FC0B6317-2B4E-4AAC-AB21-D4D633873457}" type="presParOf" srcId="{B8DDB881-4850-49F7-B06F-2B1EFEC9344E}" destId="{CAC5A6AE-6659-4BCE-A19B-57935D076130}" srcOrd="0" destOrd="0" presId="urn:microsoft.com/office/officeart/2008/layout/VerticalCurvedList"/>
    <dgm:cxn modelId="{DA3302ED-84E7-4055-8F16-909D32796D67}" type="presParOf" srcId="{B8DDB881-4850-49F7-B06F-2B1EFEC9344E}" destId="{2A01A808-D04F-4F2D-A7AB-5F0B4C2A5697}" srcOrd="1" destOrd="0" presId="urn:microsoft.com/office/officeart/2008/layout/VerticalCurvedList"/>
    <dgm:cxn modelId="{E00CBC33-5D26-4254-B124-3110CC3A237A}" type="presParOf" srcId="{B8DDB881-4850-49F7-B06F-2B1EFEC9344E}" destId="{B9440943-EB7A-41DD-A8F5-9F023F7E801E}" srcOrd="2" destOrd="0" presId="urn:microsoft.com/office/officeart/2008/layout/VerticalCurvedList"/>
    <dgm:cxn modelId="{2C1397EC-2214-4758-AFA1-217AD93C6E3E}" type="presParOf" srcId="{B8DDB881-4850-49F7-B06F-2B1EFEC9344E}" destId="{0DB5BC87-5F9F-4EB8-8D91-F6281CF83E36}" srcOrd="3" destOrd="0" presId="urn:microsoft.com/office/officeart/2008/layout/VerticalCurvedList"/>
    <dgm:cxn modelId="{FF7EABAD-234F-470A-9C9E-A670145B6056}" type="presParOf" srcId="{EC249FEA-9757-49EF-8EA4-E498E2756BF3}" destId="{D2866D8E-09DF-4A49-BD47-8BBFA5A45A28}" srcOrd="1" destOrd="0" presId="urn:microsoft.com/office/officeart/2008/layout/VerticalCurvedList"/>
    <dgm:cxn modelId="{EDC2A18D-FFE9-4800-91DC-5EA4E56F6244}" type="presParOf" srcId="{EC249FEA-9757-49EF-8EA4-E498E2756BF3}" destId="{07896140-7E21-4174-80B1-B3327DCFC45E}" srcOrd="2" destOrd="0" presId="urn:microsoft.com/office/officeart/2008/layout/VerticalCurvedList"/>
    <dgm:cxn modelId="{5BA2953A-6DB0-421A-888E-F7A5F5E18DED}" type="presParOf" srcId="{07896140-7E21-4174-80B1-B3327DCFC45E}" destId="{78B7CFCD-EE87-4200-B0BA-C4EBA1DF02AD}" srcOrd="0" destOrd="0" presId="urn:microsoft.com/office/officeart/2008/layout/VerticalCurvedList"/>
    <dgm:cxn modelId="{3B0FF54C-E837-4069-B578-8262C4977018}" type="presParOf" srcId="{EC249FEA-9757-49EF-8EA4-E498E2756BF3}" destId="{F3E25EA9-279B-4706-8099-47C153DA0A35}" srcOrd="3" destOrd="0" presId="urn:microsoft.com/office/officeart/2008/layout/VerticalCurvedList"/>
    <dgm:cxn modelId="{649BA471-C4DE-4728-B2E9-F2D913D46526}" type="presParOf" srcId="{EC249FEA-9757-49EF-8EA4-E498E2756BF3}" destId="{9A311FF1-B0D1-4052-BA90-A1924E9991F0}" srcOrd="4" destOrd="0" presId="urn:microsoft.com/office/officeart/2008/layout/VerticalCurvedList"/>
    <dgm:cxn modelId="{6D06DE68-B755-48C9-98A1-F230BD8806C7}" type="presParOf" srcId="{9A311FF1-B0D1-4052-BA90-A1924E9991F0}" destId="{53CE6E98-D61C-4779-99CE-867E6F8A9E30}" srcOrd="0" destOrd="0" presId="urn:microsoft.com/office/officeart/2008/layout/VerticalCurvedList"/>
    <dgm:cxn modelId="{C37B2B10-58EC-4294-AD7B-0BC625971D88}" type="presParOf" srcId="{EC249FEA-9757-49EF-8EA4-E498E2756BF3}" destId="{D517C37E-C3EB-41AB-ACCF-67A04FC61EE6}" srcOrd="5" destOrd="0" presId="urn:microsoft.com/office/officeart/2008/layout/VerticalCurvedList"/>
    <dgm:cxn modelId="{F9CF8602-7ECB-4ACF-9C90-EA5132BCCCC6}" type="presParOf" srcId="{EC249FEA-9757-49EF-8EA4-E498E2756BF3}" destId="{8A3DB7E9-E165-4B94-AC80-5CF2B615139C}" srcOrd="6" destOrd="0" presId="urn:microsoft.com/office/officeart/2008/layout/VerticalCurvedList"/>
    <dgm:cxn modelId="{256D15E3-4926-41FF-B759-D74A30FFB63A}" type="presParOf" srcId="{8A3DB7E9-E165-4B94-AC80-5CF2B615139C}" destId="{8CE7A18A-3E04-4959-B3D9-43613E38FD0C}" srcOrd="0" destOrd="0" presId="urn:microsoft.com/office/officeart/2008/layout/VerticalCurvedList"/>
    <dgm:cxn modelId="{3ED321AF-756E-4FFD-A5C9-E0C001A39240}" type="presParOf" srcId="{EC249FEA-9757-49EF-8EA4-E498E2756BF3}" destId="{C33A0643-12D5-4DC9-9575-A07D9E183BED}" srcOrd="7" destOrd="0" presId="urn:microsoft.com/office/officeart/2008/layout/VerticalCurvedList"/>
    <dgm:cxn modelId="{3774ABC5-0204-4F46-8B89-57FD0329B886}" type="presParOf" srcId="{EC249FEA-9757-49EF-8EA4-E498E2756BF3}" destId="{B1AD53E1-6B52-4577-BD45-7913291B985F}" srcOrd="8" destOrd="0" presId="urn:microsoft.com/office/officeart/2008/layout/VerticalCurvedList"/>
    <dgm:cxn modelId="{47A0859C-73BB-496E-8DD2-CB56524449EC}" type="presParOf" srcId="{B1AD53E1-6B52-4577-BD45-7913291B985F}" destId="{3FC2AE7D-0DAB-4707-8D8F-943D01B9B69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01A808-D04F-4F2D-A7AB-5F0B4C2A5697}">
      <dsp:nvSpPr>
        <dsp:cNvPr id="0" name=""/>
        <dsp:cNvSpPr/>
      </dsp:nvSpPr>
      <dsp:spPr>
        <a:xfrm>
          <a:off x="-7598878" y="-1161178"/>
          <a:ext cx="9041996" cy="9041996"/>
        </a:xfrm>
        <a:prstGeom prst="blockArc">
          <a:avLst>
            <a:gd name="adj1" fmla="val 18900000"/>
            <a:gd name="adj2" fmla="val 2700000"/>
            <a:gd name="adj3" fmla="val 239"/>
          </a:avLst>
        </a:prstGeom>
        <a:noFill/>
        <a:ln w="12700" cap="flat" cmpd="sng" algn="ctr">
          <a:solidFill>
            <a:schemeClr val="accent5">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2866D8E-09DF-4A49-BD47-8BBFA5A45A28}">
      <dsp:nvSpPr>
        <dsp:cNvPr id="0" name=""/>
        <dsp:cNvSpPr/>
      </dsp:nvSpPr>
      <dsp:spPr>
        <a:xfrm>
          <a:off x="754920" y="516605"/>
          <a:ext cx="11119802" cy="1033749"/>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0539" tIns="76200" rIns="76200" bIns="76200" numCol="1" spcCol="1270" anchor="ctr" anchorCtr="0">
          <a:noAutofit/>
        </a:bodyPr>
        <a:lstStyle/>
        <a:p>
          <a:pPr marL="0" lvl="0" indent="0" algn="l" defTabSz="1333500">
            <a:lnSpc>
              <a:spcPct val="90000"/>
            </a:lnSpc>
            <a:spcBef>
              <a:spcPct val="0"/>
            </a:spcBef>
            <a:spcAft>
              <a:spcPct val="35000"/>
            </a:spcAft>
            <a:buNone/>
          </a:pPr>
          <a:r>
            <a:rPr lang="tr-TR" sz="3000" b="1" kern="1200" dirty="0">
              <a:solidFill>
                <a:schemeClr val="tx1"/>
              </a:solidFill>
              <a:effectLst/>
            </a:rPr>
            <a:t>ÜNİTE/TEMA: </a:t>
          </a:r>
          <a:r>
            <a:rPr lang="tr-TR" sz="2500" b="0" i="0" u="none" kern="1200" dirty="0">
              <a:solidFill>
                <a:schemeClr val="tx1"/>
              </a:solidFill>
            </a:rPr>
            <a:t>DOĞAL SİSTEMLER VE SÜREÇLER-İKLİM SİSTEMİNİ ANLAMAK</a:t>
          </a:r>
          <a:endParaRPr lang="tr-TR" sz="2500" kern="1200" dirty="0">
            <a:solidFill>
              <a:schemeClr val="tx1"/>
            </a:solidFill>
          </a:endParaRPr>
        </a:p>
      </dsp:txBody>
      <dsp:txXfrm>
        <a:off x="754920" y="516605"/>
        <a:ext cx="11119802" cy="1033749"/>
      </dsp:txXfrm>
    </dsp:sp>
    <dsp:sp modelId="{78B7CFCD-EE87-4200-B0BA-C4EBA1DF02AD}">
      <dsp:nvSpPr>
        <dsp:cNvPr id="0" name=""/>
        <dsp:cNvSpPr/>
      </dsp:nvSpPr>
      <dsp:spPr>
        <a:xfrm>
          <a:off x="108827" y="387387"/>
          <a:ext cx="1292186" cy="1292186"/>
        </a:xfrm>
        <a:prstGeom prst="ellipse">
          <a:avLst/>
        </a:prstGeom>
        <a:solidFill>
          <a:srgbClr val="0070C0"/>
        </a:solidFill>
        <a:ln w="6350" cap="flat" cmpd="sng" algn="ctr">
          <a:solidFill>
            <a:schemeClr val="accent4">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F3E25EA9-279B-4706-8099-47C153DA0A35}">
      <dsp:nvSpPr>
        <dsp:cNvPr id="0" name=""/>
        <dsp:cNvSpPr/>
      </dsp:nvSpPr>
      <dsp:spPr>
        <a:xfrm>
          <a:off x="1347593" y="1799788"/>
          <a:ext cx="10527130" cy="1033749"/>
        </a:xfrm>
        <a:prstGeom prst="rect">
          <a:avLst/>
        </a:prstGeom>
        <a:gradFill rotWithShape="0">
          <a:gsLst>
            <a:gs pos="0">
              <a:schemeClr val="accent4">
                <a:hueOff val="3266964"/>
                <a:satOff val="-13592"/>
                <a:lumOff val="3203"/>
                <a:alphaOff val="0"/>
                <a:satMod val="103000"/>
                <a:lumMod val="102000"/>
                <a:tint val="94000"/>
              </a:schemeClr>
            </a:gs>
            <a:gs pos="50000">
              <a:schemeClr val="accent4">
                <a:hueOff val="3266964"/>
                <a:satOff val="-13592"/>
                <a:lumOff val="3203"/>
                <a:alphaOff val="0"/>
                <a:satMod val="110000"/>
                <a:lumMod val="100000"/>
                <a:shade val="100000"/>
              </a:schemeClr>
            </a:gs>
            <a:gs pos="100000">
              <a:schemeClr val="accent4">
                <a:hueOff val="3266964"/>
                <a:satOff val="-13592"/>
                <a:lumOff val="320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0539" tIns="76200" rIns="76200" bIns="76200" numCol="1" spcCol="1270" anchor="ctr" anchorCtr="0">
          <a:noAutofit/>
        </a:bodyPr>
        <a:lstStyle/>
        <a:p>
          <a:pPr marL="0" lvl="0" indent="0" algn="l" defTabSz="1333500">
            <a:lnSpc>
              <a:spcPct val="90000"/>
            </a:lnSpc>
            <a:spcBef>
              <a:spcPct val="0"/>
            </a:spcBef>
            <a:spcAft>
              <a:spcPct val="35000"/>
            </a:spcAft>
            <a:buNone/>
          </a:pPr>
          <a:r>
            <a:rPr lang="tr-TR" sz="3000" b="1" i="0" u="none" strike="noStrike" kern="1200" dirty="0">
              <a:solidFill>
                <a:schemeClr val="tx1"/>
              </a:solidFill>
              <a:effectLst/>
              <a:latin typeface="Calibri" panose="020F0502020204030204" pitchFamily="34" charset="0"/>
            </a:rPr>
            <a:t>KONU (İÇERİK ÇERÇEVESİ)</a:t>
          </a:r>
        </a:p>
        <a:p>
          <a:pPr marL="0" lvl="0" indent="0" algn="l" defTabSz="1333500">
            <a:lnSpc>
              <a:spcPct val="90000"/>
            </a:lnSpc>
            <a:spcBef>
              <a:spcPct val="0"/>
            </a:spcBef>
            <a:spcAft>
              <a:spcPct val="35000"/>
            </a:spcAft>
            <a:buNone/>
          </a:pPr>
          <a:r>
            <a:rPr lang="tr-TR" sz="2500" b="0" i="0" u="none" strike="noStrike" kern="1200" dirty="0">
              <a:solidFill>
                <a:schemeClr val="tx1"/>
              </a:solidFill>
              <a:effectLst/>
              <a:latin typeface="Calibri" panose="020F0502020204030204" pitchFamily="34" charset="0"/>
            </a:rPr>
            <a:t> İklim Sisteminin Bileşen ve Değişkenleri</a:t>
          </a:r>
          <a:endParaRPr lang="tr-TR" sz="2500" kern="1200" dirty="0">
            <a:solidFill>
              <a:schemeClr val="tx1"/>
            </a:solidFill>
          </a:endParaRPr>
        </a:p>
      </dsp:txBody>
      <dsp:txXfrm>
        <a:off x="1347593" y="1799788"/>
        <a:ext cx="10527130" cy="1033749"/>
      </dsp:txXfrm>
    </dsp:sp>
    <dsp:sp modelId="{53CE6E98-D61C-4779-99CE-867E6F8A9E30}">
      <dsp:nvSpPr>
        <dsp:cNvPr id="0" name=""/>
        <dsp:cNvSpPr/>
      </dsp:nvSpPr>
      <dsp:spPr>
        <a:xfrm>
          <a:off x="701499" y="1670590"/>
          <a:ext cx="1292186" cy="1292186"/>
        </a:xfrm>
        <a:prstGeom prst="ellipse">
          <a:avLst/>
        </a:prstGeom>
        <a:solidFill>
          <a:srgbClr val="0070C0"/>
        </a:solidFill>
        <a:ln w="6350" cap="flat" cmpd="sng" algn="ctr">
          <a:solidFill>
            <a:schemeClr val="accent4">
              <a:hueOff val="3266964"/>
              <a:satOff val="-13592"/>
              <a:lumOff val="3203"/>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517C37E-C3EB-41AB-ACCF-67A04FC61EE6}">
      <dsp:nvSpPr>
        <dsp:cNvPr id="0" name=""/>
        <dsp:cNvSpPr/>
      </dsp:nvSpPr>
      <dsp:spPr>
        <a:xfrm>
          <a:off x="1347593" y="3201894"/>
          <a:ext cx="10527130" cy="1033749"/>
        </a:xfrm>
        <a:prstGeom prst="rect">
          <a:avLst/>
        </a:prstGeom>
        <a:gradFill rotWithShape="0">
          <a:gsLst>
            <a:gs pos="0">
              <a:schemeClr val="accent4">
                <a:hueOff val="6533927"/>
                <a:satOff val="-27185"/>
                <a:lumOff val="6405"/>
                <a:alphaOff val="0"/>
                <a:satMod val="103000"/>
                <a:lumMod val="102000"/>
                <a:tint val="94000"/>
              </a:schemeClr>
            </a:gs>
            <a:gs pos="50000">
              <a:schemeClr val="accent4">
                <a:hueOff val="6533927"/>
                <a:satOff val="-27185"/>
                <a:lumOff val="6405"/>
                <a:alphaOff val="0"/>
                <a:satMod val="110000"/>
                <a:lumMod val="100000"/>
                <a:shade val="100000"/>
              </a:schemeClr>
            </a:gs>
            <a:gs pos="100000">
              <a:schemeClr val="accent4">
                <a:hueOff val="6533927"/>
                <a:satOff val="-27185"/>
                <a:lumOff val="640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0539" tIns="76200" rIns="76200" bIns="76200" numCol="1" spcCol="1270" anchor="ctr" anchorCtr="0">
          <a:noAutofit/>
        </a:bodyPr>
        <a:lstStyle/>
        <a:p>
          <a:pPr marL="0" lvl="0" indent="0" algn="l" defTabSz="1333500">
            <a:lnSpc>
              <a:spcPct val="100000"/>
            </a:lnSpc>
            <a:spcBef>
              <a:spcPct val="0"/>
            </a:spcBef>
            <a:spcAft>
              <a:spcPts val="0"/>
            </a:spcAft>
            <a:buNone/>
          </a:pPr>
          <a:r>
            <a:rPr lang="tr-TR" sz="3000" b="1" i="0" u="none" strike="noStrike" kern="1200" dirty="0">
              <a:solidFill>
                <a:schemeClr val="tx1"/>
              </a:solidFill>
              <a:effectLst/>
              <a:latin typeface="Calibri" panose="020F0502020204030204" pitchFamily="34" charset="0"/>
            </a:rPr>
            <a:t>ÖĞRENME ÇIKTILARI</a:t>
          </a:r>
        </a:p>
        <a:p>
          <a:pPr marL="0" lvl="0" indent="0" algn="just" defTabSz="1333500">
            <a:lnSpc>
              <a:spcPct val="100000"/>
            </a:lnSpc>
            <a:spcBef>
              <a:spcPct val="0"/>
            </a:spcBef>
            <a:spcAft>
              <a:spcPts val="0"/>
            </a:spcAft>
            <a:buNone/>
          </a:pPr>
          <a:r>
            <a:rPr lang="tr-TR" sz="2200" b="0" i="0" u="none" strike="noStrike" kern="1200" dirty="0">
              <a:solidFill>
                <a:schemeClr val="tx1"/>
              </a:solidFill>
              <a:effectLst/>
              <a:latin typeface="Calibri" panose="020F0502020204030204" pitchFamily="34" charset="0"/>
            </a:rPr>
            <a:t>COĞ.9.3.2. İklim sisteminin bileşen ve değişkenlerini çözümleyebilme</a:t>
          </a:r>
          <a:endParaRPr lang="tr-TR" sz="2200" kern="1200" dirty="0">
            <a:solidFill>
              <a:schemeClr val="tx1"/>
            </a:solidFill>
          </a:endParaRPr>
        </a:p>
      </dsp:txBody>
      <dsp:txXfrm>
        <a:off x="1347593" y="3201894"/>
        <a:ext cx="10527130" cy="1033749"/>
      </dsp:txXfrm>
    </dsp:sp>
    <dsp:sp modelId="{8CE7A18A-3E04-4959-B3D9-43613E38FD0C}">
      <dsp:nvSpPr>
        <dsp:cNvPr id="0" name=""/>
        <dsp:cNvSpPr/>
      </dsp:nvSpPr>
      <dsp:spPr>
        <a:xfrm>
          <a:off x="672929" y="3082638"/>
          <a:ext cx="1292186" cy="1292186"/>
        </a:xfrm>
        <a:prstGeom prst="ellipse">
          <a:avLst/>
        </a:prstGeom>
        <a:solidFill>
          <a:srgbClr val="0070C0"/>
        </a:solidFill>
        <a:ln w="6350" cap="flat" cmpd="sng" algn="ctr">
          <a:solidFill>
            <a:schemeClr val="accent4">
              <a:hueOff val="6533927"/>
              <a:satOff val="-27185"/>
              <a:lumOff val="6405"/>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C33A0643-12D5-4DC9-9575-A07D9E183BED}">
      <dsp:nvSpPr>
        <dsp:cNvPr id="0" name=""/>
        <dsp:cNvSpPr/>
      </dsp:nvSpPr>
      <dsp:spPr>
        <a:xfrm>
          <a:off x="968921" y="4737161"/>
          <a:ext cx="10887732" cy="1044159"/>
        </a:xfrm>
        <a:prstGeom prst="rect">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0539" tIns="76200" rIns="76200" bIns="76200" numCol="1" spcCol="1270" anchor="ctr" anchorCtr="0">
          <a:noAutofit/>
        </a:bodyPr>
        <a:lstStyle/>
        <a:p>
          <a:pPr marL="0" lvl="0" indent="0" algn="just" defTabSz="1333500">
            <a:lnSpc>
              <a:spcPct val="100000"/>
            </a:lnSpc>
            <a:spcBef>
              <a:spcPct val="0"/>
            </a:spcBef>
            <a:spcAft>
              <a:spcPts val="0"/>
            </a:spcAft>
            <a:buNone/>
          </a:pPr>
          <a:r>
            <a:rPr lang="tr-TR" sz="3000" b="1" i="0" u="none" strike="noStrike" kern="1200" dirty="0">
              <a:solidFill>
                <a:schemeClr val="tx1"/>
              </a:solidFill>
              <a:effectLst/>
              <a:latin typeface="Calibri" panose="020F0502020204030204" pitchFamily="34" charset="0"/>
            </a:rPr>
            <a:t>SÜREÇ BİLEŞENLERİ</a:t>
          </a:r>
        </a:p>
        <a:p>
          <a:pPr marL="0" lvl="0" indent="0" algn="just" defTabSz="1333500">
            <a:lnSpc>
              <a:spcPct val="100000"/>
            </a:lnSpc>
            <a:spcBef>
              <a:spcPct val="0"/>
            </a:spcBef>
            <a:spcAft>
              <a:spcPts val="0"/>
            </a:spcAft>
            <a:buNone/>
          </a:pPr>
          <a:r>
            <a:rPr lang="tr-TR" sz="1500" b="0" i="0" u="none" strike="noStrike" kern="1200" dirty="0">
              <a:solidFill>
                <a:schemeClr val="tx1"/>
              </a:solidFill>
              <a:effectLst/>
              <a:latin typeface="Calibri" panose="020F0502020204030204" pitchFamily="34" charset="0"/>
            </a:rPr>
            <a:t>a) İklim sisteminin bileşen ve değişkenlerini belirler.</a:t>
          </a:r>
        </a:p>
        <a:p>
          <a:pPr marL="0" lvl="0" indent="0" defTabSz="1333500">
            <a:spcBef>
              <a:spcPct val="0"/>
            </a:spcBef>
            <a:buNone/>
          </a:pPr>
          <a:r>
            <a:rPr lang="tr-TR" sz="1500" b="0" i="0" u="none" strike="noStrike" kern="1200" dirty="0">
              <a:solidFill>
                <a:schemeClr val="tx1"/>
              </a:solidFill>
              <a:effectLst/>
              <a:latin typeface="Calibri" panose="020F0502020204030204" pitchFamily="34" charset="0"/>
            </a:rPr>
            <a:t>b)  İklim sistemine ait değişkenler arasındaki ilişkileri belirler.</a:t>
          </a:r>
          <a:endParaRPr lang="tr-TR" sz="1500" kern="1200" dirty="0">
            <a:solidFill>
              <a:schemeClr val="tx1"/>
            </a:solidFill>
          </a:endParaRPr>
        </a:p>
      </dsp:txBody>
      <dsp:txXfrm>
        <a:off x="968921" y="4737161"/>
        <a:ext cx="10887732" cy="1044159"/>
      </dsp:txXfrm>
    </dsp:sp>
    <dsp:sp modelId="{3FC2AE7D-0DAB-4707-8D8F-943D01B9B69F}">
      <dsp:nvSpPr>
        <dsp:cNvPr id="0" name=""/>
        <dsp:cNvSpPr/>
      </dsp:nvSpPr>
      <dsp:spPr>
        <a:xfrm>
          <a:off x="322942" y="4613127"/>
          <a:ext cx="1292186" cy="1292186"/>
        </a:xfrm>
        <a:prstGeom prst="ellipse">
          <a:avLst/>
        </a:prstGeom>
        <a:solidFill>
          <a:srgbClr val="0070C0"/>
        </a:solidFill>
        <a:ln w="6350" cap="flat" cmpd="sng" algn="ctr">
          <a:solidFill>
            <a:schemeClr val="accent4">
              <a:hueOff val="9800891"/>
              <a:satOff val="-40777"/>
              <a:lumOff val="9608"/>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6BB4A62-C73B-CCF1-F167-35EB6AF8C075}"/>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6484136D-3DE2-1F65-7CB0-B076FE32B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784906D7-1B3D-99D2-C0F8-233416B6F940}"/>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5" name="Alt Bilgi Yer Tutucusu 4">
            <a:extLst>
              <a:ext uri="{FF2B5EF4-FFF2-40B4-BE49-F238E27FC236}">
                <a16:creationId xmlns:a16="http://schemas.microsoft.com/office/drawing/2014/main" id="{9864D6AD-2931-EAA8-10B2-0E4AC681DBB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4D0C2B0-B847-18B6-0D58-58B48DF11DCF}"/>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3572608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DACE209-F1BA-36F5-8ABE-AC367673DFB1}"/>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77442EF-11E6-D1BF-2320-2E5491C7E99F}"/>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9191C8E-959A-4CC6-9D8F-4B2B0F288F77}"/>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5" name="Alt Bilgi Yer Tutucusu 4">
            <a:extLst>
              <a:ext uri="{FF2B5EF4-FFF2-40B4-BE49-F238E27FC236}">
                <a16:creationId xmlns:a16="http://schemas.microsoft.com/office/drawing/2014/main" id="{9E4402BF-75B0-05DA-DE34-D2B081420F1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CF5A660-5BBF-5EED-D7A8-85DDE4C09215}"/>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15329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F4F7FC5-257A-7C08-3AA8-E74B8BABCC7F}"/>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9DE04AB4-BECE-F15E-053A-4FE08371D7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1F5FBA6E-7941-8043-149F-741E5A8C0CF6}"/>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5" name="Alt Bilgi Yer Tutucusu 4">
            <a:extLst>
              <a:ext uri="{FF2B5EF4-FFF2-40B4-BE49-F238E27FC236}">
                <a16:creationId xmlns:a16="http://schemas.microsoft.com/office/drawing/2014/main" id="{82B0C811-16F6-CD25-E7C6-3A071F6664D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ACF56F9-C65E-D78C-317E-8651FC6E119F}"/>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4279076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CEFF546-9B96-DBD8-F36E-5C073CF7BDC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FF4765D-BBC0-548E-1E41-943503719598}"/>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376F8924-DBDA-464C-07C1-FBA0FFEB448A}"/>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7A469C5C-D1E6-6890-52E9-17DC617C10F9}"/>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6" name="Alt Bilgi Yer Tutucusu 5">
            <a:extLst>
              <a:ext uri="{FF2B5EF4-FFF2-40B4-BE49-F238E27FC236}">
                <a16:creationId xmlns:a16="http://schemas.microsoft.com/office/drawing/2014/main" id="{8C6BAF57-EE82-75B8-56C2-A56C390D7BE6}"/>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7B956F2-9D96-770F-4DD5-A3B141425119}"/>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1308971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B83F1D4-DD1C-3D58-8141-DBFDE9F41795}"/>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C1B5BC8-9076-2767-9E8E-64DD0406C2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60C4ABEA-ACB9-B555-7AF3-119E96ECEF37}"/>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9A71FA54-DFC2-667B-79A3-4070C547A3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8238FE3E-7835-9EE0-4D96-E84906DC557F}"/>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3BF73629-9506-9203-8A59-68601149C57B}"/>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8" name="Alt Bilgi Yer Tutucusu 7">
            <a:extLst>
              <a:ext uri="{FF2B5EF4-FFF2-40B4-BE49-F238E27FC236}">
                <a16:creationId xmlns:a16="http://schemas.microsoft.com/office/drawing/2014/main" id="{14C159AE-0A67-F4D9-54A0-ABD0B537EF9C}"/>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BC3E14E9-69E5-6418-225C-690E660BE889}"/>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3508538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0CC320C-8087-D1F0-E068-CC13D5CE466B}"/>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611BBA91-3D9D-29F6-66D6-DC13DA495815}"/>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4" name="Alt Bilgi Yer Tutucusu 3">
            <a:extLst>
              <a:ext uri="{FF2B5EF4-FFF2-40B4-BE49-F238E27FC236}">
                <a16:creationId xmlns:a16="http://schemas.microsoft.com/office/drawing/2014/main" id="{A72B8762-39D2-2200-1B8A-E9852EB95534}"/>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6026E7EB-5EE5-CDFE-676A-F8549A4BAF8D}"/>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692841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DFB8EF4-11E3-9EE5-D30F-484D82696EF6}"/>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3" name="Alt Bilgi Yer Tutucusu 2">
            <a:extLst>
              <a:ext uri="{FF2B5EF4-FFF2-40B4-BE49-F238E27FC236}">
                <a16:creationId xmlns:a16="http://schemas.microsoft.com/office/drawing/2014/main" id="{2FBE7021-CB0A-B4C5-5826-C4FC987E632E}"/>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B7BD958D-B45C-098E-AE61-F2CB10F36F09}"/>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1419243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761A580-EDF1-5EC5-A3F3-CB7054E1455D}"/>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3929577-A57F-676D-6F82-101FDC2893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0F7E2B04-FE32-AEE5-6B40-4487F89E73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D4BFA956-311E-5728-72CA-C9741BAAE610}"/>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6" name="Alt Bilgi Yer Tutucusu 5">
            <a:extLst>
              <a:ext uri="{FF2B5EF4-FFF2-40B4-BE49-F238E27FC236}">
                <a16:creationId xmlns:a16="http://schemas.microsoft.com/office/drawing/2014/main" id="{AFD271FF-68C4-EF28-C6E7-1DCB7EFE69B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94D949C-4C80-BE70-1D3B-42ED28DDA5BC}"/>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346890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7649F1-226F-0D38-0627-A8877883C1C7}"/>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97781835-606E-F789-5F10-31F87AC39C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D1AB8852-3D3A-DE74-A4C8-B201485DAD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C90D5E7A-2520-0C0F-023D-71941726F41D}"/>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6" name="Alt Bilgi Yer Tutucusu 5">
            <a:extLst>
              <a:ext uri="{FF2B5EF4-FFF2-40B4-BE49-F238E27FC236}">
                <a16:creationId xmlns:a16="http://schemas.microsoft.com/office/drawing/2014/main" id="{3551897F-22EB-4A87-2C4D-7B639EB2BAD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CA5E25C6-A666-36C3-5C4A-2E43971D81A1}"/>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3087232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1CAAABD-934F-6D38-E1C0-1CAC41595E77}"/>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7728AB87-EDC4-46B2-43F1-92254A3CE85C}"/>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5F6DF61-4D1E-F292-23C3-AF6529213822}"/>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5" name="Alt Bilgi Yer Tutucusu 4">
            <a:extLst>
              <a:ext uri="{FF2B5EF4-FFF2-40B4-BE49-F238E27FC236}">
                <a16:creationId xmlns:a16="http://schemas.microsoft.com/office/drawing/2014/main" id="{228A5DCB-607E-B81C-7DEF-D0336647BE9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6212D21-78FA-1047-D7B8-211D64162A28}"/>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2202706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D2DCCFE7-5A99-2A4B-0CBD-F3E92ED1F564}"/>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97C7E659-ABB8-DF7F-5CA3-91BD34E8E4C4}"/>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8014587-BCCA-4649-A7BA-0DDFEA4F41EE}"/>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5" name="Alt Bilgi Yer Tutucusu 4">
            <a:extLst>
              <a:ext uri="{FF2B5EF4-FFF2-40B4-BE49-F238E27FC236}">
                <a16:creationId xmlns:a16="http://schemas.microsoft.com/office/drawing/2014/main" id="{572AC33F-BE41-FD78-4930-095BE8E1383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BE06602-AB0A-8FD7-FC17-B925A6D9ECFE}"/>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1754999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4000"/>
            <a:lum/>
          </a:blip>
          <a:srcRect/>
          <a:stretch>
            <a:fillRect l="-4000" r="-4000"/>
          </a:stretch>
        </a:blipFill>
        <a:effectLst/>
      </p:bgPr>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1ABE6507-313F-3D1A-4DF6-24A6959D9E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6E8A6BD-E2E9-0FAC-13F2-608D32F2AF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D44AE68-3B1C-1FD0-1B52-D2C17F2D11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9BD205-DF79-4294-90D4-17D84CC7D02A}" type="datetimeFigureOut">
              <a:rPr lang="tr-TR" smtClean="0"/>
              <a:t>1.12.2024</a:t>
            </a:fld>
            <a:endParaRPr lang="tr-TR"/>
          </a:p>
        </p:txBody>
      </p:sp>
      <p:sp>
        <p:nvSpPr>
          <p:cNvPr id="5" name="Alt Bilgi Yer Tutucusu 4">
            <a:extLst>
              <a:ext uri="{FF2B5EF4-FFF2-40B4-BE49-F238E27FC236}">
                <a16:creationId xmlns:a16="http://schemas.microsoft.com/office/drawing/2014/main" id="{2A870DA3-F1C5-F24D-7440-9AE26D69A3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C7C41AF8-46F5-DF76-6DD9-B0794495FF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2443F6-EAB8-4413-8225-8B3B6BC3E9F9}" type="slidenum">
              <a:rPr lang="tr-TR" smtClean="0"/>
              <a:t>‹#›</a:t>
            </a:fld>
            <a:endParaRPr lang="tr-TR"/>
          </a:p>
        </p:txBody>
      </p:sp>
    </p:spTree>
    <p:extLst>
      <p:ext uri="{BB962C8B-B14F-4D97-AF65-F5344CB8AC3E}">
        <p14:creationId xmlns:p14="http://schemas.microsoft.com/office/powerpoint/2010/main" val="3911214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gif"/><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2.xml"/><Relationship Id="rId7" Type="http://schemas.openxmlformats.org/officeDocument/2006/relationships/hyperlink" Target="https://www.youtube.com/watch?v=hjFgFoqmxZ4" TargetMode="Externa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png"/><Relationship Id="rId5" Type="http://schemas.openxmlformats.org/officeDocument/2006/relationships/image" Target="../media/image9.gif"/><Relationship Id="rId4" Type="http://schemas.openxmlformats.org/officeDocument/2006/relationships/image" Target="../media/image8.gif"/><Relationship Id="rId9" Type="http://schemas.openxmlformats.org/officeDocument/2006/relationships/hyperlink" Target="http://www.irfanakarr.com/AYT-TYT-LISE/SUNUMLAR/9_SINIF/video/YILLIK_HAREKET.mp4"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www.youtube.com/watch?v=-WPHV6uK71k" TargetMode="External"/><Relationship Id="rId13" Type="http://schemas.openxmlformats.org/officeDocument/2006/relationships/image" Target="../media/image12.png"/><Relationship Id="rId3" Type="http://schemas.microsoft.com/office/2007/relationships/media" Target="../media/media3.mp4"/><Relationship Id="rId7" Type="http://schemas.openxmlformats.org/officeDocument/2006/relationships/slideLayout" Target="../slideLayouts/slideLayout2.xml"/><Relationship Id="rId12" Type="http://schemas.openxmlformats.org/officeDocument/2006/relationships/hyperlink" Target="https://www.youtube.com/watch?v=d2FcEQQTAZg" TargetMode="Externa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video" Target="../media/media4.mp4"/><Relationship Id="rId11" Type="http://schemas.openxmlformats.org/officeDocument/2006/relationships/hyperlink" Target="https://www.youtube.com/watch?v=StSwdB4PmSY" TargetMode="External"/><Relationship Id="rId5" Type="http://schemas.microsoft.com/office/2007/relationships/media" Target="../media/media4.mp4"/><Relationship Id="rId15" Type="http://schemas.openxmlformats.org/officeDocument/2006/relationships/image" Target="../media/image14.png"/><Relationship Id="rId10" Type="http://schemas.openxmlformats.org/officeDocument/2006/relationships/hyperlink" Target="http://www.irfanakarr.com/AYT-TYT-LISE/SUNUMLAR/9_SINIF/video/YILLIK_HAREKET.mp4" TargetMode="External"/><Relationship Id="rId4" Type="http://schemas.openxmlformats.org/officeDocument/2006/relationships/video" Target="../media/media3.mp4"/><Relationship Id="rId9" Type="http://schemas.openxmlformats.org/officeDocument/2006/relationships/image" Target="../media/image11.png"/><Relationship Id="rId14"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irfanakarr.com/Haritalar/irfanakar/DUNYA/fiziki/IKLIM/yagis/1921_2022_Dunya_ORTALAMA_Yagis.png" TargetMode="External"/><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hyperlink" Target="https://zoom.earth/maps/precipitation/#view=39.06,35.17,5z/model=icon/overlays=fires,labels:off,crosshair"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irfanakarr.com/Haritalar/irfanakar/TURKIYE/fiziki/iklim/Yagis/yillik_Toplam_Yagis_miktari.png" TargetMode="External"/><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irfanakarr.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Resim 12">
            <a:extLst>
              <a:ext uri="{FF2B5EF4-FFF2-40B4-BE49-F238E27FC236}">
                <a16:creationId xmlns:a16="http://schemas.microsoft.com/office/drawing/2014/main" id="{B79839DB-47AC-159C-8542-279418BE40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4575" y="4851153"/>
            <a:ext cx="1619250" cy="1619250"/>
          </a:xfrm>
          <a:prstGeom prst="rect">
            <a:avLst/>
          </a:prstGeom>
        </p:spPr>
      </p:pic>
      <p:sp>
        <p:nvSpPr>
          <p:cNvPr id="2" name="Başlık 1">
            <a:extLst>
              <a:ext uri="{FF2B5EF4-FFF2-40B4-BE49-F238E27FC236}">
                <a16:creationId xmlns:a16="http://schemas.microsoft.com/office/drawing/2014/main" id="{96B46D30-E9FD-0C17-825B-67201772FBC8}"/>
              </a:ext>
            </a:extLst>
          </p:cNvPr>
          <p:cNvSpPr>
            <a:spLocks noGrp="1"/>
          </p:cNvSpPr>
          <p:nvPr>
            <p:ph type="ctrTitle"/>
          </p:nvPr>
        </p:nvSpPr>
        <p:spPr>
          <a:xfrm>
            <a:off x="0" y="187848"/>
            <a:ext cx="12091930" cy="2387600"/>
          </a:xfrm>
        </p:spPr>
        <p:txBody>
          <a:bodyPr>
            <a:normAutofit fontScale="90000"/>
          </a:bodyPr>
          <a:lstStyle/>
          <a:p>
            <a:r>
              <a:rPr lang="tr-TR" sz="8000" b="1" dirty="0">
                <a:effectLst>
                  <a:outerShdw blurRad="38100" dist="38100" dir="2700000" algn="tl">
                    <a:srgbClr val="000000">
                      <a:alpha val="43137"/>
                    </a:srgbClr>
                  </a:outerShdw>
                </a:effectLst>
              </a:rPr>
              <a:t>İKLİM SİSTEMİNİN DEĞİŞKENLERİ </a:t>
            </a:r>
            <a:r>
              <a:rPr lang="tr-TR" sz="8000" b="1" dirty="0">
                <a:solidFill>
                  <a:srgbClr val="0070C0"/>
                </a:solidFill>
                <a:effectLst>
                  <a:outerShdw blurRad="38100" dist="38100" dir="2700000" algn="tl">
                    <a:srgbClr val="000000">
                      <a:alpha val="43137"/>
                    </a:srgbClr>
                  </a:outerShdw>
                </a:effectLst>
              </a:rPr>
              <a:t>NEMLİLİK VE YAĞIŞ</a:t>
            </a:r>
          </a:p>
        </p:txBody>
      </p:sp>
      <p:pic>
        <p:nvPicPr>
          <p:cNvPr id="4" name="Picture 2">
            <a:extLst>
              <a:ext uri="{FF2B5EF4-FFF2-40B4-BE49-F238E27FC236}">
                <a16:creationId xmlns:a16="http://schemas.microsoft.com/office/drawing/2014/main" id="{013C687D-A845-2CFF-68F0-AA81D8F05874}"/>
              </a:ext>
            </a:extLst>
          </p:cNvPr>
          <p:cNvPicPr/>
          <p:nvPr/>
        </p:nvPicPr>
        <p:blipFill>
          <a:blip r:embed="rId3"/>
          <a:srcRect l="5946" t="20356" r="7222" b="24085"/>
          <a:stretch/>
        </p:blipFill>
        <p:spPr>
          <a:xfrm>
            <a:off x="10888890" y="4315631"/>
            <a:ext cx="863280" cy="500760"/>
          </a:xfrm>
          <a:prstGeom prst="rect">
            <a:avLst/>
          </a:prstGeom>
          <a:ln>
            <a:noFill/>
          </a:ln>
        </p:spPr>
      </p:pic>
      <p:sp>
        <p:nvSpPr>
          <p:cNvPr id="5" name="CustomShape 2">
            <a:extLst>
              <a:ext uri="{FF2B5EF4-FFF2-40B4-BE49-F238E27FC236}">
                <a16:creationId xmlns:a16="http://schemas.microsoft.com/office/drawing/2014/main" id="{0DDC79B7-BA65-FA7E-DAF2-D16894A8E71C}"/>
              </a:ext>
            </a:extLst>
          </p:cNvPr>
          <p:cNvSpPr/>
          <p:nvPr/>
        </p:nvSpPr>
        <p:spPr>
          <a:xfrm>
            <a:off x="579360" y="6421574"/>
            <a:ext cx="1889280" cy="31824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en-US" sz="1500" b="1" strike="noStrike" spc="-1" dirty="0" err="1">
                <a:solidFill>
                  <a:srgbClr val="000000"/>
                </a:solidFill>
                <a:latin typeface="Calibri"/>
                <a:ea typeface="DejaVu Sans"/>
              </a:rPr>
              <a:t>irfanlandiya_cografya</a:t>
            </a:r>
            <a:endParaRPr lang="en-US" sz="1500" b="0" strike="noStrike" spc="-1" dirty="0">
              <a:latin typeface="Arial"/>
            </a:endParaRPr>
          </a:p>
        </p:txBody>
      </p:sp>
      <p:sp>
        <p:nvSpPr>
          <p:cNvPr id="6" name="CustomShape 3">
            <a:extLst>
              <a:ext uri="{FF2B5EF4-FFF2-40B4-BE49-F238E27FC236}">
                <a16:creationId xmlns:a16="http://schemas.microsoft.com/office/drawing/2014/main" id="{9DECEEF2-82F3-1259-AA5D-9386B46D8D13}"/>
              </a:ext>
            </a:extLst>
          </p:cNvPr>
          <p:cNvSpPr/>
          <p:nvPr/>
        </p:nvSpPr>
        <p:spPr>
          <a:xfrm>
            <a:off x="5357945" y="6389857"/>
            <a:ext cx="2359790" cy="398655"/>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en-US" sz="2000" b="1" strike="noStrike" spc="-1" dirty="0">
                <a:solidFill>
                  <a:srgbClr val="000000"/>
                </a:solidFill>
                <a:latin typeface="Calibri"/>
                <a:ea typeface="DejaVu Sans"/>
              </a:rPr>
              <a:t>www.irfanaka</a:t>
            </a:r>
            <a:r>
              <a:rPr lang="tr-TR" sz="2000" b="1" strike="noStrike" spc="-1" dirty="0">
                <a:solidFill>
                  <a:srgbClr val="000000"/>
                </a:solidFill>
                <a:latin typeface="Calibri"/>
                <a:ea typeface="DejaVu Sans"/>
              </a:rPr>
              <a:t>r</a:t>
            </a:r>
            <a:r>
              <a:rPr lang="en-US" sz="2000" b="1" strike="noStrike" spc="-1" dirty="0">
                <a:solidFill>
                  <a:srgbClr val="000000"/>
                </a:solidFill>
                <a:latin typeface="Calibri"/>
                <a:ea typeface="DejaVu Sans"/>
              </a:rPr>
              <a:t>r.com</a:t>
            </a:r>
            <a:endParaRPr lang="en-US" sz="2000" b="0" strike="noStrike" spc="-1" dirty="0">
              <a:latin typeface="Arial"/>
            </a:endParaRPr>
          </a:p>
        </p:txBody>
      </p:sp>
      <p:pic>
        <p:nvPicPr>
          <p:cNvPr id="7" name="Resim 2">
            <a:extLst>
              <a:ext uri="{FF2B5EF4-FFF2-40B4-BE49-F238E27FC236}">
                <a16:creationId xmlns:a16="http://schemas.microsoft.com/office/drawing/2014/main" id="{A8C4657D-C59D-51D0-2FDB-F2FD0C566791}"/>
              </a:ext>
            </a:extLst>
          </p:cNvPr>
          <p:cNvPicPr/>
          <p:nvPr/>
        </p:nvPicPr>
        <p:blipFill>
          <a:blip r:embed="rId4"/>
          <a:stretch/>
        </p:blipFill>
        <p:spPr>
          <a:xfrm>
            <a:off x="780572" y="4781017"/>
            <a:ext cx="1406218" cy="1616040"/>
          </a:xfrm>
          <a:prstGeom prst="rect">
            <a:avLst/>
          </a:prstGeom>
          <a:ln>
            <a:noFill/>
          </a:ln>
        </p:spPr>
      </p:pic>
      <p:pic>
        <p:nvPicPr>
          <p:cNvPr id="9" name="Resim 6">
            <a:extLst>
              <a:ext uri="{FF2B5EF4-FFF2-40B4-BE49-F238E27FC236}">
                <a16:creationId xmlns:a16="http://schemas.microsoft.com/office/drawing/2014/main" id="{CFD598D5-5D0E-0612-FB73-DA1CA28A2F1B}"/>
              </a:ext>
            </a:extLst>
          </p:cNvPr>
          <p:cNvPicPr/>
          <p:nvPr/>
        </p:nvPicPr>
        <p:blipFill>
          <a:blip r:embed="rId5"/>
          <a:stretch/>
        </p:blipFill>
        <p:spPr>
          <a:xfrm>
            <a:off x="10546026" y="4851153"/>
            <a:ext cx="1545904" cy="1545904"/>
          </a:xfrm>
          <a:prstGeom prst="rect">
            <a:avLst/>
          </a:prstGeom>
          <a:ln>
            <a:noFill/>
          </a:ln>
        </p:spPr>
      </p:pic>
      <p:pic>
        <p:nvPicPr>
          <p:cNvPr id="10" name="Picture 4">
            <a:extLst>
              <a:ext uri="{FF2B5EF4-FFF2-40B4-BE49-F238E27FC236}">
                <a16:creationId xmlns:a16="http://schemas.microsoft.com/office/drawing/2014/main" id="{67F0EB3B-711F-EF1C-8DEB-7E3D49780B09}"/>
              </a:ext>
            </a:extLst>
          </p:cNvPr>
          <p:cNvPicPr/>
          <p:nvPr/>
        </p:nvPicPr>
        <p:blipFill>
          <a:blip r:embed="rId6"/>
          <a:stretch/>
        </p:blipFill>
        <p:spPr>
          <a:xfrm>
            <a:off x="1241220" y="4187197"/>
            <a:ext cx="565560" cy="565560"/>
          </a:xfrm>
          <a:prstGeom prst="rect">
            <a:avLst/>
          </a:prstGeom>
          <a:ln>
            <a:noFill/>
          </a:ln>
        </p:spPr>
      </p:pic>
      <p:pic>
        <p:nvPicPr>
          <p:cNvPr id="3" name="Picture 8" descr="70+ Ücretsiz Yağmur ve Fırtına hareketli GIF'leri ve Çıkartmaları - Pixabay">
            <a:extLst>
              <a:ext uri="{FF2B5EF4-FFF2-40B4-BE49-F238E27FC236}">
                <a16:creationId xmlns:a16="http://schemas.microsoft.com/office/drawing/2014/main" id="{4F09C144-DB0A-6656-FC07-773C61ABF94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55905" y="2575448"/>
            <a:ext cx="7183859" cy="21571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9230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Başlık 1">
            <a:extLst>
              <a:ext uri="{FF2B5EF4-FFF2-40B4-BE49-F238E27FC236}">
                <a16:creationId xmlns:a16="http://schemas.microsoft.com/office/drawing/2014/main" id="{ED2EFFD2-98D9-3CF2-52B2-8206B596B508}"/>
              </a:ext>
            </a:extLst>
          </p:cNvPr>
          <p:cNvSpPr>
            <a:spLocks noGrp="1"/>
          </p:cNvSpPr>
          <p:nvPr>
            <p:ph type="title"/>
          </p:nvPr>
        </p:nvSpPr>
        <p:spPr>
          <a:xfrm>
            <a:off x="969030" y="50531"/>
            <a:ext cx="10887610" cy="613362"/>
          </a:xfrm>
          <a:solidFill>
            <a:srgbClr val="48599F"/>
          </a:solidFill>
        </p:spPr>
        <p:txBody>
          <a:bodyPr>
            <a:normAutofit fontScale="90000"/>
          </a:bodyPr>
          <a:lstStyle/>
          <a:p>
            <a:pPr algn="ctr"/>
            <a:r>
              <a:rPr lang="tr-TR" b="1" dirty="0">
                <a:solidFill>
                  <a:schemeClr val="bg1"/>
                </a:solidFill>
                <a:effectLst>
                  <a:outerShdw blurRad="38100" dist="38100" dir="2700000" algn="tl">
                    <a:srgbClr val="000000">
                      <a:alpha val="43137"/>
                    </a:srgbClr>
                  </a:outerShdw>
                </a:effectLst>
              </a:rPr>
              <a:t>SUNUM İÇERİĞİ</a:t>
            </a:r>
          </a:p>
        </p:txBody>
      </p:sp>
      <p:graphicFrame>
        <p:nvGraphicFramePr>
          <p:cNvPr id="8" name="Diyagram 7">
            <a:extLst>
              <a:ext uri="{FF2B5EF4-FFF2-40B4-BE49-F238E27FC236}">
                <a16:creationId xmlns:a16="http://schemas.microsoft.com/office/drawing/2014/main" id="{42243830-FFF5-0B40-53C4-7F00DFAAFF0F}"/>
              </a:ext>
            </a:extLst>
          </p:cNvPr>
          <p:cNvGraphicFramePr/>
          <p:nvPr>
            <p:extLst>
              <p:ext uri="{D42A27DB-BD31-4B8C-83A1-F6EECF244321}">
                <p14:modId xmlns:p14="http://schemas.microsoft.com/office/powerpoint/2010/main" val="1843441409"/>
              </p:ext>
            </p:extLst>
          </p:nvPr>
        </p:nvGraphicFramePr>
        <p:xfrm>
          <a:off x="0" y="260648"/>
          <a:ext cx="11971853" cy="6719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66240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58A1177E-97FB-0C8B-C2DA-49FECD4BC42C}"/>
              </a:ext>
            </a:extLst>
          </p:cNvPr>
          <p:cNvSpPr txBox="1"/>
          <p:nvPr/>
        </p:nvSpPr>
        <p:spPr>
          <a:xfrm>
            <a:off x="161926" y="1650475"/>
            <a:ext cx="5724525" cy="5078313"/>
          </a:xfrm>
          <a:prstGeom prst="rect">
            <a:avLst/>
          </a:prstGeom>
          <a:noFill/>
        </p:spPr>
        <p:txBody>
          <a:bodyPr wrap="square">
            <a:spAutoFit/>
          </a:bodyPr>
          <a:lstStyle/>
          <a:p>
            <a:pPr algn="just"/>
            <a:r>
              <a:rPr lang="tr-TR" b="0" i="0" u="none" strike="noStrike" baseline="0" dirty="0">
                <a:latin typeface="Times New Roman" panose="02020603050405020304" pitchFamily="18" charset="0"/>
                <a:cs typeface="Times New Roman" panose="02020603050405020304" pitchFamily="18" charset="0"/>
              </a:rPr>
              <a:t>Hava kütleleri, rüzgârlarla bir bölgeden diğer bölgeye taşınabilir; geldikleri yerin sıcaklık ve nem şartlarını ulaştıkları yere getirebilir. Örneğin tropikal kuşakta yer alan Sahra Çölü üzerindeki hava kütleleri güneyden esen rüzgârlarla Türkiye’ye ulaştığında Türkiye’deki hava sıcaklıkları yükselir. Kuzey yönünden gelen hava kütleleri ise Türkiye’de sıcaklığın düşmesine neden olur. </a:t>
            </a:r>
          </a:p>
          <a:p>
            <a:pPr algn="just"/>
            <a:endParaRPr lang="tr-TR" b="0" i="0" u="none" strike="noStrike" baseline="0" dirty="0">
              <a:latin typeface="Times New Roman" panose="02020603050405020304" pitchFamily="18" charset="0"/>
              <a:cs typeface="Times New Roman" panose="02020603050405020304" pitchFamily="18" charset="0"/>
            </a:endParaRPr>
          </a:p>
          <a:p>
            <a:pPr algn="just"/>
            <a:r>
              <a:rPr lang="tr-TR" b="1" i="0" u="none" strike="noStrike" baseline="0" dirty="0">
                <a:latin typeface="Times New Roman" panose="02020603050405020304" pitchFamily="18" charset="0"/>
                <a:cs typeface="Times New Roman" panose="02020603050405020304" pitchFamily="18" charset="0"/>
              </a:rPr>
              <a:t>Yağışın Dağılışını  Etkileyen Bazı Faktörler</a:t>
            </a:r>
          </a:p>
          <a:p>
            <a:pPr marL="285750" indent="-285750" algn="just">
              <a:buFont typeface="Arial" panose="020B0604020202020204" pitchFamily="34" charset="0"/>
              <a:buChar char="•"/>
            </a:pPr>
            <a:r>
              <a:rPr lang="tr-TR" b="0" i="0" u="none" strike="noStrike" baseline="0" dirty="0">
                <a:latin typeface="Times New Roman" panose="02020603050405020304" pitchFamily="18" charset="0"/>
                <a:cs typeface="Times New Roman" panose="02020603050405020304" pitchFamily="18" charset="0"/>
              </a:rPr>
              <a:t>Hava kütlelerinin nemliliğine, </a:t>
            </a:r>
          </a:p>
          <a:p>
            <a:pPr marL="285750" indent="-285750" algn="just">
              <a:buFont typeface="Arial" panose="020B0604020202020204" pitchFamily="34" charset="0"/>
              <a:buChar char="•"/>
            </a:pPr>
            <a:r>
              <a:rPr lang="tr-TR" b="0" i="0" u="none" strike="noStrike" baseline="0" dirty="0">
                <a:latin typeface="Times New Roman" panose="02020603050405020304" pitchFamily="18" charset="0"/>
                <a:cs typeface="Times New Roman" panose="02020603050405020304" pitchFamily="18" charset="0"/>
              </a:rPr>
              <a:t>sıcaklığına, </a:t>
            </a:r>
          </a:p>
          <a:p>
            <a:pPr marL="285750" indent="-285750" algn="just">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K</a:t>
            </a:r>
            <a:r>
              <a:rPr lang="tr-TR" b="0" i="0" u="none" strike="noStrike" baseline="0" dirty="0">
                <a:latin typeface="Times New Roman" panose="02020603050405020304" pitchFamily="18" charset="0"/>
                <a:cs typeface="Times New Roman" panose="02020603050405020304" pitchFamily="18" charset="0"/>
              </a:rPr>
              <a:t>aynak bölgesine (kara ya da deniz üzerinde, yüksek ya da alçak enlemlerde oluşması vb.) </a:t>
            </a:r>
          </a:p>
          <a:p>
            <a:pPr marL="285750" indent="-285750" algn="just">
              <a:buFont typeface="Arial" panose="020B0604020202020204" pitchFamily="34" charset="0"/>
              <a:buChar char="•"/>
            </a:pPr>
            <a:r>
              <a:rPr lang="tr-TR" b="0" i="0" u="none" strike="noStrike" baseline="0" dirty="0">
                <a:latin typeface="Times New Roman" panose="02020603050405020304" pitchFamily="18" charset="0"/>
                <a:cs typeface="Times New Roman" panose="02020603050405020304" pitchFamily="18" charset="0"/>
              </a:rPr>
              <a:t>izledikleri yola bağlıdır. </a:t>
            </a:r>
          </a:p>
          <a:p>
            <a:pPr marL="285750" indent="-285750" algn="just">
              <a:buFont typeface="Arial" panose="020B0604020202020204" pitchFamily="34" charset="0"/>
              <a:buChar char="•"/>
            </a:pPr>
            <a:endParaRPr lang="tr-TR" b="0" i="0" u="none" strike="noStrike" baseline="0" dirty="0">
              <a:latin typeface="Times New Roman" panose="02020603050405020304" pitchFamily="18" charset="0"/>
              <a:cs typeface="Times New Roman" panose="02020603050405020304" pitchFamily="18" charset="0"/>
            </a:endParaRPr>
          </a:p>
          <a:p>
            <a:pPr algn="just"/>
            <a:r>
              <a:rPr lang="tr-TR" b="1" i="0" u="none" strike="noStrike" baseline="0" dirty="0">
                <a:solidFill>
                  <a:srgbClr val="FF0000"/>
                </a:solidFill>
                <a:latin typeface="Times New Roman" panose="02020603050405020304" pitchFamily="18" charset="0"/>
                <a:cs typeface="Times New Roman" panose="02020603050405020304" pitchFamily="18" charset="0"/>
              </a:rPr>
              <a:t>Nemli hava kütlelerinin soğuması neticesinde yoğuşma meydana gelir. Yoğuşma ve yağışın gerçekleşmesi üç şekilde olur.</a:t>
            </a:r>
            <a:endParaRPr lang="tr-TR" b="1" dirty="0">
              <a:solidFill>
                <a:srgbClr val="FF0000"/>
              </a:solidFill>
              <a:latin typeface="Times New Roman" panose="02020603050405020304" pitchFamily="18" charset="0"/>
              <a:cs typeface="Times New Roman" panose="02020603050405020304" pitchFamily="18" charset="0"/>
            </a:endParaRPr>
          </a:p>
        </p:txBody>
      </p:sp>
      <p:sp>
        <p:nvSpPr>
          <p:cNvPr id="8" name="Başlık 1">
            <a:extLst>
              <a:ext uri="{FF2B5EF4-FFF2-40B4-BE49-F238E27FC236}">
                <a16:creationId xmlns:a16="http://schemas.microsoft.com/office/drawing/2014/main" id="{5523577A-988E-F034-1DC8-5A43F062ACCD}"/>
              </a:ext>
            </a:extLst>
          </p:cNvPr>
          <p:cNvSpPr txBox="1">
            <a:spLocks/>
          </p:cNvSpPr>
          <p:nvPr/>
        </p:nvSpPr>
        <p:spPr>
          <a:xfrm>
            <a:off x="3283974" y="566737"/>
            <a:ext cx="6241026" cy="7667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6000" b="1" dirty="0">
                <a:effectLst>
                  <a:outerShdw blurRad="38100" dist="38100" dir="2700000" algn="tl">
                    <a:srgbClr val="000000">
                      <a:alpha val="43137"/>
                    </a:srgbClr>
                  </a:outerShdw>
                </a:effectLst>
              </a:rPr>
              <a:t>NEMLİKİK VE YAĞIŞ</a:t>
            </a:r>
          </a:p>
        </p:txBody>
      </p:sp>
      <p:pic>
        <p:nvPicPr>
          <p:cNvPr id="2050" name="Picture 2" descr="This Interactive Map of Earth's Weather Is the Most Stunning Thing on the  Internet">
            <a:extLst>
              <a:ext uri="{FF2B5EF4-FFF2-40B4-BE49-F238E27FC236}">
                <a16:creationId xmlns:a16="http://schemas.microsoft.com/office/drawing/2014/main" id="{058183D7-0BB3-26B3-31BB-9AEE75799B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84" y="47429"/>
            <a:ext cx="1475666" cy="1478945"/>
          </a:xfrm>
          <a:prstGeom prst="ellipse">
            <a:avLst/>
          </a:prstGeom>
          <a:noFill/>
          <a:ln>
            <a:solidFill>
              <a:srgbClr val="00B0F0"/>
            </a:solidFill>
          </a:ln>
          <a:extLst>
            <a:ext uri="{909E8E84-426E-40DD-AFC4-6F175D3DCCD1}">
              <a14:hiddenFill xmlns:a14="http://schemas.microsoft.com/office/drawing/2010/main">
                <a:solidFill>
                  <a:srgbClr val="FFFFFF"/>
                </a:solidFill>
              </a14:hiddenFill>
            </a:ext>
          </a:extLst>
        </p:spPr>
      </p:pic>
      <p:pic>
        <p:nvPicPr>
          <p:cNvPr id="2052" name="Picture 4" descr="Climate change (extreme weather) - Grade 5 Exhibition">
            <a:extLst>
              <a:ext uri="{FF2B5EF4-FFF2-40B4-BE49-F238E27FC236}">
                <a16:creationId xmlns:a16="http://schemas.microsoft.com/office/drawing/2014/main" id="{8CEFE952-E47C-7269-0D7A-EF8E3FA9505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592" t="6497" r="21102" b="10528"/>
          <a:stretch/>
        </p:blipFill>
        <p:spPr bwMode="auto">
          <a:xfrm>
            <a:off x="10648950" y="20556"/>
            <a:ext cx="1514168" cy="1488450"/>
          </a:xfrm>
          <a:prstGeom prst="ellipse">
            <a:avLst/>
          </a:prstGeom>
          <a:noFill/>
          <a:extLst>
            <a:ext uri="{909E8E84-426E-40DD-AFC4-6F175D3DCCD1}">
              <a14:hiddenFill xmlns:a14="http://schemas.microsoft.com/office/drawing/2010/main">
                <a:solidFill>
                  <a:srgbClr val="FFFFFF"/>
                </a:solidFill>
              </a14:hiddenFill>
            </a:ext>
          </a:extLst>
        </p:spPr>
      </p:pic>
      <p:pic>
        <p:nvPicPr>
          <p:cNvPr id="2" name="Yagmur_olusumu_2">
            <a:hlinkClick r:id="" action="ppaction://media"/>
            <a:extLst>
              <a:ext uri="{FF2B5EF4-FFF2-40B4-BE49-F238E27FC236}">
                <a16:creationId xmlns:a16="http://schemas.microsoft.com/office/drawing/2014/main" id="{56496ACA-8AAC-FCFC-2311-5498A25FD90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995221" y="2709546"/>
            <a:ext cx="6044071" cy="33997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Metin kutusu 3">
            <a:extLst>
              <a:ext uri="{FF2B5EF4-FFF2-40B4-BE49-F238E27FC236}">
                <a16:creationId xmlns:a16="http://schemas.microsoft.com/office/drawing/2014/main" id="{0C7F9853-F094-7A71-29AF-98224717BD9F}"/>
              </a:ext>
            </a:extLst>
          </p:cNvPr>
          <p:cNvSpPr txBox="1"/>
          <p:nvPr/>
        </p:nvSpPr>
        <p:spPr>
          <a:xfrm>
            <a:off x="8301213" y="2308030"/>
            <a:ext cx="1685925" cy="369332"/>
          </a:xfrm>
          <a:prstGeom prst="rect">
            <a:avLst/>
          </a:prstGeom>
          <a:noFill/>
        </p:spPr>
        <p:txBody>
          <a:bodyPr wrap="square">
            <a:spAutoFit/>
          </a:bodyPr>
          <a:lstStyle/>
          <a:p>
            <a:r>
              <a:rPr lang="tr-TR" b="1" i="0" u="none" strike="noStrike" baseline="0" dirty="0">
                <a:latin typeface="Times New Roman" panose="02020603050405020304" pitchFamily="18" charset="0"/>
                <a:cs typeface="Times New Roman" panose="02020603050405020304" pitchFamily="18" charset="0"/>
              </a:rPr>
              <a:t>Yağış Oluşumu</a:t>
            </a:r>
            <a:endParaRPr lang="tr-TR" dirty="0"/>
          </a:p>
        </p:txBody>
      </p:sp>
      <p:pic>
        <p:nvPicPr>
          <p:cNvPr id="12" name="Grafik 3">
            <a:hlinkClick r:id="rId7"/>
            <a:extLst>
              <a:ext uri="{FF2B5EF4-FFF2-40B4-BE49-F238E27FC236}">
                <a16:creationId xmlns:a16="http://schemas.microsoft.com/office/drawing/2014/main" id="{13802615-4A54-1821-589E-52DF15326503}"/>
              </a:ext>
            </a:extLst>
          </p:cNvPr>
          <p:cNvPicPr/>
          <p:nvPr/>
        </p:nvPicPr>
        <p:blipFill>
          <a:blip r:embed="rId8"/>
          <a:stretch/>
        </p:blipFill>
        <p:spPr>
          <a:xfrm>
            <a:off x="11097129" y="2645178"/>
            <a:ext cx="837813" cy="645742"/>
          </a:xfrm>
          <a:prstGeom prst="rect">
            <a:avLst/>
          </a:prstGeom>
          <a:ln>
            <a:noFill/>
          </a:ln>
        </p:spPr>
      </p:pic>
      <p:sp>
        <p:nvSpPr>
          <p:cNvPr id="13" name="CustomShape 10">
            <a:hlinkClick r:id="rId9"/>
            <a:extLst>
              <a:ext uri="{FF2B5EF4-FFF2-40B4-BE49-F238E27FC236}">
                <a16:creationId xmlns:a16="http://schemas.microsoft.com/office/drawing/2014/main" id="{F97E2C88-E996-B26E-6FE1-CFF1CC8702C2}"/>
              </a:ext>
            </a:extLst>
          </p:cNvPr>
          <p:cNvSpPr/>
          <p:nvPr/>
        </p:nvSpPr>
        <p:spPr>
          <a:xfrm>
            <a:off x="10563071" y="2387835"/>
            <a:ext cx="1685925" cy="321711"/>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ctr">
              <a:lnSpc>
                <a:spcPct val="100000"/>
              </a:lnSpc>
            </a:pPr>
            <a:r>
              <a:rPr lang="tr-TR" sz="1500" b="1" strike="noStrike" spc="-1" dirty="0">
                <a:solidFill>
                  <a:srgbClr val="FF0000"/>
                </a:solidFill>
                <a:latin typeface="Calibri"/>
                <a:ea typeface="DejaVu Sans"/>
                <a:hlinkClick r:id="rId7"/>
              </a:rPr>
              <a:t>Video Açılmaz ise</a:t>
            </a:r>
            <a:endParaRPr lang="en-US" sz="1500" b="0" strike="noStrike" spc="-1" dirty="0">
              <a:solidFill>
                <a:srgbClr val="FF0000"/>
              </a:solidFill>
              <a:latin typeface="Arial"/>
            </a:endParaRPr>
          </a:p>
        </p:txBody>
      </p:sp>
    </p:spTree>
    <p:extLst>
      <p:ext uri="{BB962C8B-B14F-4D97-AF65-F5344CB8AC3E}">
        <p14:creationId xmlns:p14="http://schemas.microsoft.com/office/powerpoint/2010/main" val="830358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5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Düz Ok Bağlayıcısı 21">
            <a:extLst>
              <a:ext uri="{FF2B5EF4-FFF2-40B4-BE49-F238E27FC236}">
                <a16:creationId xmlns:a16="http://schemas.microsoft.com/office/drawing/2014/main" id="{185E36A0-998B-8C44-C48E-DA1AB3823B3B}"/>
              </a:ext>
            </a:extLst>
          </p:cNvPr>
          <p:cNvCxnSpPr/>
          <p:nvPr/>
        </p:nvCxnSpPr>
        <p:spPr>
          <a:xfrm>
            <a:off x="6179970" y="1022584"/>
            <a:ext cx="130" cy="36690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Düz Bağlayıcı 8">
            <a:extLst>
              <a:ext uri="{FF2B5EF4-FFF2-40B4-BE49-F238E27FC236}">
                <a16:creationId xmlns:a16="http://schemas.microsoft.com/office/drawing/2014/main" id="{8B231644-5351-DE34-F09C-EE83C7DA9DC5}"/>
              </a:ext>
            </a:extLst>
          </p:cNvPr>
          <p:cNvCxnSpPr/>
          <p:nvPr/>
        </p:nvCxnSpPr>
        <p:spPr>
          <a:xfrm flipV="1">
            <a:off x="1686857" y="991524"/>
            <a:ext cx="8928862" cy="36344"/>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Düz Ok Bağlayıcısı 9">
            <a:extLst>
              <a:ext uri="{FF2B5EF4-FFF2-40B4-BE49-F238E27FC236}">
                <a16:creationId xmlns:a16="http://schemas.microsoft.com/office/drawing/2014/main" id="{01652E4E-560A-EDCA-6447-93D8D1AF4462}"/>
              </a:ext>
            </a:extLst>
          </p:cNvPr>
          <p:cNvCxnSpPr/>
          <p:nvPr/>
        </p:nvCxnSpPr>
        <p:spPr>
          <a:xfrm>
            <a:off x="1686857" y="1013977"/>
            <a:ext cx="130" cy="36690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Düz Bağlayıcı 10">
            <a:extLst>
              <a:ext uri="{FF2B5EF4-FFF2-40B4-BE49-F238E27FC236}">
                <a16:creationId xmlns:a16="http://schemas.microsoft.com/office/drawing/2014/main" id="{9B7921EB-B774-495F-BFE2-3BC98C4A8A6C}"/>
              </a:ext>
            </a:extLst>
          </p:cNvPr>
          <p:cNvCxnSpPr/>
          <p:nvPr/>
        </p:nvCxnSpPr>
        <p:spPr>
          <a:xfrm flipH="1">
            <a:off x="6179970" y="703492"/>
            <a:ext cx="186" cy="2880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Dikdörtgen 15">
            <a:extLst>
              <a:ext uri="{FF2B5EF4-FFF2-40B4-BE49-F238E27FC236}">
                <a16:creationId xmlns:a16="http://schemas.microsoft.com/office/drawing/2014/main" id="{90D2F14E-D0BF-DE6D-7992-5F708289AD47}"/>
              </a:ext>
            </a:extLst>
          </p:cNvPr>
          <p:cNvSpPr/>
          <p:nvPr/>
        </p:nvSpPr>
        <p:spPr>
          <a:xfrm>
            <a:off x="247540" y="1337637"/>
            <a:ext cx="2907723" cy="942482"/>
          </a:xfrm>
          <a:prstGeom prst="rect">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3920"/>
              </a:lnSpc>
            </a:pPr>
            <a:r>
              <a:rPr lang="tr-TR" sz="2960" b="1" dirty="0">
                <a:solidFill>
                  <a:schemeClr val="tx1"/>
                </a:solidFill>
              </a:rPr>
              <a:t>Yükselim (Konveksiyonel)</a:t>
            </a:r>
          </a:p>
        </p:txBody>
      </p:sp>
      <p:sp>
        <p:nvSpPr>
          <p:cNvPr id="19" name="Dikdörtgen 18">
            <a:extLst>
              <a:ext uri="{FF2B5EF4-FFF2-40B4-BE49-F238E27FC236}">
                <a16:creationId xmlns:a16="http://schemas.microsoft.com/office/drawing/2014/main" id="{C7E4F9D9-6CB8-D862-C7B7-40CD87140A0B}"/>
              </a:ext>
            </a:extLst>
          </p:cNvPr>
          <p:cNvSpPr/>
          <p:nvPr/>
        </p:nvSpPr>
        <p:spPr>
          <a:xfrm>
            <a:off x="4730643" y="1338536"/>
            <a:ext cx="2907723" cy="942482"/>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3920"/>
              </a:lnSpc>
            </a:pPr>
            <a:r>
              <a:rPr lang="tr-TR" sz="2960" b="1" dirty="0">
                <a:solidFill>
                  <a:schemeClr val="tx1"/>
                </a:solidFill>
              </a:rPr>
              <a:t>Yamaç (Orografik)</a:t>
            </a:r>
          </a:p>
        </p:txBody>
      </p:sp>
      <p:sp>
        <p:nvSpPr>
          <p:cNvPr id="21" name="Dikdörtgen 20">
            <a:extLst>
              <a:ext uri="{FF2B5EF4-FFF2-40B4-BE49-F238E27FC236}">
                <a16:creationId xmlns:a16="http://schemas.microsoft.com/office/drawing/2014/main" id="{6CE1243D-4282-6EEA-2481-7388C68DDB24}"/>
              </a:ext>
            </a:extLst>
          </p:cNvPr>
          <p:cNvSpPr/>
          <p:nvPr/>
        </p:nvSpPr>
        <p:spPr>
          <a:xfrm>
            <a:off x="4258567" y="72376"/>
            <a:ext cx="3998886" cy="721761"/>
          </a:xfrm>
          <a:prstGeom prst="rect">
            <a:avLst/>
          </a:prstGeom>
          <a:solidFill>
            <a:schemeClr val="tx1"/>
          </a:solid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500" b="1" dirty="0">
                <a:solidFill>
                  <a:schemeClr val="bg1"/>
                </a:solidFill>
              </a:rPr>
              <a:t>Yağış oluşum Türleri</a:t>
            </a:r>
          </a:p>
        </p:txBody>
      </p:sp>
      <p:cxnSp>
        <p:nvCxnSpPr>
          <p:cNvPr id="24" name="Düz Ok Bağlayıcısı 23">
            <a:extLst>
              <a:ext uri="{FF2B5EF4-FFF2-40B4-BE49-F238E27FC236}">
                <a16:creationId xmlns:a16="http://schemas.microsoft.com/office/drawing/2014/main" id="{EB0AC433-6E4C-297A-17D8-10D95E228AA3}"/>
              </a:ext>
            </a:extLst>
          </p:cNvPr>
          <p:cNvCxnSpPr/>
          <p:nvPr/>
        </p:nvCxnSpPr>
        <p:spPr>
          <a:xfrm>
            <a:off x="10589462" y="999155"/>
            <a:ext cx="130" cy="36690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Dikdörtgen 24">
            <a:extLst>
              <a:ext uri="{FF2B5EF4-FFF2-40B4-BE49-F238E27FC236}">
                <a16:creationId xmlns:a16="http://schemas.microsoft.com/office/drawing/2014/main" id="{683A7F2F-F947-C808-B083-C93E8DB93568}"/>
              </a:ext>
            </a:extLst>
          </p:cNvPr>
          <p:cNvSpPr/>
          <p:nvPr/>
        </p:nvSpPr>
        <p:spPr>
          <a:xfrm>
            <a:off x="8933894" y="1337344"/>
            <a:ext cx="2907723" cy="942482"/>
          </a:xfrm>
          <a:prstGeom prst="rect">
            <a:avLst/>
          </a:prstGeom>
          <a:solidFill>
            <a:schemeClr val="accent3">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3920"/>
              </a:lnSpc>
            </a:pPr>
            <a:r>
              <a:rPr lang="tr-TR" sz="2960" b="1" dirty="0">
                <a:solidFill>
                  <a:schemeClr val="tx1"/>
                </a:solidFill>
              </a:rPr>
              <a:t>Cephe (Frontal)</a:t>
            </a:r>
          </a:p>
        </p:txBody>
      </p:sp>
      <p:sp>
        <p:nvSpPr>
          <p:cNvPr id="5" name="Dikdörtgen 4">
            <a:extLst>
              <a:ext uri="{FF2B5EF4-FFF2-40B4-BE49-F238E27FC236}">
                <a16:creationId xmlns:a16="http://schemas.microsoft.com/office/drawing/2014/main" id="{8F1D38C1-9576-D0AA-5DC2-C773B98C4B4F}"/>
              </a:ext>
            </a:extLst>
          </p:cNvPr>
          <p:cNvSpPr/>
          <p:nvPr/>
        </p:nvSpPr>
        <p:spPr>
          <a:xfrm>
            <a:off x="4503525" y="2366550"/>
            <a:ext cx="3427115" cy="168289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1600" b="1" dirty="0">
                <a:solidFill>
                  <a:schemeClr val="tx1"/>
                </a:solidFill>
              </a:rPr>
              <a:t>Hava kütlesinin dağ yamacı boyunca yükselerek yoğunlaşmasıyla oluşur. </a:t>
            </a:r>
          </a:p>
          <a:p>
            <a:pPr algn="just"/>
            <a:r>
              <a:rPr lang="tr-TR" sz="1600" b="1" dirty="0">
                <a:solidFill>
                  <a:schemeClr val="tx1"/>
                </a:solidFill>
              </a:rPr>
              <a:t>Dünyada Yamaç Yağışları:  Güneydoğu Asya ve Batı Avrupa kıyılarında görülür.</a:t>
            </a:r>
          </a:p>
        </p:txBody>
      </p:sp>
      <p:sp>
        <p:nvSpPr>
          <p:cNvPr id="6" name="Dikdörtgen 5">
            <a:extLst>
              <a:ext uri="{FF2B5EF4-FFF2-40B4-BE49-F238E27FC236}">
                <a16:creationId xmlns:a16="http://schemas.microsoft.com/office/drawing/2014/main" id="{CF3CDFB4-1956-053D-D43A-8C7868AF30C7}"/>
              </a:ext>
            </a:extLst>
          </p:cNvPr>
          <p:cNvSpPr/>
          <p:nvPr/>
        </p:nvSpPr>
        <p:spPr>
          <a:xfrm>
            <a:off x="8731036" y="2350691"/>
            <a:ext cx="3284749" cy="174331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1600" b="1" dirty="0">
                <a:solidFill>
                  <a:schemeClr val="tx1"/>
                </a:solidFill>
              </a:rPr>
              <a:t>Sıcak ve soğuk hava kütlelerinin karşılaşma alanlarında cephe yağışları meydana gelir.</a:t>
            </a:r>
          </a:p>
          <a:p>
            <a:pPr algn="just"/>
            <a:r>
              <a:rPr lang="tr-TR" sz="1600" b="1" dirty="0">
                <a:solidFill>
                  <a:schemeClr val="tx1"/>
                </a:solidFill>
              </a:rPr>
              <a:t>Dünyada Cephe Yağışları:  Akdeniz iklim kuşağı (kış mevsimi), orta kuşak ve 60° enlemlerinde görülür.</a:t>
            </a:r>
          </a:p>
        </p:txBody>
      </p:sp>
      <p:sp>
        <p:nvSpPr>
          <p:cNvPr id="7" name="Dikdörtgen 6">
            <a:extLst>
              <a:ext uri="{FF2B5EF4-FFF2-40B4-BE49-F238E27FC236}">
                <a16:creationId xmlns:a16="http://schemas.microsoft.com/office/drawing/2014/main" id="{F04C50B8-B4DB-ADED-CDC9-D86B301113DF}"/>
              </a:ext>
            </a:extLst>
          </p:cNvPr>
          <p:cNvSpPr/>
          <p:nvPr/>
        </p:nvSpPr>
        <p:spPr>
          <a:xfrm>
            <a:off x="87996" y="2332555"/>
            <a:ext cx="3692554" cy="176703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1600" b="1" dirty="0">
                <a:solidFill>
                  <a:schemeClr val="tx1"/>
                </a:solidFill>
              </a:rPr>
              <a:t>Isınarak yükselen havanın aniden yoğunlaşması sonucu yükselim yağışları meydana gelir.</a:t>
            </a:r>
          </a:p>
          <a:p>
            <a:pPr algn="just"/>
            <a:r>
              <a:rPr lang="tr-TR" sz="1600" b="1" dirty="0">
                <a:solidFill>
                  <a:schemeClr val="tx1"/>
                </a:solidFill>
              </a:rPr>
              <a:t>Dünyada Yükselim Yağışları:  Ekvator’da yıl boyunca, orta kuşaktaki karasal bölgelerde ise ilkbahar ve yaz aylarında görülür.</a:t>
            </a:r>
          </a:p>
        </p:txBody>
      </p:sp>
      <p:sp>
        <p:nvSpPr>
          <p:cNvPr id="8" name="Dikdörtgen 7">
            <a:extLst>
              <a:ext uri="{FF2B5EF4-FFF2-40B4-BE49-F238E27FC236}">
                <a16:creationId xmlns:a16="http://schemas.microsoft.com/office/drawing/2014/main" id="{E75CEC33-EA69-437E-A94C-E6F59B9D4280}"/>
              </a:ext>
            </a:extLst>
          </p:cNvPr>
          <p:cNvSpPr/>
          <p:nvPr/>
        </p:nvSpPr>
        <p:spPr>
          <a:xfrm>
            <a:off x="4565004" y="6034485"/>
            <a:ext cx="3312814" cy="8125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1200" b="1" dirty="0"/>
              <a:t>Yamaç yağışları genellikle dağların kıyıya paralel olarak uzandığı alanlarda görülür. Denize kıyış olmayan hava kütlelerine paralel uzanan alanlarda da oluşur.</a:t>
            </a:r>
          </a:p>
        </p:txBody>
      </p:sp>
      <p:pic>
        <p:nvPicPr>
          <p:cNvPr id="3" name="Grafik 3">
            <a:hlinkClick r:id="rId8"/>
            <a:extLst>
              <a:ext uri="{FF2B5EF4-FFF2-40B4-BE49-F238E27FC236}">
                <a16:creationId xmlns:a16="http://schemas.microsoft.com/office/drawing/2014/main" id="{826898E0-E67A-2F4B-9573-14E002B839E5}"/>
              </a:ext>
            </a:extLst>
          </p:cNvPr>
          <p:cNvPicPr/>
          <p:nvPr/>
        </p:nvPicPr>
        <p:blipFill>
          <a:blip r:embed="rId9"/>
          <a:stretch/>
        </p:blipFill>
        <p:spPr>
          <a:xfrm>
            <a:off x="11243933" y="6201251"/>
            <a:ext cx="837813" cy="645742"/>
          </a:xfrm>
          <a:prstGeom prst="rect">
            <a:avLst/>
          </a:prstGeom>
          <a:ln>
            <a:noFill/>
          </a:ln>
        </p:spPr>
      </p:pic>
      <p:sp>
        <p:nvSpPr>
          <p:cNvPr id="12" name="CustomShape 10">
            <a:hlinkClick r:id="rId10"/>
            <a:extLst>
              <a:ext uri="{FF2B5EF4-FFF2-40B4-BE49-F238E27FC236}">
                <a16:creationId xmlns:a16="http://schemas.microsoft.com/office/drawing/2014/main" id="{F41F506A-F481-7CE2-8DB1-3B850D34EDF3}"/>
              </a:ext>
            </a:extLst>
          </p:cNvPr>
          <p:cNvSpPr/>
          <p:nvPr/>
        </p:nvSpPr>
        <p:spPr>
          <a:xfrm>
            <a:off x="8933894" y="6247382"/>
            <a:ext cx="2248456" cy="321711"/>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ctr">
              <a:lnSpc>
                <a:spcPct val="100000"/>
              </a:lnSpc>
            </a:pPr>
            <a:r>
              <a:rPr lang="tr-TR" sz="1500" b="1" strike="noStrike" spc="-1" dirty="0">
                <a:solidFill>
                  <a:srgbClr val="FF0000"/>
                </a:solidFill>
                <a:latin typeface="Calibri"/>
                <a:ea typeface="DejaVu Sans"/>
                <a:hlinkClick r:id="rId8"/>
              </a:rPr>
              <a:t>Video Açılmaz ise</a:t>
            </a:r>
            <a:r>
              <a:rPr lang="tr-TR" sz="1500" b="1" strike="noStrike" spc="-1" dirty="0">
                <a:solidFill>
                  <a:srgbClr val="FF0000"/>
                </a:solidFill>
                <a:latin typeface="Calibri"/>
                <a:ea typeface="DejaVu Sans"/>
              </a:rPr>
              <a:t> Tıklayın</a:t>
            </a:r>
            <a:endParaRPr lang="en-US" sz="1500" b="0" strike="noStrike" spc="-1" dirty="0">
              <a:solidFill>
                <a:srgbClr val="FF0000"/>
              </a:solidFill>
              <a:latin typeface="Arial"/>
            </a:endParaRPr>
          </a:p>
        </p:txBody>
      </p:sp>
      <p:pic>
        <p:nvPicPr>
          <p:cNvPr id="23" name="Grafik 3">
            <a:hlinkClick r:id="rId11"/>
            <a:extLst>
              <a:ext uri="{FF2B5EF4-FFF2-40B4-BE49-F238E27FC236}">
                <a16:creationId xmlns:a16="http://schemas.microsoft.com/office/drawing/2014/main" id="{B32BCE14-750D-9497-3136-A763E8CBC617}"/>
              </a:ext>
            </a:extLst>
          </p:cNvPr>
          <p:cNvPicPr/>
          <p:nvPr/>
        </p:nvPicPr>
        <p:blipFill>
          <a:blip r:embed="rId9"/>
          <a:stretch/>
        </p:blipFill>
        <p:spPr>
          <a:xfrm>
            <a:off x="6800553" y="4279354"/>
            <a:ext cx="837813" cy="645742"/>
          </a:xfrm>
          <a:prstGeom prst="rect">
            <a:avLst/>
          </a:prstGeom>
          <a:ln>
            <a:noFill/>
          </a:ln>
        </p:spPr>
      </p:pic>
      <p:sp>
        <p:nvSpPr>
          <p:cNvPr id="26" name="CustomShape 10">
            <a:hlinkClick r:id="rId10"/>
            <a:extLst>
              <a:ext uri="{FF2B5EF4-FFF2-40B4-BE49-F238E27FC236}">
                <a16:creationId xmlns:a16="http://schemas.microsoft.com/office/drawing/2014/main" id="{61E10310-2BE7-910B-53F9-7EE840BD632E}"/>
              </a:ext>
            </a:extLst>
          </p:cNvPr>
          <p:cNvSpPr/>
          <p:nvPr/>
        </p:nvSpPr>
        <p:spPr>
          <a:xfrm>
            <a:off x="5676325" y="4085786"/>
            <a:ext cx="2248456" cy="321711"/>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ctr">
              <a:lnSpc>
                <a:spcPct val="100000"/>
              </a:lnSpc>
            </a:pPr>
            <a:r>
              <a:rPr lang="tr-TR" sz="1500" b="1" strike="noStrike" spc="-1" dirty="0">
                <a:solidFill>
                  <a:srgbClr val="FF0000"/>
                </a:solidFill>
                <a:latin typeface="Calibri"/>
                <a:ea typeface="DejaVu Sans"/>
                <a:hlinkClick r:id="rId11"/>
              </a:rPr>
              <a:t>Video Açılmaz ise Tıklayın</a:t>
            </a:r>
            <a:endParaRPr lang="en-US" sz="1500" b="0" strike="noStrike" spc="-1" dirty="0">
              <a:solidFill>
                <a:srgbClr val="FF0000"/>
              </a:solidFill>
              <a:latin typeface="Arial"/>
            </a:endParaRPr>
          </a:p>
        </p:txBody>
      </p:sp>
      <p:pic>
        <p:nvPicPr>
          <p:cNvPr id="27" name="Grafik 3">
            <a:hlinkClick r:id="rId12"/>
            <a:extLst>
              <a:ext uri="{FF2B5EF4-FFF2-40B4-BE49-F238E27FC236}">
                <a16:creationId xmlns:a16="http://schemas.microsoft.com/office/drawing/2014/main" id="{414BD2FF-0856-F52E-D2D7-4550115604FC}"/>
              </a:ext>
            </a:extLst>
          </p:cNvPr>
          <p:cNvPicPr/>
          <p:nvPr/>
        </p:nvPicPr>
        <p:blipFill>
          <a:blip r:embed="rId9"/>
          <a:stretch/>
        </p:blipFill>
        <p:spPr>
          <a:xfrm>
            <a:off x="1292834" y="6030442"/>
            <a:ext cx="837813" cy="645742"/>
          </a:xfrm>
          <a:prstGeom prst="rect">
            <a:avLst/>
          </a:prstGeom>
          <a:ln>
            <a:noFill/>
          </a:ln>
        </p:spPr>
      </p:pic>
      <p:sp>
        <p:nvSpPr>
          <p:cNvPr id="28" name="CustomShape 10">
            <a:hlinkClick r:id="rId10"/>
            <a:extLst>
              <a:ext uri="{FF2B5EF4-FFF2-40B4-BE49-F238E27FC236}">
                <a16:creationId xmlns:a16="http://schemas.microsoft.com/office/drawing/2014/main" id="{F5DB1BCE-BB84-517B-A954-9AB07FB8432C}"/>
              </a:ext>
            </a:extLst>
          </p:cNvPr>
          <p:cNvSpPr/>
          <p:nvPr/>
        </p:nvSpPr>
        <p:spPr>
          <a:xfrm>
            <a:off x="587512" y="6525282"/>
            <a:ext cx="2248456" cy="321711"/>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ctr">
              <a:lnSpc>
                <a:spcPct val="100000"/>
              </a:lnSpc>
            </a:pPr>
            <a:r>
              <a:rPr lang="tr-TR" sz="1500" b="1" strike="noStrike" spc="-1" dirty="0">
                <a:solidFill>
                  <a:srgbClr val="FF0000"/>
                </a:solidFill>
                <a:latin typeface="Calibri"/>
                <a:ea typeface="DejaVu Sans"/>
                <a:hlinkClick r:id="rId12"/>
              </a:rPr>
              <a:t>Video Açılmaz ise Tıklayın</a:t>
            </a:r>
            <a:endParaRPr lang="en-US" sz="1500" b="0" strike="noStrike" spc="-1" dirty="0">
              <a:solidFill>
                <a:srgbClr val="FF0000"/>
              </a:solidFill>
              <a:latin typeface="Arial"/>
            </a:endParaRPr>
          </a:p>
        </p:txBody>
      </p:sp>
      <p:pic>
        <p:nvPicPr>
          <p:cNvPr id="2" name="Konveksiyonel_Yagis2">
            <a:hlinkClick r:id="" action="ppaction://media"/>
            <a:extLst>
              <a:ext uri="{FF2B5EF4-FFF2-40B4-BE49-F238E27FC236}">
                <a16:creationId xmlns:a16="http://schemas.microsoft.com/office/drawing/2014/main" id="{675913F5-B455-70B8-E26F-0065D419B591}"/>
              </a:ext>
            </a:extLst>
          </p:cNvPr>
          <p:cNvPicPr>
            <a:picLocks noChangeAspect="1"/>
          </p:cNvPicPr>
          <p:nvPr>
            <a:videoFile r:link="rId2"/>
            <p:extLst>
              <p:ext uri="{DAA4B4D4-6D71-4841-9C94-3DE7FCFB9230}">
                <p14:media xmlns:p14="http://schemas.microsoft.com/office/powerpoint/2010/main" r:embed="rId1"/>
              </p:ext>
            </p:extLst>
          </p:nvPr>
        </p:nvPicPr>
        <p:blipFill>
          <a:blip r:embed="rId13"/>
          <a:srcRect l="9884" t="8610" r="7617" b="11659"/>
          <a:stretch/>
        </p:blipFill>
        <p:spPr>
          <a:xfrm>
            <a:off x="228184" y="4179804"/>
            <a:ext cx="3412178" cy="18549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Cephe_yagislari2">
            <a:hlinkClick r:id="" action="ppaction://media"/>
            <a:extLst>
              <a:ext uri="{FF2B5EF4-FFF2-40B4-BE49-F238E27FC236}">
                <a16:creationId xmlns:a16="http://schemas.microsoft.com/office/drawing/2014/main" id="{226CDE6B-1D05-8F1E-86D3-A1F5066EE644}"/>
              </a:ext>
            </a:extLst>
          </p:cNvPr>
          <p:cNvPicPr>
            <a:picLocks noChangeAspect="1"/>
          </p:cNvPicPr>
          <p:nvPr>
            <a:videoFile r:link="rId4"/>
            <p:extLst>
              <p:ext uri="{DAA4B4D4-6D71-4841-9C94-3DE7FCFB9230}">
                <p14:media xmlns:p14="http://schemas.microsoft.com/office/powerpoint/2010/main" r:embed="rId3"/>
              </p:ext>
            </p:extLst>
          </p:nvPr>
        </p:nvPicPr>
        <p:blipFill>
          <a:blip r:embed="rId14"/>
          <a:stretch>
            <a:fillRect/>
          </a:stretch>
        </p:blipFill>
        <p:spPr>
          <a:xfrm>
            <a:off x="8823796" y="4195044"/>
            <a:ext cx="3099228" cy="17433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Yamac_yagisii">
            <a:hlinkClick r:id="" action="ppaction://media"/>
            <a:extLst>
              <a:ext uri="{FF2B5EF4-FFF2-40B4-BE49-F238E27FC236}">
                <a16:creationId xmlns:a16="http://schemas.microsoft.com/office/drawing/2014/main" id="{35B53BDE-95EB-AA05-9A2E-772CE1C683C0}"/>
              </a:ext>
            </a:extLst>
          </p:cNvPr>
          <p:cNvPicPr>
            <a:picLocks noChangeAspect="1"/>
          </p:cNvPicPr>
          <p:nvPr>
            <a:videoFile r:link="rId6"/>
            <p:extLst>
              <p:ext uri="{DAA4B4D4-6D71-4841-9C94-3DE7FCFB9230}">
                <p14:media xmlns:p14="http://schemas.microsoft.com/office/powerpoint/2010/main" r:embed="rId5"/>
              </p:ext>
            </p:extLst>
          </p:nvPr>
        </p:nvPicPr>
        <p:blipFill>
          <a:blip r:embed="rId15"/>
          <a:stretch>
            <a:fillRect/>
          </a:stretch>
        </p:blipFill>
        <p:spPr>
          <a:xfrm>
            <a:off x="4565004" y="4134974"/>
            <a:ext cx="3312814" cy="18634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2165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76"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4959" fill="hold"/>
                                        <p:tgtEl>
                                          <p:spTgt spid="1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1412"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2"/>
                </p:tgtEl>
              </p:cMediaNode>
            </p:video>
            <p:seq concurrent="1" nextAc="seek">
              <p:cTn id="16" restart="whenNotActive" fill="hold" evtFilter="cancelBubble" nodeType="interactiveSeq">
                <p:stCondLst>
                  <p:cond evt="onClick" delay="0">
                    <p:tgtEl>
                      <p:spTgt spid="2"/>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2"/>
                                        </p:tgtEl>
                                      </p:cBhvr>
                                    </p:cmd>
                                  </p:childTnLst>
                                </p:cTn>
                              </p:par>
                            </p:childTnLst>
                          </p:cTn>
                        </p:par>
                      </p:childTnLst>
                    </p:cTn>
                  </p:par>
                </p:childTnLst>
              </p:cTn>
              <p:nextCondLst>
                <p:cond evt="onClick" delay="0">
                  <p:tgtEl>
                    <p:spTgt spid="2"/>
                  </p:tgtEl>
                </p:cond>
              </p:nextCondLst>
            </p:seq>
            <p:video>
              <p:cMediaNode vol="80000">
                <p:cTn id="21" fill="hold" display="0">
                  <p:stCondLst>
                    <p:cond delay="indefinite"/>
                  </p:stCondLst>
                </p:cTn>
                <p:tgtEl>
                  <p:spTgt spid="13"/>
                </p:tgtEl>
              </p:cMediaNode>
            </p:video>
            <p:seq concurrent="1" nextAc="seek">
              <p:cTn id="22" restart="whenNotActive" fill="hold" evtFilter="cancelBubble" nodeType="interactiveSeq">
                <p:stCondLst>
                  <p:cond evt="onClick" delay="0">
                    <p:tgtEl>
                      <p:spTgt spid="13"/>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13"/>
                                        </p:tgtEl>
                                      </p:cBhvr>
                                    </p:cmd>
                                  </p:childTnLst>
                                </p:cTn>
                              </p:par>
                            </p:childTnLst>
                          </p:cTn>
                        </p:par>
                      </p:childTnLst>
                    </p:cTn>
                  </p:par>
                </p:childTnLst>
              </p:cTn>
              <p:nextCondLst>
                <p:cond evt="onClick" delay="0">
                  <p:tgtEl>
                    <p:spTgt spid="13"/>
                  </p:tgtEl>
                </p:cond>
              </p:nextCondLst>
            </p:seq>
            <p:video>
              <p:cMediaNode vol="80000">
                <p:cTn id="27" fill="hold" display="0">
                  <p:stCondLst>
                    <p:cond delay="indefinite"/>
                  </p:stCondLst>
                </p:cTn>
                <p:tgtEl>
                  <p:spTgt spid="15"/>
                </p:tgtEl>
              </p:cMediaNode>
            </p:video>
            <p:seq concurrent="1" nextAc="seek">
              <p:cTn id="28" restart="whenNotActive" fill="hold" evtFilter="cancelBubble" nodeType="interactiveSeq">
                <p:stCondLst>
                  <p:cond evt="onClick" delay="0">
                    <p:tgtEl>
                      <p:spTgt spid="15"/>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4C26358-24CD-D4BF-E7D0-F86E6839E4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087" y="0"/>
            <a:ext cx="11299825"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Dikdörtgen 4">
            <a:extLst>
              <a:ext uri="{FF2B5EF4-FFF2-40B4-BE49-F238E27FC236}">
                <a16:creationId xmlns:a16="http://schemas.microsoft.com/office/drawing/2014/main" id="{BB2F4136-A26B-4A35-E1CD-9ADE104615DD}"/>
              </a:ext>
            </a:extLst>
          </p:cNvPr>
          <p:cNvSpPr/>
          <p:nvPr/>
        </p:nvSpPr>
        <p:spPr>
          <a:xfrm>
            <a:off x="446087" y="2815771"/>
            <a:ext cx="11299825" cy="613229"/>
          </a:xfrm>
          <a:prstGeom prst="rect">
            <a:avLst/>
          </a:prstGeom>
          <a:solidFill>
            <a:srgbClr val="FF00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tr-TR" sz="2500" b="1" dirty="0">
                <a:effectLst>
                  <a:outerShdw blurRad="38100" dist="38100" dir="2700000" algn="tl">
                    <a:srgbClr val="000000">
                      <a:alpha val="43137"/>
                    </a:srgbClr>
                  </a:outerShdw>
                </a:effectLst>
              </a:rPr>
              <a:t>YÜKSELİM YAĞIŞLARI</a:t>
            </a:r>
          </a:p>
        </p:txBody>
      </p:sp>
      <p:sp>
        <p:nvSpPr>
          <p:cNvPr id="6" name="Dikdörtgen 5">
            <a:extLst>
              <a:ext uri="{FF2B5EF4-FFF2-40B4-BE49-F238E27FC236}">
                <a16:creationId xmlns:a16="http://schemas.microsoft.com/office/drawing/2014/main" id="{34160177-8EF6-7E7C-4CE1-EC5102EBC5EB}"/>
              </a:ext>
            </a:extLst>
          </p:cNvPr>
          <p:cNvSpPr/>
          <p:nvPr/>
        </p:nvSpPr>
        <p:spPr>
          <a:xfrm>
            <a:off x="446087" y="1101271"/>
            <a:ext cx="11107283" cy="613229"/>
          </a:xfrm>
          <a:prstGeom prst="rect">
            <a:avLst/>
          </a:prstGeom>
          <a:solidFill>
            <a:srgbClr val="FF00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tr-TR" sz="2500" b="1" dirty="0">
                <a:effectLst>
                  <a:outerShdw blurRad="38100" dist="38100" dir="2700000" algn="tl">
                    <a:srgbClr val="000000">
                      <a:alpha val="43137"/>
                    </a:srgbClr>
                  </a:outerShdw>
                </a:effectLst>
              </a:rPr>
              <a:t>CEPHE YAĞIŞLARI</a:t>
            </a:r>
          </a:p>
        </p:txBody>
      </p:sp>
      <p:sp>
        <p:nvSpPr>
          <p:cNvPr id="7" name="Serbest Form: Şekil 6">
            <a:extLst>
              <a:ext uri="{FF2B5EF4-FFF2-40B4-BE49-F238E27FC236}">
                <a16:creationId xmlns:a16="http://schemas.microsoft.com/office/drawing/2014/main" id="{95B92838-3238-6B89-D66A-FE027EBF348E}"/>
              </a:ext>
            </a:extLst>
          </p:cNvPr>
          <p:cNvSpPr/>
          <p:nvPr/>
        </p:nvSpPr>
        <p:spPr>
          <a:xfrm>
            <a:off x="1857829" y="1784244"/>
            <a:ext cx="986971" cy="933538"/>
          </a:xfrm>
          <a:custGeom>
            <a:avLst/>
            <a:gdLst>
              <a:gd name="connsiteX0" fmla="*/ 43542 w 986971"/>
              <a:gd name="connsiteY0" fmla="*/ 88099 h 933538"/>
              <a:gd name="connsiteX1" fmla="*/ 0 w 986971"/>
              <a:gd name="connsiteY1" fmla="*/ 160670 h 933538"/>
              <a:gd name="connsiteX2" fmla="*/ 43542 w 986971"/>
              <a:gd name="connsiteY2" fmla="*/ 291299 h 933538"/>
              <a:gd name="connsiteX3" fmla="*/ 72571 w 986971"/>
              <a:gd name="connsiteY3" fmla="*/ 363870 h 933538"/>
              <a:gd name="connsiteX4" fmla="*/ 116114 w 986971"/>
              <a:gd name="connsiteY4" fmla="*/ 392899 h 933538"/>
              <a:gd name="connsiteX5" fmla="*/ 319314 w 986971"/>
              <a:gd name="connsiteY5" fmla="*/ 523527 h 933538"/>
              <a:gd name="connsiteX6" fmla="*/ 362857 w 986971"/>
              <a:gd name="connsiteY6" fmla="*/ 639642 h 933538"/>
              <a:gd name="connsiteX7" fmla="*/ 449942 w 986971"/>
              <a:gd name="connsiteY7" fmla="*/ 697699 h 933538"/>
              <a:gd name="connsiteX8" fmla="*/ 551542 w 986971"/>
              <a:gd name="connsiteY8" fmla="*/ 770270 h 933538"/>
              <a:gd name="connsiteX9" fmla="*/ 609600 w 986971"/>
              <a:gd name="connsiteY9" fmla="*/ 784785 h 933538"/>
              <a:gd name="connsiteX10" fmla="*/ 653142 w 986971"/>
              <a:gd name="connsiteY10" fmla="*/ 813813 h 933538"/>
              <a:gd name="connsiteX11" fmla="*/ 711200 w 986971"/>
              <a:gd name="connsiteY11" fmla="*/ 900899 h 933538"/>
              <a:gd name="connsiteX12" fmla="*/ 827314 w 986971"/>
              <a:gd name="connsiteY12" fmla="*/ 915413 h 933538"/>
              <a:gd name="connsiteX13" fmla="*/ 943428 w 986971"/>
              <a:gd name="connsiteY13" fmla="*/ 915413 h 933538"/>
              <a:gd name="connsiteX14" fmla="*/ 986971 w 986971"/>
              <a:gd name="connsiteY14" fmla="*/ 828327 h 933538"/>
              <a:gd name="connsiteX15" fmla="*/ 957942 w 986971"/>
              <a:gd name="connsiteY15" fmla="*/ 683185 h 933538"/>
              <a:gd name="connsiteX16" fmla="*/ 914400 w 986971"/>
              <a:gd name="connsiteY16" fmla="*/ 610613 h 933538"/>
              <a:gd name="connsiteX17" fmla="*/ 754742 w 986971"/>
              <a:gd name="connsiteY17" fmla="*/ 436442 h 933538"/>
              <a:gd name="connsiteX18" fmla="*/ 638628 w 986971"/>
              <a:gd name="connsiteY18" fmla="*/ 305813 h 933538"/>
              <a:gd name="connsiteX19" fmla="*/ 551542 w 986971"/>
              <a:gd name="connsiteY19" fmla="*/ 218727 h 933538"/>
              <a:gd name="connsiteX20" fmla="*/ 478971 w 986971"/>
              <a:gd name="connsiteY20" fmla="*/ 146156 h 933538"/>
              <a:gd name="connsiteX21" fmla="*/ 391885 w 986971"/>
              <a:gd name="connsiteY21" fmla="*/ 44556 h 933538"/>
              <a:gd name="connsiteX22" fmla="*/ 333828 w 986971"/>
              <a:gd name="connsiteY22" fmla="*/ 15527 h 933538"/>
              <a:gd name="connsiteX23" fmla="*/ 14514 w 986971"/>
              <a:gd name="connsiteY23" fmla="*/ 88099 h 933538"/>
              <a:gd name="connsiteX24" fmla="*/ 29028 w 986971"/>
              <a:gd name="connsiteY24" fmla="*/ 131642 h 933538"/>
              <a:gd name="connsiteX25" fmla="*/ 43542 w 986971"/>
              <a:gd name="connsiteY25" fmla="*/ 88099 h 9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86971" h="933538">
                <a:moveTo>
                  <a:pt x="43542" y="88099"/>
                </a:moveTo>
                <a:cubicBezTo>
                  <a:pt x="29028" y="112289"/>
                  <a:pt x="0" y="132460"/>
                  <a:pt x="0" y="160670"/>
                </a:cubicBezTo>
                <a:cubicBezTo>
                  <a:pt x="0" y="206568"/>
                  <a:pt x="28105" y="248075"/>
                  <a:pt x="43542" y="291299"/>
                </a:cubicBezTo>
                <a:cubicBezTo>
                  <a:pt x="52305" y="315835"/>
                  <a:pt x="57427" y="342669"/>
                  <a:pt x="72571" y="363870"/>
                </a:cubicBezTo>
                <a:cubicBezTo>
                  <a:pt x="82710" y="378065"/>
                  <a:pt x="102159" y="382432"/>
                  <a:pt x="116114" y="392899"/>
                </a:cubicBezTo>
                <a:cubicBezTo>
                  <a:pt x="256242" y="497995"/>
                  <a:pt x="115521" y="410310"/>
                  <a:pt x="319314" y="523527"/>
                </a:cubicBezTo>
                <a:cubicBezTo>
                  <a:pt x="327413" y="555926"/>
                  <a:pt x="337556" y="614341"/>
                  <a:pt x="362857" y="639642"/>
                </a:cubicBezTo>
                <a:cubicBezTo>
                  <a:pt x="387526" y="664311"/>
                  <a:pt x="422032" y="676766"/>
                  <a:pt x="449942" y="697699"/>
                </a:cubicBezTo>
                <a:cubicBezTo>
                  <a:pt x="456548" y="702654"/>
                  <a:pt x="535036" y="763196"/>
                  <a:pt x="551542" y="770270"/>
                </a:cubicBezTo>
                <a:cubicBezTo>
                  <a:pt x="569877" y="778128"/>
                  <a:pt x="590247" y="779947"/>
                  <a:pt x="609600" y="784785"/>
                </a:cubicBezTo>
                <a:cubicBezTo>
                  <a:pt x="624114" y="794461"/>
                  <a:pt x="643466" y="799299"/>
                  <a:pt x="653142" y="813813"/>
                </a:cubicBezTo>
                <a:cubicBezTo>
                  <a:pt x="687996" y="866093"/>
                  <a:pt x="636973" y="880655"/>
                  <a:pt x="711200" y="900899"/>
                </a:cubicBezTo>
                <a:cubicBezTo>
                  <a:pt x="748831" y="911162"/>
                  <a:pt x="788609" y="910575"/>
                  <a:pt x="827314" y="915413"/>
                </a:cubicBezTo>
                <a:cubicBezTo>
                  <a:pt x="863921" y="927615"/>
                  <a:pt x="904776" y="949234"/>
                  <a:pt x="943428" y="915413"/>
                </a:cubicBezTo>
                <a:cubicBezTo>
                  <a:pt x="967853" y="894041"/>
                  <a:pt x="972457" y="857356"/>
                  <a:pt x="986971" y="828327"/>
                </a:cubicBezTo>
                <a:cubicBezTo>
                  <a:pt x="977295" y="779946"/>
                  <a:pt x="973544" y="729992"/>
                  <a:pt x="957942" y="683185"/>
                </a:cubicBezTo>
                <a:cubicBezTo>
                  <a:pt x="949021" y="656422"/>
                  <a:pt x="930048" y="634086"/>
                  <a:pt x="914400" y="610613"/>
                </a:cubicBezTo>
                <a:cubicBezTo>
                  <a:pt x="863479" y="534230"/>
                  <a:pt x="830344" y="512043"/>
                  <a:pt x="754742" y="436442"/>
                </a:cubicBezTo>
                <a:cubicBezTo>
                  <a:pt x="575198" y="256899"/>
                  <a:pt x="826501" y="512475"/>
                  <a:pt x="638628" y="305813"/>
                </a:cubicBezTo>
                <a:cubicBezTo>
                  <a:pt x="611013" y="275436"/>
                  <a:pt x="580571" y="247756"/>
                  <a:pt x="551542" y="218727"/>
                </a:cubicBezTo>
                <a:cubicBezTo>
                  <a:pt x="527352" y="194537"/>
                  <a:pt x="501235" y="172130"/>
                  <a:pt x="478971" y="146156"/>
                </a:cubicBezTo>
                <a:cubicBezTo>
                  <a:pt x="449942" y="112289"/>
                  <a:pt x="425040" y="74395"/>
                  <a:pt x="391885" y="44556"/>
                </a:cubicBezTo>
                <a:cubicBezTo>
                  <a:pt x="375803" y="30082"/>
                  <a:pt x="353180" y="25203"/>
                  <a:pt x="333828" y="15527"/>
                </a:cubicBezTo>
                <a:cubicBezTo>
                  <a:pt x="255017" y="19468"/>
                  <a:pt x="34815" y="-54010"/>
                  <a:pt x="14514" y="88099"/>
                </a:cubicBezTo>
                <a:cubicBezTo>
                  <a:pt x="12350" y="103245"/>
                  <a:pt x="24190" y="117128"/>
                  <a:pt x="29028" y="131642"/>
                </a:cubicBezTo>
                <a:lnTo>
                  <a:pt x="43542" y="88099"/>
                </a:lnTo>
                <a:close/>
              </a:path>
            </a:pathLst>
          </a:cu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Serbest Form: Şekil 11">
            <a:extLst>
              <a:ext uri="{FF2B5EF4-FFF2-40B4-BE49-F238E27FC236}">
                <a16:creationId xmlns:a16="http://schemas.microsoft.com/office/drawing/2014/main" id="{CB9B4D14-22C0-0650-5A94-61288B868F25}"/>
              </a:ext>
            </a:extLst>
          </p:cNvPr>
          <p:cNvSpPr/>
          <p:nvPr/>
        </p:nvSpPr>
        <p:spPr>
          <a:xfrm>
            <a:off x="8178270" y="2095500"/>
            <a:ext cx="781580" cy="304800"/>
          </a:xfrm>
          <a:custGeom>
            <a:avLst/>
            <a:gdLst>
              <a:gd name="connsiteX0" fmla="*/ 679980 w 781580"/>
              <a:gd name="connsiteY0" fmla="*/ 133350 h 304800"/>
              <a:gd name="connsiteX1" fmla="*/ 648230 w 781580"/>
              <a:gd name="connsiteY1" fmla="*/ 139700 h 304800"/>
              <a:gd name="connsiteX2" fmla="*/ 419630 w 781580"/>
              <a:gd name="connsiteY2" fmla="*/ 120650 h 304800"/>
              <a:gd name="connsiteX3" fmla="*/ 343430 w 781580"/>
              <a:gd name="connsiteY3" fmla="*/ 95250 h 304800"/>
              <a:gd name="connsiteX4" fmla="*/ 248180 w 781580"/>
              <a:gd name="connsiteY4" fmla="*/ 63500 h 304800"/>
              <a:gd name="connsiteX5" fmla="*/ 197380 w 781580"/>
              <a:gd name="connsiteY5" fmla="*/ 44450 h 304800"/>
              <a:gd name="connsiteX6" fmla="*/ 171980 w 781580"/>
              <a:gd name="connsiteY6" fmla="*/ 19050 h 304800"/>
              <a:gd name="connsiteX7" fmla="*/ 152930 w 781580"/>
              <a:gd name="connsiteY7" fmla="*/ 12700 h 304800"/>
              <a:gd name="connsiteX8" fmla="*/ 102130 w 781580"/>
              <a:gd name="connsiteY8" fmla="*/ 0 h 304800"/>
              <a:gd name="connsiteX9" fmla="*/ 13230 w 781580"/>
              <a:gd name="connsiteY9" fmla="*/ 6350 h 304800"/>
              <a:gd name="connsiteX10" fmla="*/ 530 w 781580"/>
              <a:gd name="connsiteY10" fmla="*/ 25400 h 304800"/>
              <a:gd name="connsiteX11" fmla="*/ 44980 w 781580"/>
              <a:gd name="connsiteY11" fmla="*/ 88900 h 304800"/>
              <a:gd name="connsiteX12" fmla="*/ 83080 w 781580"/>
              <a:gd name="connsiteY12" fmla="*/ 127000 h 304800"/>
              <a:gd name="connsiteX13" fmla="*/ 102130 w 781580"/>
              <a:gd name="connsiteY13" fmla="*/ 139700 h 304800"/>
              <a:gd name="connsiteX14" fmla="*/ 121180 w 781580"/>
              <a:gd name="connsiteY14" fmla="*/ 158750 h 304800"/>
              <a:gd name="connsiteX15" fmla="*/ 140230 w 781580"/>
              <a:gd name="connsiteY15" fmla="*/ 171450 h 304800"/>
              <a:gd name="connsiteX16" fmla="*/ 216430 w 781580"/>
              <a:gd name="connsiteY16" fmla="*/ 203200 h 304800"/>
              <a:gd name="connsiteX17" fmla="*/ 248180 w 781580"/>
              <a:gd name="connsiteY17" fmla="*/ 209550 h 304800"/>
              <a:gd name="connsiteX18" fmla="*/ 311680 w 781580"/>
              <a:gd name="connsiteY18" fmla="*/ 254000 h 304800"/>
              <a:gd name="connsiteX19" fmla="*/ 362480 w 781580"/>
              <a:gd name="connsiteY19" fmla="*/ 279400 h 304800"/>
              <a:gd name="connsiteX20" fmla="*/ 451380 w 781580"/>
              <a:gd name="connsiteY20" fmla="*/ 298450 h 304800"/>
              <a:gd name="connsiteX21" fmla="*/ 521230 w 781580"/>
              <a:gd name="connsiteY21" fmla="*/ 304800 h 304800"/>
              <a:gd name="connsiteX22" fmla="*/ 743480 w 781580"/>
              <a:gd name="connsiteY22" fmla="*/ 292100 h 304800"/>
              <a:gd name="connsiteX23" fmla="*/ 775230 w 781580"/>
              <a:gd name="connsiteY23" fmla="*/ 279400 h 304800"/>
              <a:gd name="connsiteX24" fmla="*/ 781580 w 781580"/>
              <a:gd name="connsiteY24" fmla="*/ 247650 h 304800"/>
              <a:gd name="connsiteX25" fmla="*/ 775230 w 781580"/>
              <a:gd name="connsiteY25" fmla="*/ 215900 h 304800"/>
              <a:gd name="connsiteX26" fmla="*/ 743480 w 781580"/>
              <a:gd name="connsiteY26" fmla="*/ 171450 h 304800"/>
              <a:gd name="connsiteX27" fmla="*/ 724430 w 781580"/>
              <a:gd name="connsiteY27" fmla="*/ 165100 h 304800"/>
              <a:gd name="connsiteX28" fmla="*/ 679980 w 781580"/>
              <a:gd name="connsiteY28" fmla="*/ 13335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81580" h="304800">
                <a:moveTo>
                  <a:pt x="679980" y="133350"/>
                </a:moveTo>
                <a:cubicBezTo>
                  <a:pt x="667280" y="129117"/>
                  <a:pt x="659018" y="140017"/>
                  <a:pt x="648230" y="139700"/>
                </a:cubicBezTo>
                <a:cubicBezTo>
                  <a:pt x="518560" y="135886"/>
                  <a:pt x="508106" y="133289"/>
                  <a:pt x="419630" y="120650"/>
                </a:cubicBezTo>
                <a:lnTo>
                  <a:pt x="343430" y="95250"/>
                </a:lnTo>
                <a:cubicBezTo>
                  <a:pt x="311680" y="84667"/>
                  <a:pt x="279517" y="75251"/>
                  <a:pt x="248180" y="63500"/>
                </a:cubicBezTo>
                <a:lnTo>
                  <a:pt x="197380" y="44450"/>
                </a:lnTo>
                <a:cubicBezTo>
                  <a:pt x="188913" y="35983"/>
                  <a:pt x="181723" y="26010"/>
                  <a:pt x="171980" y="19050"/>
                </a:cubicBezTo>
                <a:cubicBezTo>
                  <a:pt x="166533" y="15159"/>
                  <a:pt x="159388" y="14461"/>
                  <a:pt x="152930" y="12700"/>
                </a:cubicBezTo>
                <a:cubicBezTo>
                  <a:pt x="136091" y="8107"/>
                  <a:pt x="119063" y="4233"/>
                  <a:pt x="102130" y="0"/>
                </a:cubicBezTo>
                <a:cubicBezTo>
                  <a:pt x="72497" y="2117"/>
                  <a:pt x="42052" y="-855"/>
                  <a:pt x="13230" y="6350"/>
                </a:cubicBezTo>
                <a:cubicBezTo>
                  <a:pt x="5826" y="8201"/>
                  <a:pt x="1477" y="17827"/>
                  <a:pt x="530" y="25400"/>
                </a:cubicBezTo>
                <a:cubicBezTo>
                  <a:pt x="-3892" y="60778"/>
                  <a:pt x="20055" y="69514"/>
                  <a:pt x="44980" y="88900"/>
                </a:cubicBezTo>
                <a:cubicBezTo>
                  <a:pt x="112323" y="141278"/>
                  <a:pt x="4693" y="48613"/>
                  <a:pt x="83080" y="127000"/>
                </a:cubicBezTo>
                <a:cubicBezTo>
                  <a:pt x="88476" y="132396"/>
                  <a:pt x="96267" y="134814"/>
                  <a:pt x="102130" y="139700"/>
                </a:cubicBezTo>
                <a:cubicBezTo>
                  <a:pt x="109029" y="145449"/>
                  <a:pt x="114281" y="153001"/>
                  <a:pt x="121180" y="158750"/>
                </a:cubicBezTo>
                <a:cubicBezTo>
                  <a:pt x="127043" y="163636"/>
                  <a:pt x="133559" y="167744"/>
                  <a:pt x="140230" y="171450"/>
                </a:cubicBezTo>
                <a:cubicBezTo>
                  <a:pt x="168747" y="187293"/>
                  <a:pt x="185184" y="194678"/>
                  <a:pt x="216430" y="203200"/>
                </a:cubicBezTo>
                <a:cubicBezTo>
                  <a:pt x="226843" y="206040"/>
                  <a:pt x="237597" y="207433"/>
                  <a:pt x="248180" y="209550"/>
                </a:cubicBezTo>
                <a:cubicBezTo>
                  <a:pt x="278361" y="233695"/>
                  <a:pt x="278513" y="236141"/>
                  <a:pt x="311680" y="254000"/>
                </a:cubicBezTo>
                <a:cubicBezTo>
                  <a:pt x="328349" y="262976"/>
                  <a:pt x="344113" y="274808"/>
                  <a:pt x="362480" y="279400"/>
                </a:cubicBezTo>
                <a:cubicBezTo>
                  <a:pt x="397996" y="288279"/>
                  <a:pt x="416551" y="294352"/>
                  <a:pt x="451380" y="298450"/>
                </a:cubicBezTo>
                <a:cubicBezTo>
                  <a:pt x="474599" y="301182"/>
                  <a:pt x="497947" y="302683"/>
                  <a:pt x="521230" y="304800"/>
                </a:cubicBezTo>
                <a:cubicBezTo>
                  <a:pt x="595313" y="300567"/>
                  <a:pt x="669644" y="299484"/>
                  <a:pt x="743480" y="292100"/>
                </a:cubicBezTo>
                <a:cubicBezTo>
                  <a:pt x="754822" y="290966"/>
                  <a:pt x="767812" y="288054"/>
                  <a:pt x="775230" y="279400"/>
                </a:cubicBezTo>
                <a:cubicBezTo>
                  <a:pt x="782254" y="271205"/>
                  <a:pt x="779463" y="258233"/>
                  <a:pt x="781580" y="247650"/>
                </a:cubicBezTo>
                <a:cubicBezTo>
                  <a:pt x="779463" y="237067"/>
                  <a:pt x="778643" y="226139"/>
                  <a:pt x="775230" y="215900"/>
                </a:cubicBezTo>
                <a:cubicBezTo>
                  <a:pt x="769555" y="198874"/>
                  <a:pt x="758749" y="181630"/>
                  <a:pt x="743480" y="171450"/>
                </a:cubicBezTo>
                <a:cubicBezTo>
                  <a:pt x="737911" y="167737"/>
                  <a:pt x="730866" y="166939"/>
                  <a:pt x="724430" y="165100"/>
                </a:cubicBezTo>
                <a:cubicBezTo>
                  <a:pt x="700408" y="158237"/>
                  <a:pt x="692680" y="137583"/>
                  <a:pt x="679980" y="133350"/>
                </a:cubicBezTo>
                <a:close/>
              </a:path>
            </a:pathLst>
          </a:cu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Serbest Form: Şekil 12">
            <a:extLst>
              <a:ext uri="{FF2B5EF4-FFF2-40B4-BE49-F238E27FC236}">
                <a16:creationId xmlns:a16="http://schemas.microsoft.com/office/drawing/2014/main" id="{F7B1F1E5-129A-D747-4285-194BA43EC2A1}"/>
              </a:ext>
            </a:extLst>
          </p:cNvPr>
          <p:cNvSpPr/>
          <p:nvPr/>
        </p:nvSpPr>
        <p:spPr>
          <a:xfrm>
            <a:off x="5495703" y="2064533"/>
            <a:ext cx="438372" cy="183367"/>
          </a:xfrm>
          <a:custGeom>
            <a:avLst/>
            <a:gdLst>
              <a:gd name="connsiteX0" fmla="*/ 400272 w 438372"/>
              <a:gd name="connsiteY0" fmla="*/ 2392 h 183367"/>
              <a:gd name="connsiteX1" fmla="*/ 352647 w 438372"/>
              <a:gd name="connsiteY1" fmla="*/ 11917 h 183367"/>
              <a:gd name="connsiteX2" fmla="*/ 266922 w 438372"/>
              <a:gd name="connsiteY2" fmla="*/ 30967 h 183367"/>
              <a:gd name="connsiteX3" fmla="*/ 85947 w 438372"/>
              <a:gd name="connsiteY3" fmla="*/ 59542 h 183367"/>
              <a:gd name="connsiteX4" fmla="*/ 28797 w 438372"/>
              <a:gd name="connsiteY4" fmla="*/ 97642 h 183367"/>
              <a:gd name="connsiteX5" fmla="*/ 222 w 438372"/>
              <a:gd name="connsiteY5" fmla="*/ 126217 h 183367"/>
              <a:gd name="connsiteX6" fmla="*/ 19272 w 438372"/>
              <a:gd name="connsiteY6" fmla="*/ 183367 h 183367"/>
              <a:gd name="connsiteX7" fmla="*/ 190722 w 438372"/>
              <a:gd name="connsiteY7" fmla="*/ 164317 h 183367"/>
              <a:gd name="connsiteX8" fmla="*/ 228822 w 438372"/>
              <a:gd name="connsiteY8" fmla="*/ 154792 h 183367"/>
              <a:gd name="connsiteX9" fmla="*/ 295497 w 438372"/>
              <a:gd name="connsiteY9" fmla="*/ 135742 h 183367"/>
              <a:gd name="connsiteX10" fmla="*/ 371697 w 438372"/>
              <a:gd name="connsiteY10" fmla="*/ 116692 h 183367"/>
              <a:gd name="connsiteX11" fmla="*/ 400272 w 438372"/>
              <a:gd name="connsiteY11" fmla="*/ 107167 h 183367"/>
              <a:gd name="connsiteX12" fmla="*/ 428847 w 438372"/>
              <a:gd name="connsiteY12" fmla="*/ 88117 h 183367"/>
              <a:gd name="connsiteX13" fmla="*/ 438372 w 438372"/>
              <a:gd name="connsiteY13" fmla="*/ 59542 h 183367"/>
              <a:gd name="connsiteX14" fmla="*/ 400272 w 438372"/>
              <a:gd name="connsiteY14" fmla="*/ 2392 h 183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38372" h="183367">
                <a:moveTo>
                  <a:pt x="400272" y="2392"/>
                </a:moveTo>
                <a:cubicBezTo>
                  <a:pt x="385985" y="-5545"/>
                  <a:pt x="368477" y="8525"/>
                  <a:pt x="352647" y="11917"/>
                </a:cubicBezTo>
                <a:cubicBezTo>
                  <a:pt x="324025" y="18050"/>
                  <a:pt x="295626" y="25226"/>
                  <a:pt x="266922" y="30967"/>
                </a:cubicBezTo>
                <a:cubicBezTo>
                  <a:pt x="168468" y="50658"/>
                  <a:pt x="174652" y="48454"/>
                  <a:pt x="85947" y="59542"/>
                </a:cubicBezTo>
                <a:cubicBezTo>
                  <a:pt x="66897" y="72242"/>
                  <a:pt x="46869" y="83586"/>
                  <a:pt x="28797" y="97642"/>
                </a:cubicBezTo>
                <a:cubicBezTo>
                  <a:pt x="18164" y="105912"/>
                  <a:pt x="1710" y="112829"/>
                  <a:pt x="222" y="126217"/>
                </a:cubicBezTo>
                <a:cubicBezTo>
                  <a:pt x="-1996" y="146175"/>
                  <a:pt x="12922" y="164317"/>
                  <a:pt x="19272" y="183367"/>
                </a:cubicBezTo>
                <a:cubicBezTo>
                  <a:pt x="76422" y="177017"/>
                  <a:pt x="133748" y="172086"/>
                  <a:pt x="190722" y="164317"/>
                </a:cubicBezTo>
                <a:cubicBezTo>
                  <a:pt x="203693" y="162548"/>
                  <a:pt x="216192" y="158236"/>
                  <a:pt x="228822" y="154792"/>
                </a:cubicBezTo>
                <a:cubicBezTo>
                  <a:pt x="251122" y="148710"/>
                  <a:pt x="273163" y="141698"/>
                  <a:pt x="295497" y="135742"/>
                </a:cubicBezTo>
                <a:cubicBezTo>
                  <a:pt x="320795" y="128996"/>
                  <a:pt x="346859" y="124971"/>
                  <a:pt x="371697" y="116692"/>
                </a:cubicBezTo>
                <a:cubicBezTo>
                  <a:pt x="381222" y="113517"/>
                  <a:pt x="391292" y="111657"/>
                  <a:pt x="400272" y="107167"/>
                </a:cubicBezTo>
                <a:cubicBezTo>
                  <a:pt x="410511" y="102047"/>
                  <a:pt x="419322" y="94467"/>
                  <a:pt x="428847" y="88117"/>
                </a:cubicBezTo>
                <a:cubicBezTo>
                  <a:pt x="432022" y="78592"/>
                  <a:pt x="438372" y="69582"/>
                  <a:pt x="438372" y="59542"/>
                </a:cubicBezTo>
                <a:cubicBezTo>
                  <a:pt x="438372" y="46451"/>
                  <a:pt x="414559" y="10329"/>
                  <a:pt x="400272" y="2392"/>
                </a:cubicBezTo>
                <a:close/>
              </a:path>
            </a:pathLst>
          </a:cu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Metin kutusu 14">
            <a:extLst>
              <a:ext uri="{FF2B5EF4-FFF2-40B4-BE49-F238E27FC236}">
                <a16:creationId xmlns:a16="http://schemas.microsoft.com/office/drawing/2014/main" id="{9C654A69-7AFE-378B-B454-4981EB483E66}"/>
              </a:ext>
            </a:extLst>
          </p:cNvPr>
          <p:cNvSpPr txBox="1"/>
          <p:nvPr/>
        </p:nvSpPr>
        <p:spPr>
          <a:xfrm>
            <a:off x="657225" y="2162504"/>
            <a:ext cx="1905000" cy="369332"/>
          </a:xfrm>
          <a:prstGeom prst="rect">
            <a:avLst/>
          </a:prstGeom>
          <a:noFill/>
        </p:spPr>
        <p:txBody>
          <a:bodyPr wrap="square">
            <a:spAutoFit/>
          </a:bodyPr>
          <a:lstStyle/>
          <a:p>
            <a:r>
              <a:rPr lang="tr-TR" b="1" dirty="0">
                <a:effectLst>
                  <a:outerShdw blurRad="38100" dist="38100" dir="2700000" algn="tl">
                    <a:srgbClr val="000000">
                      <a:alpha val="43137"/>
                    </a:srgbClr>
                  </a:outerShdw>
                </a:effectLst>
              </a:rPr>
              <a:t>YAMAÇ YAĞIŞLARI</a:t>
            </a:r>
            <a:endParaRPr lang="tr-TR" dirty="0"/>
          </a:p>
        </p:txBody>
      </p:sp>
      <p:sp>
        <p:nvSpPr>
          <p:cNvPr id="16" name="Metin kutusu 15">
            <a:extLst>
              <a:ext uri="{FF2B5EF4-FFF2-40B4-BE49-F238E27FC236}">
                <a16:creationId xmlns:a16="http://schemas.microsoft.com/office/drawing/2014/main" id="{3E4EA392-6BE1-8DBE-E77E-23951486B72F}"/>
              </a:ext>
            </a:extLst>
          </p:cNvPr>
          <p:cNvSpPr txBox="1"/>
          <p:nvPr/>
        </p:nvSpPr>
        <p:spPr>
          <a:xfrm>
            <a:off x="3762829" y="1945305"/>
            <a:ext cx="1905000" cy="369332"/>
          </a:xfrm>
          <a:prstGeom prst="rect">
            <a:avLst/>
          </a:prstGeom>
          <a:noFill/>
        </p:spPr>
        <p:txBody>
          <a:bodyPr wrap="square">
            <a:spAutoFit/>
          </a:bodyPr>
          <a:lstStyle/>
          <a:p>
            <a:r>
              <a:rPr lang="tr-TR" b="1" dirty="0">
                <a:effectLst>
                  <a:outerShdw blurRad="38100" dist="38100" dir="2700000" algn="tl">
                    <a:srgbClr val="000000">
                      <a:alpha val="43137"/>
                    </a:srgbClr>
                  </a:outerShdw>
                </a:effectLst>
              </a:rPr>
              <a:t>YAMAÇ YAĞIŞLARI</a:t>
            </a:r>
            <a:endParaRPr lang="tr-TR" dirty="0"/>
          </a:p>
        </p:txBody>
      </p:sp>
      <p:sp>
        <p:nvSpPr>
          <p:cNvPr id="17" name="Metin kutusu 16">
            <a:extLst>
              <a:ext uri="{FF2B5EF4-FFF2-40B4-BE49-F238E27FC236}">
                <a16:creationId xmlns:a16="http://schemas.microsoft.com/office/drawing/2014/main" id="{1E27B98B-8ACB-2B7D-BB0D-E12F57828AD8}"/>
              </a:ext>
            </a:extLst>
          </p:cNvPr>
          <p:cNvSpPr txBox="1"/>
          <p:nvPr/>
        </p:nvSpPr>
        <p:spPr>
          <a:xfrm>
            <a:off x="8007350" y="2314903"/>
            <a:ext cx="1905000" cy="369332"/>
          </a:xfrm>
          <a:prstGeom prst="rect">
            <a:avLst/>
          </a:prstGeom>
          <a:noFill/>
        </p:spPr>
        <p:txBody>
          <a:bodyPr wrap="square">
            <a:spAutoFit/>
          </a:bodyPr>
          <a:lstStyle/>
          <a:p>
            <a:r>
              <a:rPr lang="tr-TR" b="1" dirty="0">
                <a:effectLst>
                  <a:outerShdw blurRad="38100" dist="38100" dir="2700000" algn="tl">
                    <a:srgbClr val="000000">
                      <a:alpha val="43137"/>
                    </a:srgbClr>
                  </a:outerShdw>
                </a:effectLst>
              </a:rPr>
              <a:t>YAMAÇ YAĞIŞLARI</a:t>
            </a:r>
            <a:endParaRPr lang="tr-TR" dirty="0"/>
          </a:p>
        </p:txBody>
      </p:sp>
    </p:spTree>
    <p:extLst>
      <p:ext uri="{BB962C8B-B14F-4D97-AF65-F5344CB8AC3E}">
        <p14:creationId xmlns:p14="http://schemas.microsoft.com/office/powerpoint/2010/main" val="660497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86431D0C-0D5A-B400-5A7F-2D9513C05F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1667"/>
          <a:stretch/>
        </p:blipFill>
        <p:spPr bwMode="auto">
          <a:xfrm>
            <a:off x="67058" y="0"/>
            <a:ext cx="12128953" cy="6502400"/>
          </a:xfrm>
          <a:prstGeom prst="rect">
            <a:avLst/>
          </a:prstGeom>
          <a:noFill/>
          <a:extLst>
            <a:ext uri="{909E8E84-426E-40DD-AFC4-6F175D3DCCD1}">
              <a14:hiddenFill xmlns:a14="http://schemas.microsoft.com/office/drawing/2010/main">
                <a:solidFill>
                  <a:srgbClr val="FFFFFF"/>
                </a:solidFill>
              </a14:hiddenFill>
            </a:ext>
          </a:extLst>
        </p:spPr>
      </p:pic>
      <p:sp>
        <p:nvSpPr>
          <p:cNvPr id="9" name="Metin kutusu 8">
            <a:extLst>
              <a:ext uri="{FF2B5EF4-FFF2-40B4-BE49-F238E27FC236}">
                <a16:creationId xmlns:a16="http://schemas.microsoft.com/office/drawing/2014/main" id="{8F69A8BE-A30F-FDBB-6043-FE05D6DAB988}"/>
              </a:ext>
            </a:extLst>
          </p:cNvPr>
          <p:cNvSpPr txBox="1"/>
          <p:nvPr/>
        </p:nvSpPr>
        <p:spPr>
          <a:xfrm>
            <a:off x="571500" y="0"/>
            <a:ext cx="3822700" cy="369332"/>
          </a:xfrm>
          <a:prstGeom prst="rect">
            <a:avLst/>
          </a:prstGeom>
          <a:noFill/>
        </p:spPr>
        <p:txBody>
          <a:bodyPr wrap="square">
            <a:spAutoFit/>
          </a:bodyPr>
          <a:lstStyle/>
          <a:p>
            <a:r>
              <a:rPr lang="tr-TR" dirty="0">
                <a:hlinkClick r:id="rId3"/>
              </a:rPr>
              <a:t>Yüksek Çözünürlüklü Harita için tıklayın</a:t>
            </a:r>
            <a:endParaRPr lang="tr-TR" dirty="0"/>
          </a:p>
        </p:txBody>
      </p:sp>
      <p:sp>
        <p:nvSpPr>
          <p:cNvPr id="10" name="Metin kutusu 9">
            <a:extLst>
              <a:ext uri="{FF2B5EF4-FFF2-40B4-BE49-F238E27FC236}">
                <a16:creationId xmlns:a16="http://schemas.microsoft.com/office/drawing/2014/main" id="{1B22AE0C-BC6D-161E-5B41-E2DFCEADB64B}"/>
              </a:ext>
            </a:extLst>
          </p:cNvPr>
          <p:cNvSpPr txBox="1"/>
          <p:nvPr/>
        </p:nvSpPr>
        <p:spPr>
          <a:xfrm>
            <a:off x="8750300" y="-13732"/>
            <a:ext cx="3009900" cy="369332"/>
          </a:xfrm>
          <a:prstGeom prst="rect">
            <a:avLst/>
          </a:prstGeom>
          <a:noFill/>
        </p:spPr>
        <p:txBody>
          <a:bodyPr wrap="square">
            <a:spAutoFit/>
          </a:bodyPr>
          <a:lstStyle/>
          <a:p>
            <a:r>
              <a:rPr lang="tr-TR" dirty="0">
                <a:hlinkClick r:id="rId4"/>
              </a:rPr>
              <a:t>Canlı Yağış İzleme İçin tıklayın</a:t>
            </a:r>
            <a:endParaRPr lang="tr-TR" dirty="0"/>
          </a:p>
        </p:txBody>
      </p:sp>
    </p:spTree>
    <p:extLst>
      <p:ext uri="{BB962C8B-B14F-4D97-AF65-F5344CB8AC3E}">
        <p14:creationId xmlns:p14="http://schemas.microsoft.com/office/powerpoint/2010/main" val="968196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a:extLst>
              <a:ext uri="{FF2B5EF4-FFF2-40B4-BE49-F238E27FC236}">
                <a16:creationId xmlns:a16="http://schemas.microsoft.com/office/drawing/2014/main" id="{08507587-44B1-740F-8959-677A15EBAB60}"/>
              </a:ext>
            </a:extLst>
          </p:cNvPr>
          <p:cNvPicPr>
            <a:picLocks noChangeAspect="1"/>
          </p:cNvPicPr>
          <p:nvPr/>
        </p:nvPicPr>
        <p:blipFill>
          <a:blip r:embed="rId2"/>
          <a:stretch>
            <a:fillRect/>
          </a:stretch>
        </p:blipFill>
        <p:spPr>
          <a:xfrm>
            <a:off x="0" y="964863"/>
            <a:ext cx="8089900" cy="4126392"/>
          </a:xfrm>
          <a:prstGeom prst="rect">
            <a:avLst/>
          </a:prstGeom>
        </p:spPr>
      </p:pic>
      <p:sp>
        <p:nvSpPr>
          <p:cNvPr id="5" name="Metin kutusu 4">
            <a:extLst>
              <a:ext uri="{FF2B5EF4-FFF2-40B4-BE49-F238E27FC236}">
                <a16:creationId xmlns:a16="http://schemas.microsoft.com/office/drawing/2014/main" id="{270654CE-4797-F567-65E6-EB848E1E3583}"/>
              </a:ext>
            </a:extLst>
          </p:cNvPr>
          <p:cNvSpPr txBox="1"/>
          <p:nvPr/>
        </p:nvSpPr>
        <p:spPr>
          <a:xfrm>
            <a:off x="0" y="147935"/>
            <a:ext cx="11988800" cy="646331"/>
          </a:xfrm>
          <a:prstGeom prst="rect">
            <a:avLst/>
          </a:prstGeom>
          <a:noFill/>
        </p:spPr>
        <p:txBody>
          <a:bodyPr wrap="square">
            <a:spAutoFit/>
          </a:bodyPr>
          <a:lstStyle/>
          <a:p>
            <a:pPr algn="l"/>
            <a:r>
              <a:rPr lang="tr-TR" sz="1800" b="1" i="1" u="none" strike="noStrike" baseline="0" dirty="0">
                <a:latin typeface="TimesNewRomanPS-BoldItalicMT"/>
              </a:rPr>
              <a:t>Aşağıdaki haritada yıllık ortalama yağış miktarının Dünya üzerindeki dağılışı gösterilmiştir. Buna göre soruları</a:t>
            </a:r>
          </a:p>
          <a:p>
            <a:pPr algn="l"/>
            <a:r>
              <a:rPr lang="tr-TR" sz="1800" b="1" i="1" u="none" strike="noStrike" baseline="0" dirty="0">
                <a:latin typeface="TimesNewRomanPS-BoldItalicMT"/>
              </a:rPr>
              <a:t>cevaplayınız.</a:t>
            </a:r>
            <a:endParaRPr lang="tr-TR" dirty="0"/>
          </a:p>
        </p:txBody>
      </p:sp>
      <p:sp>
        <p:nvSpPr>
          <p:cNvPr id="9" name="Metin kutusu 8">
            <a:extLst>
              <a:ext uri="{FF2B5EF4-FFF2-40B4-BE49-F238E27FC236}">
                <a16:creationId xmlns:a16="http://schemas.microsoft.com/office/drawing/2014/main" id="{DFDBF253-F05E-11D6-FACC-5C8197500BA1}"/>
              </a:ext>
            </a:extLst>
          </p:cNvPr>
          <p:cNvSpPr txBox="1"/>
          <p:nvPr/>
        </p:nvSpPr>
        <p:spPr>
          <a:xfrm>
            <a:off x="8089900" y="795640"/>
            <a:ext cx="4076700" cy="1477328"/>
          </a:xfrm>
          <a:prstGeom prst="rect">
            <a:avLst/>
          </a:prstGeom>
          <a:noFill/>
        </p:spPr>
        <p:txBody>
          <a:bodyPr wrap="square">
            <a:spAutoFit/>
          </a:bodyPr>
          <a:lstStyle/>
          <a:p>
            <a:pPr algn="just"/>
            <a:r>
              <a:rPr lang="tr-TR" b="1" dirty="0">
                <a:latin typeface="TimesNewRomanPS-BoldMT"/>
              </a:rPr>
              <a:t>1</a:t>
            </a:r>
            <a:r>
              <a:rPr lang="tr-TR" sz="1800" b="1" i="0" u="none" strike="noStrike" baseline="0" dirty="0">
                <a:latin typeface="TimesNewRomanPS-BoldMT"/>
              </a:rPr>
              <a:t>. </a:t>
            </a:r>
            <a:r>
              <a:rPr lang="tr-TR" sz="1800" b="1" i="1" u="none" strike="noStrike" baseline="0" dirty="0">
                <a:latin typeface="TimesNewRomanPS-ItalicMT"/>
              </a:rPr>
              <a:t>Haritaya göre Dünya’da en az ve en fazla yağış alan yerleri yazarak bu alanlarda yağışın az veya fazla olmasında etkili olan faktörleri kısaca açıklayınız.</a:t>
            </a:r>
            <a:endParaRPr lang="tr-TR" b="1" dirty="0"/>
          </a:p>
        </p:txBody>
      </p:sp>
      <p:sp>
        <p:nvSpPr>
          <p:cNvPr id="15" name="Metin kutusu 14">
            <a:extLst>
              <a:ext uri="{FF2B5EF4-FFF2-40B4-BE49-F238E27FC236}">
                <a16:creationId xmlns:a16="http://schemas.microsoft.com/office/drawing/2014/main" id="{368FEB23-0075-E101-D4A1-60981A4F2C78}"/>
              </a:ext>
            </a:extLst>
          </p:cNvPr>
          <p:cNvSpPr txBox="1"/>
          <p:nvPr/>
        </p:nvSpPr>
        <p:spPr>
          <a:xfrm>
            <a:off x="8658225" y="2165192"/>
            <a:ext cx="2940050" cy="369332"/>
          </a:xfrm>
          <a:prstGeom prst="rect">
            <a:avLst/>
          </a:prstGeom>
          <a:noFill/>
        </p:spPr>
        <p:txBody>
          <a:bodyPr wrap="square">
            <a:spAutoFit/>
          </a:bodyPr>
          <a:lstStyle/>
          <a:p>
            <a:r>
              <a:rPr lang="tr-TR" sz="1800" b="1" i="1" u="none" strike="noStrike" baseline="0" dirty="0">
                <a:solidFill>
                  <a:srgbClr val="F49300"/>
                </a:solidFill>
                <a:latin typeface="TimesNewRomanPS-BoldItalicMT"/>
              </a:rPr>
              <a:t>Yağışın az olduğu alanlar</a:t>
            </a:r>
            <a:endParaRPr lang="tr-TR" dirty="0"/>
          </a:p>
        </p:txBody>
      </p:sp>
      <p:sp>
        <p:nvSpPr>
          <p:cNvPr id="17" name="Metin kutusu 16">
            <a:extLst>
              <a:ext uri="{FF2B5EF4-FFF2-40B4-BE49-F238E27FC236}">
                <a16:creationId xmlns:a16="http://schemas.microsoft.com/office/drawing/2014/main" id="{E55A7C81-BC33-7876-4DD8-6B776351D8C4}"/>
              </a:ext>
            </a:extLst>
          </p:cNvPr>
          <p:cNvSpPr txBox="1"/>
          <p:nvPr/>
        </p:nvSpPr>
        <p:spPr>
          <a:xfrm>
            <a:off x="8559800" y="4906589"/>
            <a:ext cx="3038475" cy="369332"/>
          </a:xfrm>
          <a:prstGeom prst="rect">
            <a:avLst/>
          </a:prstGeom>
          <a:noFill/>
        </p:spPr>
        <p:txBody>
          <a:bodyPr wrap="square">
            <a:spAutoFit/>
          </a:bodyPr>
          <a:lstStyle/>
          <a:p>
            <a:r>
              <a:rPr lang="tr-TR" sz="1800" b="1" i="1" u="none" strike="noStrike" baseline="0" dirty="0">
                <a:solidFill>
                  <a:srgbClr val="FF0000"/>
                </a:solidFill>
                <a:latin typeface="TimesNewRomanPS-BoldItalicMT"/>
              </a:rPr>
              <a:t>Yağışın fazla olduğu alanlar</a:t>
            </a:r>
            <a:endParaRPr lang="tr-TR" dirty="0">
              <a:solidFill>
                <a:srgbClr val="FF0000"/>
              </a:solidFill>
            </a:endParaRPr>
          </a:p>
        </p:txBody>
      </p:sp>
      <p:sp>
        <p:nvSpPr>
          <p:cNvPr id="19" name="Metin kutusu 18">
            <a:extLst>
              <a:ext uri="{FF2B5EF4-FFF2-40B4-BE49-F238E27FC236}">
                <a16:creationId xmlns:a16="http://schemas.microsoft.com/office/drawing/2014/main" id="{D62F3DAB-90DA-75B1-313A-66F2C2B76A3E}"/>
              </a:ext>
            </a:extLst>
          </p:cNvPr>
          <p:cNvSpPr txBox="1"/>
          <p:nvPr/>
        </p:nvSpPr>
        <p:spPr>
          <a:xfrm>
            <a:off x="3549650" y="2165192"/>
            <a:ext cx="1111250" cy="369332"/>
          </a:xfrm>
          <a:prstGeom prst="rect">
            <a:avLst/>
          </a:prstGeom>
          <a:noFill/>
        </p:spPr>
        <p:txBody>
          <a:bodyPr wrap="square">
            <a:spAutoFit/>
          </a:bodyPr>
          <a:lstStyle/>
          <a:p>
            <a:r>
              <a:rPr lang="tr-TR" b="1" i="1" dirty="0">
                <a:solidFill>
                  <a:srgbClr val="F49300"/>
                </a:solidFill>
                <a:latin typeface="TimesNewRomanPS-BoldItalicMT"/>
              </a:rPr>
              <a:t>Sahra Ç.</a:t>
            </a:r>
            <a:endParaRPr lang="tr-TR" dirty="0"/>
          </a:p>
        </p:txBody>
      </p:sp>
      <p:sp>
        <p:nvSpPr>
          <p:cNvPr id="20" name="Metin kutusu 19">
            <a:extLst>
              <a:ext uri="{FF2B5EF4-FFF2-40B4-BE49-F238E27FC236}">
                <a16:creationId xmlns:a16="http://schemas.microsoft.com/office/drawing/2014/main" id="{FE2CB8EE-4565-5F51-BAF4-D6991C187C75}"/>
              </a:ext>
            </a:extLst>
          </p:cNvPr>
          <p:cNvSpPr txBox="1"/>
          <p:nvPr/>
        </p:nvSpPr>
        <p:spPr>
          <a:xfrm>
            <a:off x="4105275" y="4721923"/>
            <a:ext cx="1111250" cy="369332"/>
          </a:xfrm>
          <a:prstGeom prst="rect">
            <a:avLst/>
          </a:prstGeom>
          <a:noFill/>
        </p:spPr>
        <p:txBody>
          <a:bodyPr wrap="square">
            <a:spAutoFit/>
          </a:bodyPr>
          <a:lstStyle/>
          <a:p>
            <a:r>
              <a:rPr lang="tr-TR" b="1" i="1" dirty="0" err="1">
                <a:solidFill>
                  <a:srgbClr val="F49300"/>
                </a:solidFill>
                <a:latin typeface="TimesNewRomanPS-BoldItalicMT"/>
              </a:rPr>
              <a:t>Antartika</a:t>
            </a:r>
            <a:endParaRPr lang="tr-TR" dirty="0"/>
          </a:p>
        </p:txBody>
      </p:sp>
      <p:sp>
        <p:nvSpPr>
          <p:cNvPr id="21" name="Metin kutusu 20">
            <a:extLst>
              <a:ext uri="{FF2B5EF4-FFF2-40B4-BE49-F238E27FC236}">
                <a16:creationId xmlns:a16="http://schemas.microsoft.com/office/drawing/2014/main" id="{B55C2F69-996E-34D2-AC9C-43BA91C7B23A}"/>
              </a:ext>
            </a:extLst>
          </p:cNvPr>
          <p:cNvSpPr txBox="1"/>
          <p:nvPr/>
        </p:nvSpPr>
        <p:spPr>
          <a:xfrm>
            <a:off x="5438775" y="1795860"/>
            <a:ext cx="1111250" cy="369332"/>
          </a:xfrm>
          <a:prstGeom prst="rect">
            <a:avLst/>
          </a:prstGeom>
          <a:noFill/>
        </p:spPr>
        <p:txBody>
          <a:bodyPr wrap="square">
            <a:spAutoFit/>
          </a:bodyPr>
          <a:lstStyle/>
          <a:p>
            <a:r>
              <a:rPr lang="tr-TR" b="1" i="1" dirty="0" err="1">
                <a:solidFill>
                  <a:srgbClr val="F49300"/>
                </a:solidFill>
                <a:latin typeface="TimesNewRomanPS-BoldItalicMT"/>
              </a:rPr>
              <a:t>Gobi</a:t>
            </a:r>
            <a:r>
              <a:rPr lang="tr-TR" b="1" i="1" dirty="0">
                <a:solidFill>
                  <a:srgbClr val="F49300"/>
                </a:solidFill>
                <a:latin typeface="TimesNewRomanPS-BoldItalicMT"/>
              </a:rPr>
              <a:t> Ç.</a:t>
            </a:r>
            <a:endParaRPr lang="tr-TR" dirty="0"/>
          </a:p>
        </p:txBody>
      </p:sp>
      <p:sp>
        <p:nvSpPr>
          <p:cNvPr id="22" name="Metin kutusu 21">
            <a:extLst>
              <a:ext uri="{FF2B5EF4-FFF2-40B4-BE49-F238E27FC236}">
                <a16:creationId xmlns:a16="http://schemas.microsoft.com/office/drawing/2014/main" id="{FD2E1C74-8753-7700-EA59-4852062CEFEE}"/>
              </a:ext>
            </a:extLst>
          </p:cNvPr>
          <p:cNvSpPr txBox="1"/>
          <p:nvPr/>
        </p:nvSpPr>
        <p:spPr>
          <a:xfrm>
            <a:off x="6029324" y="3457103"/>
            <a:ext cx="1228725" cy="369332"/>
          </a:xfrm>
          <a:prstGeom prst="rect">
            <a:avLst/>
          </a:prstGeom>
          <a:noFill/>
        </p:spPr>
        <p:txBody>
          <a:bodyPr wrap="square">
            <a:spAutoFit/>
          </a:bodyPr>
          <a:lstStyle/>
          <a:p>
            <a:r>
              <a:rPr lang="tr-TR" b="1" i="1" dirty="0">
                <a:solidFill>
                  <a:srgbClr val="F49300"/>
                </a:solidFill>
                <a:latin typeface="TimesNewRomanPS-BoldItalicMT"/>
              </a:rPr>
              <a:t>Avustralya</a:t>
            </a:r>
            <a:endParaRPr lang="tr-TR" dirty="0"/>
          </a:p>
        </p:txBody>
      </p:sp>
      <p:sp>
        <p:nvSpPr>
          <p:cNvPr id="23" name="Metin kutusu 22">
            <a:extLst>
              <a:ext uri="{FF2B5EF4-FFF2-40B4-BE49-F238E27FC236}">
                <a16:creationId xmlns:a16="http://schemas.microsoft.com/office/drawing/2014/main" id="{4DABC28B-715E-CF30-B958-01FA57DD045A}"/>
              </a:ext>
            </a:extLst>
          </p:cNvPr>
          <p:cNvSpPr txBox="1"/>
          <p:nvPr/>
        </p:nvSpPr>
        <p:spPr>
          <a:xfrm>
            <a:off x="3463925" y="3555572"/>
            <a:ext cx="1111250" cy="646331"/>
          </a:xfrm>
          <a:prstGeom prst="rect">
            <a:avLst/>
          </a:prstGeom>
          <a:noFill/>
        </p:spPr>
        <p:txBody>
          <a:bodyPr wrap="square">
            <a:spAutoFit/>
          </a:bodyPr>
          <a:lstStyle/>
          <a:p>
            <a:r>
              <a:rPr lang="tr-TR" b="1" i="1" dirty="0" err="1">
                <a:solidFill>
                  <a:srgbClr val="F49300"/>
                </a:solidFill>
                <a:latin typeface="TimesNewRomanPS-BoldItalicMT"/>
              </a:rPr>
              <a:t>Kalahari</a:t>
            </a:r>
            <a:r>
              <a:rPr lang="tr-TR" b="1" i="1" dirty="0">
                <a:solidFill>
                  <a:srgbClr val="F49300"/>
                </a:solidFill>
                <a:latin typeface="TimesNewRomanPS-BoldItalicMT"/>
              </a:rPr>
              <a:t>, </a:t>
            </a:r>
            <a:r>
              <a:rPr lang="tr-TR" b="1" i="1" dirty="0" err="1">
                <a:solidFill>
                  <a:srgbClr val="F49300"/>
                </a:solidFill>
                <a:latin typeface="TimesNewRomanPS-BoldItalicMT"/>
              </a:rPr>
              <a:t>Namib</a:t>
            </a:r>
            <a:endParaRPr lang="tr-TR" dirty="0"/>
          </a:p>
        </p:txBody>
      </p:sp>
      <p:sp>
        <p:nvSpPr>
          <p:cNvPr id="24" name="Metin kutusu 23">
            <a:extLst>
              <a:ext uri="{FF2B5EF4-FFF2-40B4-BE49-F238E27FC236}">
                <a16:creationId xmlns:a16="http://schemas.microsoft.com/office/drawing/2014/main" id="{EC6E7D45-9C60-A9D3-73B9-2273BECEE747}"/>
              </a:ext>
            </a:extLst>
          </p:cNvPr>
          <p:cNvSpPr txBox="1"/>
          <p:nvPr/>
        </p:nvSpPr>
        <p:spPr>
          <a:xfrm>
            <a:off x="2613025" y="874248"/>
            <a:ext cx="1111250" cy="369332"/>
          </a:xfrm>
          <a:prstGeom prst="rect">
            <a:avLst/>
          </a:prstGeom>
          <a:noFill/>
        </p:spPr>
        <p:txBody>
          <a:bodyPr wrap="square">
            <a:spAutoFit/>
          </a:bodyPr>
          <a:lstStyle/>
          <a:p>
            <a:r>
              <a:rPr lang="tr-TR" b="1" i="1" dirty="0">
                <a:solidFill>
                  <a:srgbClr val="F49300"/>
                </a:solidFill>
                <a:latin typeface="TimesNewRomanPS-BoldItalicMT"/>
              </a:rPr>
              <a:t>Grönland</a:t>
            </a:r>
            <a:endParaRPr lang="tr-TR" dirty="0"/>
          </a:p>
        </p:txBody>
      </p:sp>
      <p:sp>
        <p:nvSpPr>
          <p:cNvPr id="25" name="Metin kutusu 24">
            <a:extLst>
              <a:ext uri="{FF2B5EF4-FFF2-40B4-BE49-F238E27FC236}">
                <a16:creationId xmlns:a16="http://schemas.microsoft.com/office/drawing/2014/main" id="{B30D41F4-A245-63D0-09ED-7F61ABC97E69}"/>
              </a:ext>
            </a:extLst>
          </p:cNvPr>
          <p:cNvSpPr txBox="1"/>
          <p:nvPr/>
        </p:nvSpPr>
        <p:spPr>
          <a:xfrm>
            <a:off x="1287463" y="948225"/>
            <a:ext cx="1325562" cy="369332"/>
          </a:xfrm>
          <a:prstGeom prst="rect">
            <a:avLst/>
          </a:prstGeom>
          <a:noFill/>
        </p:spPr>
        <p:txBody>
          <a:bodyPr wrap="square">
            <a:spAutoFit/>
          </a:bodyPr>
          <a:lstStyle/>
          <a:p>
            <a:r>
              <a:rPr lang="tr-TR" b="1" i="1" dirty="0">
                <a:solidFill>
                  <a:srgbClr val="F49300"/>
                </a:solidFill>
                <a:latin typeface="TimesNewRomanPS-BoldItalicMT"/>
              </a:rPr>
              <a:t>K. Kanada</a:t>
            </a:r>
            <a:endParaRPr lang="tr-TR" dirty="0"/>
          </a:p>
        </p:txBody>
      </p:sp>
      <p:sp>
        <p:nvSpPr>
          <p:cNvPr id="26" name="Metin kutusu 25">
            <a:extLst>
              <a:ext uri="{FF2B5EF4-FFF2-40B4-BE49-F238E27FC236}">
                <a16:creationId xmlns:a16="http://schemas.microsoft.com/office/drawing/2014/main" id="{C5A02F87-9DED-221F-D1D9-4176FDA413F8}"/>
              </a:ext>
            </a:extLst>
          </p:cNvPr>
          <p:cNvSpPr txBox="1"/>
          <p:nvPr/>
        </p:nvSpPr>
        <p:spPr>
          <a:xfrm>
            <a:off x="5715001" y="961620"/>
            <a:ext cx="1325562" cy="369332"/>
          </a:xfrm>
          <a:prstGeom prst="rect">
            <a:avLst/>
          </a:prstGeom>
          <a:noFill/>
        </p:spPr>
        <p:txBody>
          <a:bodyPr wrap="square">
            <a:spAutoFit/>
          </a:bodyPr>
          <a:lstStyle/>
          <a:p>
            <a:r>
              <a:rPr lang="tr-TR" b="1" i="1" dirty="0">
                <a:solidFill>
                  <a:srgbClr val="F49300"/>
                </a:solidFill>
                <a:latin typeface="TimesNewRomanPS-BoldItalicMT"/>
              </a:rPr>
              <a:t>K. Sibirya</a:t>
            </a:r>
            <a:endParaRPr lang="tr-TR" dirty="0"/>
          </a:p>
        </p:txBody>
      </p:sp>
      <p:sp>
        <p:nvSpPr>
          <p:cNvPr id="28" name="Metin kutusu 27">
            <a:extLst>
              <a:ext uri="{FF2B5EF4-FFF2-40B4-BE49-F238E27FC236}">
                <a16:creationId xmlns:a16="http://schemas.microsoft.com/office/drawing/2014/main" id="{EEAE150E-E59D-BD43-E0AB-B597A689C307}"/>
              </a:ext>
            </a:extLst>
          </p:cNvPr>
          <p:cNvSpPr txBox="1"/>
          <p:nvPr/>
        </p:nvSpPr>
        <p:spPr>
          <a:xfrm>
            <a:off x="2055812" y="2794534"/>
            <a:ext cx="1792288" cy="369332"/>
          </a:xfrm>
          <a:prstGeom prst="rect">
            <a:avLst/>
          </a:prstGeom>
          <a:noFill/>
        </p:spPr>
        <p:txBody>
          <a:bodyPr wrap="square">
            <a:spAutoFit/>
          </a:bodyPr>
          <a:lstStyle/>
          <a:p>
            <a:r>
              <a:rPr lang="tr-TR" sz="1800" b="1" i="1" u="none" strike="noStrike" baseline="0" dirty="0">
                <a:solidFill>
                  <a:srgbClr val="FF0000"/>
                </a:solidFill>
                <a:latin typeface="TimesNewRomanPS-BoldItalicMT"/>
              </a:rPr>
              <a:t>Amazon </a:t>
            </a:r>
            <a:r>
              <a:rPr lang="tr-TR" sz="1800" b="1" i="1" u="none" strike="noStrike" baseline="0" dirty="0" err="1">
                <a:solidFill>
                  <a:srgbClr val="FF0000"/>
                </a:solidFill>
                <a:latin typeface="TimesNewRomanPS-BoldItalicMT"/>
              </a:rPr>
              <a:t>Hvz</a:t>
            </a:r>
            <a:r>
              <a:rPr lang="tr-TR" sz="1800" b="1" i="1" u="none" strike="noStrike" baseline="0" dirty="0">
                <a:solidFill>
                  <a:srgbClr val="FF0000"/>
                </a:solidFill>
                <a:latin typeface="TimesNewRomanPS-BoldItalicMT"/>
              </a:rPr>
              <a:t>.</a:t>
            </a:r>
            <a:endParaRPr lang="tr-TR" dirty="0">
              <a:solidFill>
                <a:srgbClr val="FF0000"/>
              </a:solidFill>
            </a:endParaRPr>
          </a:p>
        </p:txBody>
      </p:sp>
      <p:sp>
        <p:nvSpPr>
          <p:cNvPr id="29" name="Metin kutusu 28">
            <a:extLst>
              <a:ext uri="{FF2B5EF4-FFF2-40B4-BE49-F238E27FC236}">
                <a16:creationId xmlns:a16="http://schemas.microsoft.com/office/drawing/2014/main" id="{D748C995-6D42-F044-5887-3B93590FF002}"/>
              </a:ext>
            </a:extLst>
          </p:cNvPr>
          <p:cNvSpPr txBox="1"/>
          <p:nvPr/>
        </p:nvSpPr>
        <p:spPr>
          <a:xfrm>
            <a:off x="3543300" y="2843393"/>
            <a:ext cx="1792288" cy="369332"/>
          </a:xfrm>
          <a:prstGeom prst="rect">
            <a:avLst/>
          </a:prstGeom>
          <a:noFill/>
        </p:spPr>
        <p:txBody>
          <a:bodyPr wrap="square">
            <a:spAutoFit/>
          </a:bodyPr>
          <a:lstStyle/>
          <a:p>
            <a:r>
              <a:rPr lang="tr-TR" sz="1800" b="1" i="1" u="none" strike="noStrike" baseline="0" dirty="0">
                <a:solidFill>
                  <a:srgbClr val="FF0000"/>
                </a:solidFill>
                <a:latin typeface="TimesNewRomanPS-BoldItalicMT"/>
              </a:rPr>
              <a:t>Orta Afrika</a:t>
            </a:r>
            <a:endParaRPr lang="tr-TR" dirty="0">
              <a:solidFill>
                <a:srgbClr val="FF0000"/>
              </a:solidFill>
            </a:endParaRPr>
          </a:p>
        </p:txBody>
      </p:sp>
      <p:sp>
        <p:nvSpPr>
          <p:cNvPr id="30" name="Metin kutusu 29">
            <a:extLst>
              <a:ext uri="{FF2B5EF4-FFF2-40B4-BE49-F238E27FC236}">
                <a16:creationId xmlns:a16="http://schemas.microsoft.com/office/drawing/2014/main" id="{852A717D-E097-AF6A-C5DF-41BF6F6413EB}"/>
              </a:ext>
            </a:extLst>
          </p:cNvPr>
          <p:cNvSpPr txBox="1"/>
          <p:nvPr/>
        </p:nvSpPr>
        <p:spPr>
          <a:xfrm>
            <a:off x="5962648" y="2196829"/>
            <a:ext cx="2247902" cy="369332"/>
          </a:xfrm>
          <a:prstGeom prst="rect">
            <a:avLst/>
          </a:prstGeom>
          <a:noFill/>
        </p:spPr>
        <p:txBody>
          <a:bodyPr wrap="square">
            <a:spAutoFit/>
          </a:bodyPr>
          <a:lstStyle/>
          <a:p>
            <a:r>
              <a:rPr lang="tr-TR" sz="1800" b="1" i="1" u="none" strike="noStrike" baseline="0" dirty="0">
                <a:solidFill>
                  <a:srgbClr val="FF0000"/>
                </a:solidFill>
                <a:latin typeface="TimesNewRomanPS-BoldItalicMT"/>
              </a:rPr>
              <a:t>Güne ve Doğu Asya</a:t>
            </a:r>
            <a:endParaRPr lang="tr-TR" dirty="0">
              <a:solidFill>
                <a:srgbClr val="FF0000"/>
              </a:solidFill>
            </a:endParaRPr>
          </a:p>
        </p:txBody>
      </p:sp>
      <p:sp>
        <p:nvSpPr>
          <p:cNvPr id="31" name="Metin kutusu 30">
            <a:extLst>
              <a:ext uri="{FF2B5EF4-FFF2-40B4-BE49-F238E27FC236}">
                <a16:creationId xmlns:a16="http://schemas.microsoft.com/office/drawing/2014/main" id="{3029E625-1FE8-7F43-A2BB-02D5C4E584F3}"/>
              </a:ext>
            </a:extLst>
          </p:cNvPr>
          <p:cNvSpPr txBox="1"/>
          <p:nvPr/>
        </p:nvSpPr>
        <p:spPr>
          <a:xfrm>
            <a:off x="1771648" y="1881526"/>
            <a:ext cx="1325562" cy="369332"/>
          </a:xfrm>
          <a:prstGeom prst="rect">
            <a:avLst/>
          </a:prstGeom>
          <a:noFill/>
        </p:spPr>
        <p:txBody>
          <a:bodyPr wrap="square">
            <a:spAutoFit/>
          </a:bodyPr>
          <a:lstStyle/>
          <a:p>
            <a:r>
              <a:rPr lang="tr-TR" b="1" i="1" dirty="0">
                <a:solidFill>
                  <a:srgbClr val="FF0000"/>
                </a:solidFill>
                <a:latin typeface="TimesNewRomanPS-BoldItalicMT"/>
              </a:rPr>
              <a:t>Doğu ABD</a:t>
            </a:r>
            <a:endParaRPr lang="tr-TR" dirty="0">
              <a:solidFill>
                <a:srgbClr val="FF0000"/>
              </a:solidFill>
            </a:endParaRPr>
          </a:p>
        </p:txBody>
      </p:sp>
      <p:sp>
        <p:nvSpPr>
          <p:cNvPr id="32" name="Metin kutusu 31">
            <a:extLst>
              <a:ext uri="{FF2B5EF4-FFF2-40B4-BE49-F238E27FC236}">
                <a16:creationId xmlns:a16="http://schemas.microsoft.com/office/drawing/2014/main" id="{C508A327-62BB-D284-195E-41B7BDC30443}"/>
              </a:ext>
            </a:extLst>
          </p:cNvPr>
          <p:cNvSpPr txBox="1"/>
          <p:nvPr/>
        </p:nvSpPr>
        <p:spPr>
          <a:xfrm>
            <a:off x="120648" y="1406488"/>
            <a:ext cx="1325562" cy="369332"/>
          </a:xfrm>
          <a:prstGeom prst="rect">
            <a:avLst/>
          </a:prstGeom>
          <a:noFill/>
        </p:spPr>
        <p:txBody>
          <a:bodyPr wrap="square">
            <a:spAutoFit/>
          </a:bodyPr>
          <a:lstStyle/>
          <a:p>
            <a:r>
              <a:rPr lang="tr-TR" b="1" i="1" dirty="0">
                <a:solidFill>
                  <a:srgbClr val="FF0000"/>
                </a:solidFill>
                <a:latin typeface="TimesNewRomanPS-BoldItalicMT"/>
              </a:rPr>
              <a:t>Alaska </a:t>
            </a:r>
            <a:r>
              <a:rPr lang="tr-TR" b="1" i="1" dirty="0" err="1">
                <a:solidFill>
                  <a:srgbClr val="FF0000"/>
                </a:solidFill>
                <a:latin typeface="TimesNewRomanPS-BoldItalicMT"/>
              </a:rPr>
              <a:t>Krf</a:t>
            </a:r>
            <a:r>
              <a:rPr lang="tr-TR" b="1" i="1" dirty="0">
                <a:solidFill>
                  <a:srgbClr val="FF0000"/>
                </a:solidFill>
                <a:latin typeface="TimesNewRomanPS-BoldItalicMT"/>
              </a:rPr>
              <a:t>.</a:t>
            </a:r>
            <a:endParaRPr lang="tr-TR" dirty="0">
              <a:solidFill>
                <a:srgbClr val="FF0000"/>
              </a:solidFill>
            </a:endParaRPr>
          </a:p>
        </p:txBody>
      </p:sp>
      <p:sp>
        <p:nvSpPr>
          <p:cNvPr id="33" name="Metin kutusu 32">
            <a:extLst>
              <a:ext uri="{FF2B5EF4-FFF2-40B4-BE49-F238E27FC236}">
                <a16:creationId xmlns:a16="http://schemas.microsoft.com/office/drawing/2014/main" id="{E2FDA894-DF87-A96C-3BD7-BAD89E8B42F5}"/>
              </a:ext>
            </a:extLst>
          </p:cNvPr>
          <p:cNvSpPr txBox="1"/>
          <p:nvPr/>
        </p:nvSpPr>
        <p:spPr>
          <a:xfrm>
            <a:off x="3161507" y="1229511"/>
            <a:ext cx="1325562" cy="369332"/>
          </a:xfrm>
          <a:prstGeom prst="rect">
            <a:avLst/>
          </a:prstGeom>
          <a:noFill/>
        </p:spPr>
        <p:txBody>
          <a:bodyPr wrap="square">
            <a:spAutoFit/>
          </a:bodyPr>
          <a:lstStyle/>
          <a:p>
            <a:r>
              <a:rPr lang="tr-TR" b="1" i="1" dirty="0">
                <a:solidFill>
                  <a:srgbClr val="FF0000"/>
                </a:solidFill>
                <a:latin typeface="TimesNewRomanPS-BoldItalicMT"/>
              </a:rPr>
              <a:t>Batı </a:t>
            </a:r>
            <a:r>
              <a:rPr lang="tr-TR" b="1" i="1" dirty="0" err="1">
                <a:solidFill>
                  <a:srgbClr val="FF0000"/>
                </a:solidFill>
                <a:latin typeface="TimesNewRomanPS-BoldItalicMT"/>
              </a:rPr>
              <a:t>Avr</a:t>
            </a:r>
            <a:r>
              <a:rPr lang="tr-TR" b="1" i="1" dirty="0">
                <a:solidFill>
                  <a:srgbClr val="FF0000"/>
                </a:solidFill>
                <a:latin typeface="TimesNewRomanPS-BoldItalicMT"/>
              </a:rPr>
              <a:t>.</a:t>
            </a:r>
            <a:endParaRPr lang="tr-TR" dirty="0">
              <a:solidFill>
                <a:srgbClr val="FF0000"/>
              </a:solidFill>
            </a:endParaRPr>
          </a:p>
        </p:txBody>
      </p:sp>
      <p:sp>
        <p:nvSpPr>
          <p:cNvPr id="41" name="Metin kutusu 40">
            <a:extLst>
              <a:ext uri="{FF2B5EF4-FFF2-40B4-BE49-F238E27FC236}">
                <a16:creationId xmlns:a16="http://schemas.microsoft.com/office/drawing/2014/main" id="{5534E226-5350-CC94-9F9A-3AFA3DC9585C}"/>
              </a:ext>
            </a:extLst>
          </p:cNvPr>
          <p:cNvSpPr txBox="1"/>
          <p:nvPr/>
        </p:nvSpPr>
        <p:spPr>
          <a:xfrm>
            <a:off x="8895159" y="2534524"/>
            <a:ext cx="2367756" cy="2308324"/>
          </a:xfrm>
          <a:prstGeom prst="rect">
            <a:avLst/>
          </a:prstGeom>
          <a:noFill/>
        </p:spPr>
        <p:txBody>
          <a:bodyPr wrap="square">
            <a:spAutoFit/>
          </a:bodyPr>
          <a:lstStyle/>
          <a:p>
            <a:r>
              <a:rPr lang="tr-TR" b="1" i="1" dirty="0">
                <a:solidFill>
                  <a:srgbClr val="F49300"/>
                </a:solidFill>
                <a:latin typeface="TimesNewRomanPS-BoldItalicMT"/>
              </a:rPr>
              <a:t>K. Kanada</a:t>
            </a:r>
          </a:p>
          <a:p>
            <a:r>
              <a:rPr lang="tr-TR" b="1" i="1" dirty="0">
                <a:solidFill>
                  <a:srgbClr val="F49300"/>
                </a:solidFill>
                <a:latin typeface="TimesNewRomanPS-BoldItalicMT"/>
              </a:rPr>
              <a:t>Grönland</a:t>
            </a:r>
          </a:p>
          <a:p>
            <a:r>
              <a:rPr lang="tr-TR" b="1" i="1" dirty="0">
                <a:solidFill>
                  <a:srgbClr val="F49300"/>
                </a:solidFill>
                <a:latin typeface="TimesNewRomanPS-BoldItalicMT"/>
              </a:rPr>
              <a:t>K. Sibirya</a:t>
            </a:r>
          </a:p>
          <a:p>
            <a:r>
              <a:rPr lang="tr-TR" b="1" i="1" dirty="0" err="1">
                <a:solidFill>
                  <a:srgbClr val="F49300"/>
                </a:solidFill>
                <a:latin typeface="TimesNewRomanPS-BoldItalicMT"/>
              </a:rPr>
              <a:t>Gobi</a:t>
            </a:r>
            <a:r>
              <a:rPr lang="tr-TR" b="1" i="1" dirty="0">
                <a:solidFill>
                  <a:srgbClr val="F49300"/>
                </a:solidFill>
                <a:latin typeface="TimesNewRomanPS-BoldItalicMT"/>
              </a:rPr>
              <a:t> Ç.</a:t>
            </a:r>
          </a:p>
          <a:p>
            <a:r>
              <a:rPr lang="tr-TR" b="1" i="1" dirty="0">
                <a:solidFill>
                  <a:srgbClr val="F49300"/>
                </a:solidFill>
                <a:latin typeface="TimesNewRomanPS-BoldItalicMT"/>
              </a:rPr>
              <a:t>Sahra Ç.</a:t>
            </a:r>
          </a:p>
          <a:p>
            <a:r>
              <a:rPr lang="tr-TR" b="1" i="1" dirty="0">
                <a:solidFill>
                  <a:srgbClr val="F49300"/>
                </a:solidFill>
                <a:latin typeface="TimesNewRomanPS-BoldItalicMT"/>
              </a:rPr>
              <a:t>Avustralya</a:t>
            </a:r>
          </a:p>
          <a:p>
            <a:r>
              <a:rPr lang="tr-TR" b="1" i="1" dirty="0" err="1">
                <a:solidFill>
                  <a:srgbClr val="F49300"/>
                </a:solidFill>
                <a:latin typeface="TimesNewRomanPS-BoldItalicMT"/>
              </a:rPr>
              <a:t>Kalahari</a:t>
            </a:r>
            <a:r>
              <a:rPr lang="tr-TR" b="1" i="1" dirty="0">
                <a:solidFill>
                  <a:srgbClr val="F49300"/>
                </a:solidFill>
                <a:latin typeface="TimesNewRomanPS-BoldItalicMT"/>
              </a:rPr>
              <a:t>, </a:t>
            </a:r>
            <a:r>
              <a:rPr lang="tr-TR" b="1" i="1" dirty="0" err="1">
                <a:solidFill>
                  <a:srgbClr val="F49300"/>
                </a:solidFill>
                <a:latin typeface="TimesNewRomanPS-BoldItalicMT"/>
              </a:rPr>
              <a:t>Namib</a:t>
            </a:r>
            <a:endParaRPr lang="tr-TR" b="1" i="1" dirty="0">
              <a:solidFill>
                <a:srgbClr val="F49300"/>
              </a:solidFill>
              <a:latin typeface="TimesNewRomanPS-BoldItalicMT"/>
            </a:endParaRPr>
          </a:p>
          <a:p>
            <a:r>
              <a:rPr lang="tr-TR" b="1" i="1" dirty="0" err="1">
                <a:solidFill>
                  <a:srgbClr val="F49300"/>
                </a:solidFill>
                <a:latin typeface="TimesNewRomanPS-BoldItalicMT"/>
              </a:rPr>
              <a:t>Antartika</a:t>
            </a:r>
            <a:endParaRPr lang="tr-TR" dirty="0"/>
          </a:p>
        </p:txBody>
      </p:sp>
      <p:sp>
        <p:nvSpPr>
          <p:cNvPr id="47" name="Metin kutusu 46">
            <a:extLst>
              <a:ext uri="{FF2B5EF4-FFF2-40B4-BE49-F238E27FC236}">
                <a16:creationId xmlns:a16="http://schemas.microsoft.com/office/drawing/2014/main" id="{B8FE0B4F-4662-887F-706B-8C7CD5A5956A}"/>
              </a:ext>
            </a:extLst>
          </p:cNvPr>
          <p:cNvSpPr txBox="1"/>
          <p:nvPr/>
        </p:nvSpPr>
        <p:spPr>
          <a:xfrm>
            <a:off x="8680450" y="5392959"/>
            <a:ext cx="3038475" cy="1477328"/>
          </a:xfrm>
          <a:prstGeom prst="rect">
            <a:avLst/>
          </a:prstGeom>
          <a:noFill/>
        </p:spPr>
        <p:txBody>
          <a:bodyPr wrap="square">
            <a:spAutoFit/>
          </a:bodyPr>
          <a:lstStyle/>
          <a:p>
            <a:r>
              <a:rPr lang="tr-TR" b="1" i="1" dirty="0">
                <a:solidFill>
                  <a:srgbClr val="FF0000"/>
                </a:solidFill>
                <a:latin typeface="TimesNewRomanPS-BoldItalicMT"/>
              </a:rPr>
              <a:t>Alaska </a:t>
            </a:r>
            <a:r>
              <a:rPr lang="tr-TR" b="1" i="1" dirty="0" err="1">
                <a:solidFill>
                  <a:srgbClr val="FF0000"/>
                </a:solidFill>
                <a:latin typeface="TimesNewRomanPS-BoldItalicMT"/>
              </a:rPr>
              <a:t>Krf</a:t>
            </a:r>
            <a:r>
              <a:rPr lang="tr-TR" b="1" i="1" dirty="0">
                <a:solidFill>
                  <a:srgbClr val="FF0000"/>
                </a:solidFill>
                <a:latin typeface="TimesNewRomanPS-BoldItalicMT"/>
              </a:rPr>
              <a:t>. Doğu ABD</a:t>
            </a:r>
          </a:p>
          <a:p>
            <a:r>
              <a:rPr lang="tr-TR" b="1" i="1" dirty="0">
                <a:solidFill>
                  <a:srgbClr val="FF0000"/>
                </a:solidFill>
                <a:latin typeface="TimesNewRomanPS-BoldItalicMT"/>
              </a:rPr>
              <a:t>Batı </a:t>
            </a:r>
            <a:r>
              <a:rPr lang="tr-TR" b="1" i="1" dirty="0" err="1">
                <a:solidFill>
                  <a:srgbClr val="FF0000"/>
                </a:solidFill>
                <a:latin typeface="TimesNewRomanPS-BoldItalicMT"/>
              </a:rPr>
              <a:t>Avr</a:t>
            </a:r>
            <a:r>
              <a:rPr lang="tr-TR" b="1" i="1" dirty="0">
                <a:solidFill>
                  <a:srgbClr val="FF0000"/>
                </a:solidFill>
                <a:latin typeface="TimesNewRomanPS-BoldItalicMT"/>
              </a:rPr>
              <a:t>.</a:t>
            </a:r>
          </a:p>
          <a:p>
            <a:r>
              <a:rPr lang="tr-TR" sz="1800" b="1" i="1" u="none" strike="noStrike" baseline="0" dirty="0">
                <a:solidFill>
                  <a:srgbClr val="FF0000"/>
                </a:solidFill>
                <a:latin typeface="TimesNewRomanPS-BoldItalicMT"/>
              </a:rPr>
              <a:t>Amazon </a:t>
            </a:r>
            <a:r>
              <a:rPr lang="tr-TR" sz="1800" b="1" i="1" u="none" strike="noStrike" baseline="0" dirty="0" err="1">
                <a:solidFill>
                  <a:srgbClr val="FF0000"/>
                </a:solidFill>
                <a:latin typeface="TimesNewRomanPS-BoldItalicMT"/>
              </a:rPr>
              <a:t>Hvz</a:t>
            </a:r>
            <a:r>
              <a:rPr lang="tr-TR" sz="1800" b="1" i="1" u="none" strike="noStrike" baseline="0" dirty="0">
                <a:solidFill>
                  <a:srgbClr val="FF0000"/>
                </a:solidFill>
                <a:latin typeface="TimesNewRomanPS-BoldItalicMT"/>
              </a:rPr>
              <a:t>.</a:t>
            </a:r>
          </a:p>
          <a:p>
            <a:r>
              <a:rPr lang="tr-TR" sz="1800" b="1" i="1" u="none" strike="noStrike" baseline="0" dirty="0">
                <a:solidFill>
                  <a:srgbClr val="FF0000"/>
                </a:solidFill>
                <a:latin typeface="TimesNewRomanPS-BoldItalicMT"/>
              </a:rPr>
              <a:t>Orta Afrika</a:t>
            </a:r>
          </a:p>
          <a:p>
            <a:r>
              <a:rPr lang="tr-TR" sz="1800" b="1" i="1" u="none" strike="noStrike" baseline="0" dirty="0">
                <a:solidFill>
                  <a:srgbClr val="FF0000"/>
                </a:solidFill>
                <a:latin typeface="TimesNewRomanPS-BoldItalicMT"/>
              </a:rPr>
              <a:t>Güne ve Doğu Asya</a:t>
            </a:r>
            <a:r>
              <a:rPr lang="tr-TR" b="1" i="1" dirty="0">
                <a:solidFill>
                  <a:srgbClr val="FF0000"/>
                </a:solidFill>
                <a:latin typeface="TimesNewRomanPS-BoldItalicMT"/>
              </a:rPr>
              <a:t> </a:t>
            </a:r>
            <a:endParaRPr lang="tr-TR" dirty="0">
              <a:solidFill>
                <a:srgbClr val="FF0000"/>
              </a:solidFill>
            </a:endParaRPr>
          </a:p>
        </p:txBody>
      </p:sp>
    </p:spTree>
    <p:extLst>
      <p:ext uri="{BB962C8B-B14F-4D97-AF65-F5344CB8AC3E}">
        <p14:creationId xmlns:p14="http://schemas.microsoft.com/office/powerpoint/2010/main" val="4404031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a:extLst>
              <a:ext uri="{FF2B5EF4-FFF2-40B4-BE49-F238E27FC236}">
                <a16:creationId xmlns:a16="http://schemas.microsoft.com/office/drawing/2014/main" id="{9E8A1998-78D5-FEDA-B333-DCA68DC7D46A}"/>
              </a:ext>
            </a:extLst>
          </p:cNvPr>
          <p:cNvSpPr txBox="1">
            <a:spLocks/>
          </p:cNvSpPr>
          <p:nvPr/>
        </p:nvSpPr>
        <p:spPr>
          <a:xfrm>
            <a:off x="0" y="-57508"/>
            <a:ext cx="11823700" cy="7667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4500" b="1" dirty="0">
                <a:effectLst>
                  <a:outerShdw blurRad="38100" dist="38100" dir="2700000" algn="tl">
                    <a:srgbClr val="000000">
                      <a:alpha val="43137"/>
                    </a:srgbClr>
                  </a:outerShdw>
                </a:effectLst>
              </a:rPr>
              <a:t>TÜRKİYE’DE YAĞIŞ</a:t>
            </a:r>
          </a:p>
        </p:txBody>
      </p:sp>
      <p:sp>
        <p:nvSpPr>
          <p:cNvPr id="6" name="Metin kutusu 5">
            <a:extLst>
              <a:ext uri="{FF2B5EF4-FFF2-40B4-BE49-F238E27FC236}">
                <a16:creationId xmlns:a16="http://schemas.microsoft.com/office/drawing/2014/main" id="{553BABF4-C4CA-EB1A-5084-E4CB51CC66F5}"/>
              </a:ext>
            </a:extLst>
          </p:cNvPr>
          <p:cNvSpPr txBox="1"/>
          <p:nvPr/>
        </p:nvSpPr>
        <p:spPr>
          <a:xfrm>
            <a:off x="-4953000" y="6668185"/>
            <a:ext cx="6096000" cy="369332"/>
          </a:xfrm>
          <a:prstGeom prst="rect">
            <a:avLst/>
          </a:prstGeom>
          <a:noFill/>
        </p:spPr>
        <p:txBody>
          <a:bodyPr wrap="square">
            <a:spAutoFit/>
          </a:bodyPr>
          <a:lstStyle/>
          <a:p>
            <a:endParaRPr lang="tr-TR" dirty="0"/>
          </a:p>
        </p:txBody>
      </p:sp>
      <p:pic>
        <p:nvPicPr>
          <p:cNvPr id="3074" name="Picture 2">
            <a:extLst>
              <a:ext uri="{FF2B5EF4-FFF2-40B4-BE49-F238E27FC236}">
                <a16:creationId xmlns:a16="http://schemas.microsoft.com/office/drawing/2014/main" id="{09FC615B-3C48-76BE-EABF-D28C0D5168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4087" y="709255"/>
            <a:ext cx="8697913" cy="6148745"/>
          </a:xfrm>
          <a:prstGeom prst="rect">
            <a:avLst/>
          </a:prstGeom>
          <a:noFill/>
          <a:extLst>
            <a:ext uri="{909E8E84-426E-40DD-AFC4-6F175D3DCCD1}">
              <a14:hiddenFill xmlns:a14="http://schemas.microsoft.com/office/drawing/2010/main">
                <a:solidFill>
                  <a:srgbClr val="FFFFFF"/>
                </a:solidFill>
              </a14:hiddenFill>
            </a:ext>
          </a:extLst>
        </p:spPr>
      </p:pic>
      <p:sp>
        <p:nvSpPr>
          <p:cNvPr id="8" name="Metin kutusu 7">
            <a:extLst>
              <a:ext uri="{FF2B5EF4-FFF2-40B4-BE49-F238E27FC236}">
                <a16:creationId xmlns:a16="http://schemas.microsoft.com/office/drawing/2014/main" id="{6E5B6C8E-C6BA-ED39-47C7-617F3E91E0F4}"/>
              </a:ext>
            </a:extLst>
          </p:cNvPr>
          <p:cNvSpPr txBox="1"/>
          <p:nvPr/>
        </p:nvSpPr>
        <p:spPr>
          <a:xfrm>
            <a:off x="0" y="661928"/>
            <a:ext cx="3494087" cy="5909310"/>
          </a:xfrm>
          <a:prstGeom prst="rect">
            <a:avLst/>
          </a:prstGeom>
          <a:noFill/>
        </p:spPr>
        <p:txBody>
          <a:bodyPr wrap="square">
            <a:spAutoFit/>
          </a:bodyPr>
          <a:lstStyle/>
          <a:p>
            <a:pPr algn="just"/>
            <a:r>
              <a:rPr lang="tr-TR" sz="1800" b="1" i="0" u="none" strike="noStrike" baseline="0" dirty="0">
                <a:latin typeface="Helvetica" panose="020B0604020202020204" pitchFamily="34" charset="0"/>
              </a:rPr>
              <a:t>Türkiye’de yağışın dağılışını Etkileyen Faktörler:</a:t>
            </a:r>
          </a:p>
          <a:p>
            <a:pPr marL="285750" indent="-285750" algn="just">
              <a:buFont typeface="Arial" panose="020B0604020202020204" pitchFamily="34" charset="0"/>
              <a:buChar char="•"/>
            </a:pPr>
            <a:r>
              <a:rPr lang="tr-TR" sz="1800" b="0" i="0" u="none" strike="noStrike" baseline="0" dirty="0">
                <a:latin typeface="Helvetica" panose="020B0604020202020204" pitchFamily="34" charset="0"/>
              </a:rPr>
              <a:t>Dağların</a:t>
            </a:r>
            <a:r>
              <a:rPr lang="tr-TR" dirty="0">
                <a:latin typeface="Helvetica" panose="020B0604020202020204" pitchFamily="34" charset="0"/>
              </a:rPr>
              <a:t> </a:t>
            </a:r>
            <a:r>
              <a:rPr lang="tr-TR" sz="1800" b="0" i="0" u="none" strike="noStrike" baseline="0" dirty="0">
                <a:latin typeface="Helvetica" panose="020B0604020202020204" pitchFamily="34" charset="0"/>
              </a:rPr>
              <a:t>uzanış doğrultusu, </a:t>
            </a:r>
          </a:p>
          <a:p>
            <a:pPr marL="285750" indent="-285750" algn="just">
              <a:buFont typeface="Arial" panose="020B0604020202020204" pitchFamily="34" charset="0"/>
              <a:buChar char="•"/>
            </a:pPr>
            <a:r>
              <a:rPr lang="tr-TR" sz="1800" b="0" i="0" u="none" strike="noStrike" baseline="0" dirty="0">
                <a:latin typeface="Helvetica" panose="020B0604020202020204" pitchFamily="34" charset="0"/>
              </a:rPr>
              <a:t>Yükselti,</a:t>
            </a:r>
          </a:p>
          <a:p>
            <a:pPr marL="285750" indent="-285750" algn="just">
              <a:buFont typeface="Arial" panose="020B0604020202020204" pitchFamily="34" charset="0"/>
              <a:buChar char="•"/>
            </a:pPr>
            <a:r>
              <a:rPr lang="tr-TR" sz="1800" b="0" i="0" u="none" strike="noStrike" baseline="0" dirty="0">
                <a:latin typeface="Helvetica" panose="020B0604020202020204" pitchFamily="34" charset="0"/>
              </a:rPr>
              <a:t>Denizler, </a:t>
            </a:r>
          </a:p>
          <a:p>
            <a:pPr marL="285750" indent="-285750" algn="just">
              <a:buFont typeface="Arial" panose="020B0604020202020204" pitchFamily="34" charset="0"/>
              <a:buChar char="•"/>
            </a:pPr>
            <a:r>
              <a:rPr lang="tr-TR" sz="1800" b="0" i="0" u="none" strike="noStrike" baseline="0" dirty="0">
                <a:latin typeface="Helvetica" panose="020B0604020202020204" pitchFamily="34" charset="0"/>
              </a:rPr>
              <a:t>Bakı özellikleri, </a:t>
            </a:r>
          </a:p>
          <a:p>
            <a:pPr marL="285750" indent="-285750" algn="just">
              <a:buFont typeface="Arial" panose="020B0604020202020204" pitchFamily="34" charset="0"/>
              <a:buChar char="•"/>
            </a:pPr>
            <a:r>
              <a:rPr lang="tr-TR" sz="1800" b="0" i="0" u="none" strike="noStrike" baseline="0" dirty="0">
                <a:latin typeface="Helvetica" panose="020B0604020202020204" pitchFamily="34" charset="0"/>
              </a:rPr>
              <a:t>Mevsimlere</a:t>
            </a:r>
          </a:p>
          <a:p>
            <a:pPr marL="285750" indent="-285750" algn="just">
              <a:buFont typeface="Arial" panose="020B0604020202020204" pitchFamily="34" charset="0"/>
              <a:buChar char="•"/>
            </a:pPr>
            <a:r>
              <a:rPr lang="tr-TR" sz="1800" b="0" i="0" u="none" strike="noStrike" baseline="0" dirty="0">
                <a:latin typeface="Helvetica" panose="020B0604020202020204" pitchFamily="34" charset="0"/>
              </a:rPr>
              <a:t>Göre farklılık gösteren basınç</a:t>
            </a:r>
          </a:p>
          <a:p>
            <a:pPr marL="285750" indent="-285750" algn="just">
              <a:buFont typeface="Arial" panose="020B0604020202020204" pitchFamily="34" charset="0"/>
              <a:buChar char="•"/>
            </a:pPr>
            <a:r>
              <a:rPr lang="tr-TR" sz="1800" b="0" i="0" u="none" strike="noStrike" baseline="0" dirty="0">
                <a:latin typeface="Helvetica" panose="020B0604020202020204" pitchFamily="34" charset="0"/>
              </a:rPr>
              <a:t>Özellikleri </a:t>
            </a:r>
            <a:r>
              <a:rPr lang="tr-TR" sz="1800" b="0" i="0" u="none" strike="noStrike" baseline="0" dirty="0" err="1">
                <a:latin typeface="Helvetica" panose="020B0604020202020204" pitchFamily="34" charset="0"/>
              </a:rPr>
              <a:t>v.s</a:t>
            </a:r>
            <a:r>
              <a:rPr lang="tr-TR" sz="1800" b="0" i="0" u="none" strike="noStrike" baseline="0" dirty="0">
                <a:latin typeface="Helvetica" panose="020B0604020202020204" pitchFamily="34" charset="0"/>
              </a:rPr>
              <a:t>. </a:t>
            </a:r>
          </a:p>
          <a:p>
            <a:pPr algn="just"/>
            <a:r>
              <a:rPr lang="tr-TR" sz="1800" b="1" i="0" u="none" strike="noStrike" baseline="0" dirty="0">
                <a:latin typeface="Helvetica" panose="020B0604020202020204" pitchFamily="34" charset="0"/>
              </a:rPr>
              <a:t>En çok yağış alan yerler;</a:t>
            </a:r>
          </a:p>
          <a:p>
            <a:pPr algn="just"/>
            <a:r>
              <a:rPr lang="tr-TR" sz="1800" b="0" i="0" u="none" strike="noStrike" baseline="0" dirty="0">
                <a:latin typeface="Helvetica" panose="020B0604020202020204" pitchFamily="34" charset="0"/>
              </a:rPr>
              <a:t>Doğu ve Batı Karadeniz kıyılarında kuzeye, Akdeniz’de güneye bakan dağlık kesimleri. Güneydoğu Torosların yüksek kesimleri ile Kıyı Ege’deki dağlık alanlar da bol yağış alır.</a:t>
            </a:r>
          </a:p>
          <a:p>
            <a:pPr algn="just"/>
            <a:r>
              <a:rPr lang="tr-TR" sz="1800" b="1" i="0" u="none" strike="noStrike" baseline="0" dirty="0">
                <a:latin typeface="Helvetica" panose="020B0604020202020204" pitchFamily="34" charset="0"/>
              </a:rPr>
              <a:t>En az yağış alan yerler;</a:t>
            </a:r>
          </a:p>
          <a:p>
            <a:pPr algn="just"/>
            <a:r>
              <a:rPr lang="tr-TR" sz="1800" b="0" i="0" u="none" strike="noStrike" baseline="0" dirty="0">
                <a:latin typeface="Helvetica" panose="020B0604020202020204" pitchFamily="34" charset="0"/>
              </a:rPr>
              <a:t>Şanlıurfa’nın çevresi, Doğu Anadolu’nun çukurda kalan yerleri </a:t>
            </a:r>
            <a:r>
              <a:rPr lang="tr-TR" dirty="0">
                <a:latin typeface="Helvetica" panose="020B0604020202020204" pitchFamily="34" charset="0"/>
              </a:rPr>
              <a:t>, </a:t>
            </a:r>
            <a:r>
              <a:rPr lang="tr-TR" sz="1800" b="0" i="0" u="none" strike="noStrike" baseline="0" dirty="0">
                <a:latin typeface="Helvetica" panose="020B0604020202020204" pitchFamily="34" charset="0"/>
              </a:rPr>
              <a:t>Tuz Gölü ve Çevresi, </a:t>
            </a:r>
            <a:r>
              <a:rPr lang="tr-TR" dirty="0">
                <a:latin typeface="Helvetica" panose="020B0604020202020204" pitchFamily="34" charset="0"/>
              </a:rPr>
              <a:t>Iğdır</a:t>
            </a:r>
            <a:endParaRPr lang="tr-TR" dirty="0"/>
          </a:p>
        </p:txBody>
      </p:sp>
      <p:sp>
        <p:nvSpPr>
          <p:cNvPr id="9" name="Metin kutusu 8">
            <a:extLst>
              <a:ext uri="{FF2B5EF4-FFF2-40B4-BE49-F238E27FC236}">
                <a16:creationId xmlns:a16="http://schemas.microsoft.com/office/drawing/2014/main" id="{6E17F67D-009F-4B46-3AB7-A54EED2B5C80}"/>
              </a:ext>
            </a:extLst>
          </p:cNvPr>
          <p:cNvSpPr txBox="1"/>
          <p:nvPr/>
        </p:nvSpPr>
        <p:spPr>
          <a:xfrm>
            <a:off x="8447087" y="401062"/>
            <a:ext cx="3822700" cy="369332"/>
          </a:xfrm>
          <a:prstGeom prst="rect">
            <a:avLst/>
          </a:prstGeom>
          <a:noFill/>
        </p:spPr>
        <p:txBody>
          <a:bodyPr wrap="square">
            <a:spAutoFit/>
          </a:bodyPr>
          <a:lstStyle/>
          <a:p>
            <a:r>
              <a:rPr lang="tr-TR" dirty="0">
                <a:hlinkClick r:id="rId3"/>
              </a:rPr>
              <a:t>Yüksek Çözünürlüklü Harita için tıklayın</a:t>
            </a:r>
            <a:endParaRPr lang="tr-TR" dirty="0"/>
          </a:p>
        </p:txBody>
      </p:sp>
      <p:sp>
        <p:nvSpPr>
          <p:cNvPr id="12" name="Oval 11">
            <a:extLst>
              <a:ext uri="{FF2B5EF4-FFF2-40B4-BE49-F238E27FC236}">
                <a16:creationId xmlns:a16="http://schemas.microsoft.com/office/drawing/2014/main" id="{38DE73B1-D36D-FC84-F878-964A75BAEA9F}"/>
              </a:ext>
            </a:extLst>
          </p:cNvPr>
          <p:cNvSpPr/>
          <p:nvPr/>
        </p:nvSpPr>
        <p:spPr>
          <a:xfrm>
            <a:off x="8597900" y="2019300"/>
            <a:ext cx="823915" cy="482600"/>
          </a:xfrm>
          <a:prstGeom prst="ellipse">
            <a:avLst/>
          </a:prstGeom>
          <a:noFill/>
          <a:ln w="5715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tr-TR"/>
          </a:p>
        </p:txBody>
      </p:sp>
      <p:sp>
        <p:nvSpPr>
          <p:cNvPr id="13" name="Oval 12">
            <a:extLst>
              <a:ext uri="{FF2B5EF4-FFF2-40B4-BE49-F238E27FC236}">
                <a16:creationId xmlns:a16="http://schemas.microsoft.com/office/drawing/2014/main" id="{4F7905FB-F16D-8D14-C584-C13DF71756E2}"/>
              </a:ext>
            </a:extLst>
          </p:cNvPr>
          <p:cNvSpPr/>
          <p:nvPr/>
        </p:nvSpPr>
        <p:spPr>
          <a:xfrm>
            <a:off x="9702800" y="2019300"/>
            <a:ext cx="823915" cy="482600"/>
          </a:xfrm>
          <a:prstGeom prst="ellipse">
            <a:avLst/>
          </a:prstGeom>
          <a:noFill/>
          <a:ln w="5715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tr-TR"/>
          </a:p>
        </p:txBody>
      </p:sp>
      <p:sp>
        <p:nvSpPr>
          <p:cNvPr id="14" name="Oval 13">
            <a:extLst>
              <a:ext uri="{FF2B5EF4-FFF2-40B4-BE49-F238E27FC236}">
                <a16:creationId xmlns:a16="http://schemas.microsoft.com/office/drawing/2014/main" id="{6F00F48E-F763-259A-CAE2-59360C4C725A}"/>
              </a:ext>
            </a:extLst>
          </p:cNvPr>
          <p:cNvSpPr/>
          <p:nvPr/>
        </p:nvSpPr>
        <p:spPr>
          <a:xfrm rot="18887948">
            <a:off x="7724446" y="4673600"/>
            <a:ext cx="823915" cy="482600"/>
          </a:xfrm>
          <a:prstGeom prst="ellipse">
            <a:avLst/>
          </a:prstGeom>
          <a:noFill/>
          <a:ln w="5715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tr-TR"/>
          </a:p>
        </p:txBody>
      </p:sp>
      <p:sp>
        <p:nvSpPr>
          <p:cNvPr id="15" name="Oval 14">
            <a:extLst>
              <a:ext uri="{FF2B5EF4-FFF2-40B4-BE49-F238E27FC236}">
                <a16:creationId xmlns:a16="http://schemas.microsoft.com/office/drawing/2014/main" id="{63EE0E32-68EF-E7AB-E99E-A7165101BBD1}"/>
              </a:ext>
            </a:extLst>
          </p:cNvPr>
          <p:cNvSpPr/>
          <p:nvPr/>
        </p:nvSpPr>
        <p:spPr>
          <a:xfrm rot="18887948">
            <a:off x="5222545" y="4211257"/>
            <a:ext cx="823915" cy="482600"/>
          </a:xfrm>
          <a:prstGeom prst="ellipse">
            <a:avLst/>
          </a:prstGeom>
          <a:noFill/>
          <a:ln w="5715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tr-TR"/>
          </a:p>
        </p:txBody>
      </p:sp>
      <p:sp>
        <p:nvSpPr>
          <p:cNvPr id="16" name="Oval 15">
            <a:extLst>
              <a:ext uri="{FF2B5EF4-FFF2-40B4-BE49-F238E27FC236}">
                <a16:creationId xmlns:a16="http://schemas.microsoft.com/office/drawing/2014/main" id="{F2DC9813-DE05-4328-73B8-22AB88E2CCB8}"/>
              </a:ext>
            </a:extLst>
          </p:cNvPr>
          <p:cNvSpPr/>
          <p:nvPr/>
        </p:nvSpPr>
        <p:spPr>
          <a:xfrm rot="18887948">
            <a:off x="11411742" y="3881057"/>
            <a:ext cx="823915" cy="482600"/>
          </a:xfrm>
          <a:prstGeom prst="ellipse">
            <a:avLst/>
          </a:prstGeom>
          <a:noFill/>
          <a:ln w="5715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tr-TR"/>
          </a:p>
        </p:txBody>
      </p:sp>
      <p:sp>
        <p:nvSpPr>
          <p:cNvPr id="17" name="Oval 16">
            <a:extLst>
              <a:ext uri="{FF2B5EF4-FFF2-40B4-BE49-F238E27FC236}">
                <a16:creationId xmlns:a16="http://schemas.microsoft.com/office/drawing/2014/main" id="{54046138-3004-658B-9FD5-094FCEE6C527}"/>
              </a:ext>
            </a:extLst>
          </p:cNvPr>
          <p:cNvSpPr/>
          <p:nvPr/>
        </p:nvSpPr>
        <p:spPr>
          <a:xfrm rot="18887948">
            <a:off x="5941354" y="1671661"/>
            <a:ext cx="823915" cy="482600"/>
          </a:xfrm>
          <a:prstGeom prst="ellipse">
            <a:avLst/>
          </a:prstGeom>
          <a:noFill/>
          <a:ln w="5715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tr-TR"/>
          </a:p>
        </p:txBody>
      </p:sp>
      <p:sp>
        <p:nvSpPr>
          <p:cNvPr id="18" name="Oval 17">
            <a:extLst>
              <a:ext uri="{FF2B5EF4-FFF2-40B4-BE49-F238E27FC236}">
                <a16:creationId xmlns:a16="http://schemas.microsoft.com/office/drawing/2014/main" id="{7B61E10B-8465-4C03-0C2C-ED786921CA93}"/>
              </a:ext>
            </a:extLst>
          </p:cNvPr>
          <p:cNvSpPr/>
          <p:nvPr/>
        </p:nvSpPr>
        <p:spPr>
          <a:xfrm rot="18887948">
            <a:off x="6092658" y="3031235"/>
            <a:ext cx="1628938" cy="1340368"/>
          </a:xfrm>
          <a:prstGeom prst="ellipse">
            <a:avLst/>
          </a:prstGeom>
          <a:noFill/>
          <a:ln w="57150">
            <a:solidFill>
              <a:srgbClr val="FFFF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tr-TR"/>
          </a:p>
        </p:txBody>
      </p:sp>
      <p:sp>
        <p:nvSpPr>
          <p:cNvPr id="19" name="Oval 18">
            <a:extLst>
              <a:ext uri="{FF2B5EF4-FFF2-40B4-BE49-F238E27FC236}">
                <a16:creationId xmlns:a16="http://schemas.microsoft.com/office/drawing/2014/main" id="{0CA11FE4-C595-6F66-93EF-4FB6EC21195D}"/>
              </a:ext>
            </a:extLst>
          </p:cNvPr>
          <p:cNvSpPr/>
          <p:nvPr/>
        </p:nvSpPr>
        <p:spPr>
          <a:xfrm rot="18887948">
            <a:off x="11340029" y="2625952"/>
            <a:ext cx="585023" cy="405493"/>
          </a:xfrm>
          <a:prstGeom prst="ellipse">
            <a:avLst/>
          </a:prstGeom>
          <a:noFill/>
          <a:ln w="57150">
            <a:solidFill>
              <a:srgbClr val="FFFF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tr-TR"/>
          </a:p>
        </p:txBody>
      </p:sp>
      <p:sp>
        <p:nvSpPr>
          <p:cNvPr id="20" name="Oval 19">
            <a:extLst>
              <a:ext uri="{FF2B5EF4-FFF2-40B4-BE49-F238E27FC236}">
                <a16:creationId xmlns:a16="http://schemas.microsoft.com/office/drawing/2014/main" id="{2FC1E773-A4F4-5128-C3DA-522B9D2F78E7}"/>
              </a:ext>
            </a:extLst>
          </p:cNvPr>
          <p:cNvSpPr/>
          <p:nvPr/>
        </p:nvSpPr>
        <p:spPr>
          <a:xfrm rot="18887948">
            <a:off x="9129303" y="4098180"/>
            <a:ext cx="585023" cy="674348"/>
          </a:xfrm>
          <a:prstGeom prst="ellipse">
            <a:avLst/>
          </a:prstGeom>
          <a:noFill/>
          <a:ln w="57150">
            <a:solidFill>
              <a:srgbClr val="FFFF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tr-TR"/>
          </a:p>
        </p:txBody>
      </p:sp>
      <p:sp>
        <p:nvSpPr>
          <p:cNvPr id="22" name="Metin kutusu 21">
            <a:extLst>
              <a:ext uri="{FF2B5EF4-FFF2-40B4-BE49-F238E27FC236}">
                <a16:creationId xmlns:a16="http://schemas.microsoft.com/office/drawing/2014/main" id="{79A6DCE6-3081-248C-3E67-205B08A5058C}"/>
              </a:ext>
            </a:extLst>
          </p:cNvPr>
          <p:cNvSpPr txBox="1"/>
          <p:nvPr/>
        </p:nvSpPr>
        <p:spPr>
          <a:xfrm>
            <a:off x="5351462" y="1393133"/>
            <a:ext cx="1238249" cy="369332"/>
          </a:xfrm>
          <a:prstGeom prst="rect">
            <a:avLst/>
          </a:prstGeom>
          <a:noFill/>
        </p:spPr>
        <p:txBody>
          <a:bodyPr wrap="square">
            <a:spAutoFit/>
          </a:bodyPr>
          <a:lstStyle/>
          <a:p>
            <a:r>
              <a:rPr lang="tr-TR" b="1" dirty="0">
                <a:latin typeface="Helvetica" panose="020B0604020202020204" pitchFamily="34" charset="0"/>
              </a:rPr>
              <a:t>Batı </a:t>
            </a:r>
            <a:r>
              <a:rPr lang="tr-TR" b="1" dirty="0" err="1">
                <a:latin typeface="Helvetica" panose="020B0604020202020204" pitchFamily="34" charset="0"/>
              </a:rPr>
              <a:t>Krd</a:t>
            </a:r>
            <a:r>
              <a:rPr lang="tr-TR" b="1" dirty="0">
                <a:latin typeface="Helvetica" panose="020B0604020202020204" pitchFamily="34" charset="0"/>
              </a:rPr>
              <a:t>.</a:t>
            </a:r>
            <a:endParaRPr lang="tr-TR" dirty="0"/>
          </a:p>
        </p:txBody>
      </p:sp>
      <p:sp>
        <p:nvSpPr>
          <p:cNvPr id="23" name="Metin kutusu 22">
            <a:extLst>
              <a:ext uri="{FF2B5EF4-FFF2-40B4-BE49-F238E27FC236}">
                <a16:creationId xmlns:a16="http://schemas.microsoft.com/office/drawing/2014/main" id="{03F70ABD-1359-2390-17CD-331986F355D7}"/>
              </a:ext>
            </a:extLst>
          </p:cNvPr>
          <p:cNvSpPr txBox="1"/>
          <p:nvPr/>
        </p:nvSpPr>
        <p:spPr>
          <a:xfrm>
            <a:off x="8890003" y="1728295"/>
            <a:ext cx="1636712" cy="369332"/>
          </a:xfrm>
          <a:prstGeom prst="rect">
            <a:avLst/>
          </a:prstGeom>
          <a:noFill/>
        </p:spPr>
        <p:txBody>
          <a:bodyPr wrap="square">
            <a:spAutoFit/>
          </a:bodyPr>
          <a:lstStyle/>
          <a:p>
            <a:r>
              <a:rPr lang="tr-TR" b="1" dirty="0">
                <a:latin typeface="Helvetica" panose="020B0604020202020204" pitchFamily="34" charset="0"/>
              </a:rPr>
              <a:t>Doğu </a:t>
            </a:r>
            <a:r>
              <a:rPr lang="tr-TR" b="1" dirty="0" err="1">
                <a:latin typeface="Helvetica" panose="020B0604020202020204" pitchFamily="34" charset="0"/>
              </a:rPr>
              <a:t>Krd</a:t>
            </a:r>
            <a:r>
              <a:rPr lang="tr-TR" b="1" dirty="0">
                <a:latin typeface="Helvetica" panose="020B0604020202020204" pitchFamily="34" charset="0"/>
              </a:rPr>
              <a:t>.</a:t>
            </a:r>
            <a:endParaRPr lang="tr-TR" dirty="0"/>
          </a:p>
        </p:txBody>
      </p:sp>
      <p:sp>
        <p:nvSpPr>
          <p:cNvPr id="24" name="Metin kutusu 23">
            <a:extLst>
              <a:ext uri="{FF2B5EF4-FFF2-40B4-BE49-F238E27FC236}">
                <a16:creationId xmlns:a16="http://schemas.microsoft.com/office/drawing/2014/main" id="{E195D0C3-A8AD-C61A-E464-21B977B61502}"/>
              </a:ext>
            </a:extLst>
          </p:cNvPr>
          <p:cNvSpPr txBox="1"/>
          <p:nvPr/>
        </p:nvSpPr>
        <p:spPr>
          <a:xfrm>
            <a:off x="5173005" y="4786673"/>
            <a:ext cx="922995" cy="369332"/>
          </a:xfrm>
          <a:prstGeom prst="rect">
            <a:avLst/>
          </a:prstGeom>
          <a:noFill/>
        </p:spPr>
        <p:txBody>
          <a:bodyPr wrap="square">
            <a:spAutoFit/>
          </a:bodyPr>
          <a:lstStyle/>
          <a:p>
            <a:r>
              <a:rPr lang="tr-TR" b="1" dirty="0">
                <a:latin typeface="Helvetica" panose="020B0604020202020204" pitchFamily="34" charset="0"/>
              </a:rPr>
              <a:t>Bey D.</a:t>
            </a:r>
            <a:endParaRPr lang="tr-TR" dirty="0"/>
          </a:p>
        </p:txBody>
      </p:sp>
      <p:sp>
        <p:nvSpPr>
          <p:cNvPr id="25" name="Metin kutusu 24">
            <a:extLst>
              <a:ext uri="{FF2B5EF4-FFF2-40B4-BE49-F238E27FC236}">
                <a16:creationId xmlns:a16="http://schemas.microsoft.com/office/drawing/2014/main" id="{020E230C-5C51-8A76-9D1F-B84E24756B19}"/>
              </a:ext>
            </a:extLst>
          </p:cNvPr>
          <p:cNvSpPr txBox="1"/>
          <p:nvPr/>
        </p:nvSpPr>
        <p:spPr>
          <a:xfrm>
            <a:off x="6503077" y="4958640"/>
            <a:ext cx="1453495" cy="369332"/>
          </a:xfrm>
          <a:prstGeom prst="rect">
            <a:avLst/>
          </a:prstGeom>
          <a:noFill/>
        </p:spPr>
        <p:txBody>
          <a:bodyPr wrap="square">
            <a:spAutoFit/>
          </a:bodyPr>
          <a:lstStyle/>
          <a:p>
            <a:r>
              <a:rPr lang="tr-TR" b="1" dirty="0">
                <a:latin typeface="Helvetica" panose="020B0604020202020204" pitchFamily="34" charset="0"/>
              </a:rPr>
              <a:t>Amanos D.</a:t>
            </a:r>
            <a:endParaRPr lang="tr-TR" dirty="0"/>
          </a:p>
        </p:txBody>
      </p:sp>
      <p:sp>
        <p:nvSpPr>
          <p:cNvPr id="26" name="Metin kutusu 25">
            <a:extLst>
              <a:ext uri="{FF2B5EF4-FFF2-40B4-BE49-F238E27FC236}">
                <a16:creationId xmlns:a16="http://schemas.microsoft.com/office/drawing/2014/main" id="{20ED7A68-E57F-6079-FEB2-46A273458187}"/>
              </a:ext>
            </a:extLst>
          </p:cNvPr>
          <p:cNvSpPr txBox="1"/>
          <p:nvPr/>
        </p:nvSpPr>
        <p:spPr>
          <a:xfrm>
            <a:off x="10933971" y="3564079"/>
            <a:ext cx="1048546" cy="369332"/>
          </a:xfrm>
          <a:prstGeom prst="rect">
            <a:avLst/>
          </a:prstGeom>
          <a:noFill/>
        </p:spPr>
        <p:txBody>
          <a:bodyPr wrap="square">
            <a:spAutoFit/>
          </a:bodyPr>
          <a:lstStyle/>
          <a:p>
            <a:r>
              <a:rPr lang="tr-TR" b="1" dirty="0">
                <a:latin typeface="Helvetica" panose="020B0604020202020204" pitchFamily="34" charset="0"/>
              </a:rPr>
              <a:t>Hakkari</a:t>
            </a:r>
            <a:endParaRPr lang="tr-TR" dirty="0"/>
          </a:p>
        </p:txBody>
      </p:sp>
      <p:sp>
        <p:nvSpPr>
          <p:cNvPr id="27" name="Metin kutusu 26">
            <a:extLst>
              <a:ext uri="{FF2B5EF4-FFF2-40B4-BE49-F238E27FC236}">
                <a16:creationId xmlns:a16="http://schemas.microsoft.com/office/drawing/2014/main" id="{54CA22FE-E190-1BD8-9EEA-0DEE7184A983}"/>
              </a:ext>
            </a:extLst>
          </p:cNvPr>
          <p:cNvSpPr txBox="1"/>
          <p:nvPr/>
        </p:nvSpPr>
        <p:spPr>
          <a:xfrm>
            <a:off x="6286430" y="3303646"/>
            <a:ext cx="1388476" cy="646331"/>
          </a:xfrm>
          <a:prstGeom prst="rect">
            <a:avLst/>
          </a:prstGeom>
          <a:noFill/>
        </p:spPr>
        <p:txBody>
          <a:bodyPr wrap="square">
            <a:spAutoFit/>
          </a:bodyPr>
          <a:lstStyle/>
          <a:p>
            <a:r>
              <a:rPr lang="tr-TR" b="1" dirty="0">
                <a:latin typeface="Helvetica" panose="020B0604020202020204" pitchFamily="34" charset="0"/>
              </a:rPr>
              <a:t>Tuz G. Ve Çevresi</a:t>
            </a:r>
            <a:endParaRPr lang="tr-TR" dirty="0"/>
          </a:p>
        </p:txBody>
      </p:sp>
      <p:sp>
        <p:nvSpPr>
          <p:cNvPr id="28" name="Metin kutusu 27">
            <a:extLst>
              <a:ext uri="{FF2B5EF4-FFF2-40B4-BE49-F238E27FC236}">
                <a16:creationId xmlns:a16="http://schemas.microsoft.com/office/drawing/2014/main" id="{5160627F-2957-F76E-D40C-5965E86A6CCA}"/>
              </a:ext>
            </a:extLst>
          </p:cNvPr>
          <p:cNvSpPr txBox="1"/>
          <p:nvPr/>
        </p:nvSpPr>
        <p:spPr>
          <a:xfrm>
            <a:off x="10785536" y="2855985"/>
            <a:ext cx="807661" cy="369332"/>
          </a:xfrm>
          <a:prstGeom prst="rect">
            <a:avLst/>
          </a:prstGeom>
          <a:noFill/>
        </p:spPr>
        <p:txBody>
          <a:bodyPr wrap="square">
            <a:spAutoFit/>
          </a:bodyPr>
          <a:lstStyle/>
          <a:p>
            <a:r>
              <a:rPr lang="tr-TR" b="1" dirty="0">
                <a:latin typeface="Helvetica" panose="020B0604020202020204" pitchFamily="34" charset="0"/>
              </a:rPr>
              <a:t>Iğdır</a:t>
            </a:r>
            <a:endParaRPr lang="tr-TR" dirty="0"/>
          </a:p>
        </p:txBody>
      </p:sp>
      <p:sp>
        <p:nvSpPr>
          <p:cNvPr id="29" name="Metin kutusu 28">
            <a:extLst>
              <a:ext uri="{FF2B5EF4-FFF2-40B4-BE49-F238E27FC236}">
                <a16:creationId xmlns:a16="http://schemas.microsoft.com/office/drawing/2014/main" id="{1E14A9CC-5662-7787-2602-02B47C3E3277}"/>
              </a:ext>
            </a:extLst>
          </p:cNvPr>
          <p:cNvSpPr txBox="1"/>
          <p:nvPr/>
        </p:nvSpPr>
        <p:spPr>
          <a:xfrm>
            <a:off x="9501630" y="4452556"/>
            <a:ext cx="1395068" cy="646331"/>
          </a:xfrm>
          <a:prstGeom prst="rect">
            <a:avLst/>
          </a:prstGeom>
          <a:noFill/>
        </p:spPr>
        <p:txBody>
          <a:bodyPr wrap="square">
            <a:spAutoFit/>
          </a:bodyPr>
          <a:lstStyle/>
          <a:p>
            <a:r>
              <a:rPr lang="tr-TR" b="1" dirty="0">
                <a:latin typeface="Helvetica" panose="020B0604020202020204" pitchFamily="34" charset="0"/>
              </a:rPr>
              <a:t>Şanlıurfa çevresi</a:t>
            </a:r>
            <a:endParaRPr lang="tr-TR" dirty="0"/>
          </a:p>
        </p:txBody>
      </p:sp>
    </p:spTree>
    <p:extLst>
      <p:ext uri="{BB962C8B-B14F-4D97-AF65-F5344CB8AC3E}">
        <p14:creationId xmlns:p14="http://schemas.microsoft.com/office/powerpoint/2010/main" val="1971124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F13520D-470D-8F48-0161-C6D344CE86F3}"/>
              </a:ext>
            </a:extLst>
          </p:cNvPr>
          <p:cNvSpPr>
            <a:spLocks noGrp="1"/>
          </p:cNvSpPr>
          <p:nvPr>
            <p:ph type="title"/>
          </p:nvPr>
        </p:nvSpPr>
        <p:spPr>
          <a:xfrm>
            <a:off x="3848100" y="854075"/>
            <a:ext cx="3124200" cy="712788"/>
          </a:xfrm>
        </p:spPr>
        <p:txBody>
          <a:bodyPr/>
          <a:lstStyle/>
          <a:p>
            <a:pPr algn="ctr"/>
            <a:r>
              <a:rPr lang="tr-TR" b="1" dirty="0">
                <a:effectLst>
                  <a:outerShdw blurRad="38100" dist="38100" dir="2700000" algn="tl">
                    <a:srgbClr val="000000">
                      <a:alpha val="43137"/>
                    </a:srgbClr>
                  </a:outerShdw>
                </a:effectLst>
              </a:rPr>
              <a:t>KAYNAKLAR</a:t>
            </a:r>
          </a:p>
        </p:txBody>
      </p:sp>
      <p:sp>
        <p:nvSpPr>
          <p:cNvPr id="3" name="İçerik Yer Tutucusu 2">
            <a:extLst>
              <a:ext uri="{FF2B5EF4-FFF2-40B4-BE49-F238E27FC236}">
                <a16:creationId xmlns:a16="http://schemas.microsoft.com/office/drawing/2014/main" id="{3030A07B-F1E0-8E10-7083-24D10F3852AB}"/>
              </a:ext>
            </a:extLst>
          </p:cNvPr>
          <p:cNvSpPr>
            <a:spLocks noGrp="1"/>
          </p:cNvSpPr>
          <p:nvPr>
            <p:ph idx="1"/>
          </p:nvPr>
        </p:nvSpPr>
        <p:spPr/>
        <p:txBody>
          <a:bodyPr>
            <a:normAutofit/>
          </a:bodyPr>
          <a:lstStyle/>
          <a:p>
            <a:r>
              <a:rPr lang="tr-TR" sz="2000" dirty="0"/>
              <a:t>MEB 9. Sınıf Coğrafya Kitabı</a:t>
            </a:r>
          </a:p>
          <a:p>
            <a:r>
              <a:rPr lang="tr-TR" sz="2000" dirty="0">
                <a:hlinkClick r:id="rId2"/>
              </a:rPr>
              <a:t>www.irfanakarr.com</a:t>
            </a:r>
            <a:endParaRPr lang="tr-TR" sz="2000" dirty="0"/>
          </a:p>
          <a:p>
            <a:r>
              <a:rPr lang="tr-TR" sz="2000" dirty="0"/>
              <a:t>https://ogmmateryal.eba.gov.tr/</a:t>
            </a:r>
          </a:p>
          <a:p>
            <a:r>
              <a:rPr lang="tr-TR" sz="2000" dirty="0"/>
              <a:t>MEB Beceri Temelli Etkinlik Kitabı</a:t>
            </a:r>
          </a:p>
          <a:p>
            <a:r>
              <a:rPr lang="tr-TR" sz="2000" dirty="0"/>
              <a:t>MEB Kavram Öğretim Kitabı</a:t>
            </a:r>
          </a:p>
          <a:p>
            <a:r>
              <a:rPr lang="tr-TR" sz="1400" dirty="0"/>
              <a:t>https://globalsolaratlas.info/map?c=33.413102,26.982422,5</a:t>
            </a:r>
          </a:p>
          <a:p>
            <a:r>
              <a:rPr lang="tr-TR" sz="2000" dirty="0"/>
              <a:t>https://bilimgenc.tubitak.gov.tr/sites/default/files/inline-images/atmosferin-katmanlari-site_1.jpg</a:t>
            </a:r>
          </a:p>
        </p:txBody>
      </p:sp>
    </p:spTree>
    <p:extLst>
      <p:ext uri="{BB962C8B-B14F-4D97-AF65-F5344CB8AC3E}">
        <p14:creationId xmlns:p14="http://schemas.microsoft.com/office/powerpoint/2010/main" val="231644224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3283</TotalTime>
  <Words>627</Words>
  <Application>Microsoft Office PowerPoint</Application>
  <PresentationFormat>Geniş ekran</PresentationFormat>
  <Paragraphs>107</Paragraphs>
  <Slides>9</Slides>
  <Notes>0</Notes>
  <HiddenSlides>0</HiddenSlides>
  <MMClips>4</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9</vt:i4>
      </vt:variant>
    </vt:vector>
  </HeadingPairs>
  <TitlesOfParts>
    <vt:vector size="18" baseType="lpstr">
      <vt:lpstr>Arial</vt:lpstr>
      <vt:lpstr>Calibri</vt:lpstr>
      <vt:lpstr>Calibri Light</vt:lpstr>
      <vt:lpstr>Helvetica</vt:lpstr>
      <vt:lpstr>Times New Roman</vt:lpstr>
      <vt:lpstr>TimesNewRomanPS-BoldItalicMT</vt:lpstr>
      <vt:lpstr>TimesNewRomanPS-BoldMT</vt:lpstr>
      <vt:lpstr>TimesNewRomanPS-ItalicMT</vt:lpstr>
      <vt:lpstr>Office Teması</vt:lpstr>
      <vt:lpstr>İKLİM SİSTEMİNİN DEĞİŞKENLERİ NEMLİLİK VE YAĞIŞ</vt:lpstr>
      <vt:lpstr>SUNUM İÇERİĞİ</vt:lpstr>
      <vt:lpstr>PowerPoint Sunusu</vt:lpstr>
      <vt:lpstr>PowerPoint Sunusu</vt:lpstr>
      <vt:lpstr>PowerPoint Sunusu</vt:lpstr>
      <vt:lpstr>PowerPoint Sunusu</vt:lpstr>
      <vt:lpstr>PowerPoint Sunusu</vt:lpstr>
      <vt:lpstr>PowerPoint Sunusu</vt:lpstr>
      <vt:lpstr>KAYNAKLAR</vt:lpstr>
    </vt:vector>
  </TitlesOfParts>
  <Company>www.irfanakarr.com</Company>
  <LinksUpToDate>false</LinksUpToDate>
  <SharedDoc>false</SharedDoc>
  <HyperlinkBase>www.irfanakarr.com</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www.irfanakarr.com</dc:title>
  <dc:subject>www.irfanakarr.com</dc:subject>
  <dc:creator>İRFAN AKAR</dc:creator>
  <cp:keywords>www.irfanakarr.com</cp:keywords>
  <dc:description>www.irfanakar.com</dc:description>
  <cp:lastModifiedBy>İRFAN AKAR</cp:lastModifiedBy>
  <cp:revision>153</cp:revision>
  <dcterms:created xsi:type="dcterms:W3CDTF">2024-09-21T14:53:32Z</dcterms:created>
  <dcterms:modified xsi:type="dcterms:W3CDTF">2024-11-30T21:10:38Z</dcterms:modified>
  <cp:category>www.irfanakarr.com</cp:category>
  <cp:contentStatus>www.irfanakarr.com</cp:contentStatus>
</cp:coreProperties>
</file>