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5240000" cy="85725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1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tr-TR" sz="1800" b="0" strike="noStrike" spc="-1">
                <a:solidFill>
                  <a:srgbClr val="000000"/>
                </a:solidFill>
                <a:latin typeface="Arial"/>
              </a:rPr>
              <a:t>Slaytı taşımak için tıklayın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Notların biçimini düzenlemek için tıklayın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A33AB3F-F84B-401D-9DFC-945556ED96C2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880" y="685800"/>
            <a:ext cx="6094800" cy="3427920"/>
          </a:xfrm>
          <a:prstGeom prst="rect">
            <a:avLst/>
          </a:prstGeom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3" name="CustomShape 3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13DD9A8-43E4-4411-8451-29596B021A4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143000" y="2865600"/>
            <a:ext cx="12952800" cy="6636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778968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761760" y="460260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778968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39892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1003644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76176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539892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1003644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1143000" y="2865600"/>
            <a:ext cx="12952800" cy="6636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778968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761760" y="460260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778968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39892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1003644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76176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539892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1003644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1143000" y="2865600"/>
            <a:ext cx="12952800" cy="6636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778968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761760" y="4602600"/>
            <a:ext cx="137149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7789680" y="200592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76176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7789680" y="4602600"/>
            <a:ext cx="669276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539892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10036440" y="200592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76176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539892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10036440" y="4602600"/>
            <a:ext cx="4416120" cy="237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2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tr-TR" sz="44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2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61760" y="342000"/>
            <a:ext cx="13715280" cy="1431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tr-TR" sz="18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5280" cy="4971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2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143000" y="2865600"/>
            <a:ext cx="12952800" cy="1431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tr-TR" sz="4400" b="0" strike="noStrike" spc="-1">
                <a:solidFill>
                  <a:srgbClr val="000000"/>
                </a:solidFill>
                <a:latin typeface="Arial"/>
              </a:rPr>
              <a:t>Ana başlık metnini düzenlemek için tıklayın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61760" y="2005920"/>
            <a:ext cx="13714920" cy="4971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800" b="0" strike="noStrike" spc="-1">
                <a:solidFill>
                  <a:srgbClr val="000000"/>
                </a:solid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rfanakar.com/AYT-TYT-LISE/SUNUMLAR/9_SINIF/videolar/Sel_Taskin_bozkurt.mp4" TargetMode="External"/><Relationship Id="rId13" Type="http://schemas.openxmlformats.org/officeDocument/2006/relationships/hyperlink" Target="https://maps.app.goo.gl/VyWBEoRyTfPnV9c27" TargetMode="External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hyperlink" Target="https://maps.app.goo.gl/vEhW4W8f8Zpg9BTt7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3.png"/><Relationship Id="rId5" Type="http://schemas.microsoft.com/office/2007/relationships/hdphoto" Target="../media/hdphoto3.wdp"/><Relationship Id="rId10" Type="http://schemas.openxmlformats.org/officeDocument/2006/relationships/hyperlink" Target="https://maps.app.goo.gl/jy9tpzoUpXaYZqnY8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rfanakar.com/AYT-TYT-LISE/SUNUMLAR/9_SINIF/videolar/Bozkurt_Sel_alani_3B.m4v" TargetMode="External"/><Relationship Id="rId5" Type="http://schemas.microsoft.com/office/2007/relationships/hdphoto" Target="../media/hdphoto5.wdp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microsoft.com/office/2007/relationships/hdphoto" Target="../media/hdphoto7.wdp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gmmateryal.eba.gov.tr/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220920" y="340200"/>
            <a:ext cx="9062280" cy="2274120"/>
          </a:xfrm>
          <a:prstGeom prst="rect">
            <a:avLst/>
          </a:prstGeom>
          <a:noFill/>
          <a:ln>
            <a:noFill/>
          </a:ln>
          <a:effectLst>
            <a:outerShdw dist="1219320" sx="3000" sy="3000" algn="ctr" rotWithShape="0">
              <a:schemeClr val="bg1"/>
            </a:outerShdw>
            <a:reflection stA="45000" endPos="0" dist="508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ts val="8600"/>
              </a:lnSpc>
            </a:pPr>
            <a:r>
              <a:rPr lang="en-US" sz="6500" b="1" strike="noStrike" spc="-1">
                <a:solidFill>
                  <a:srgbClr val="262626"/>
                </a:solidFill>
                <a:latin typeface="Calibri"/>
                <a:ea typeface="DejaVu Sans"/>
              </a:rPr>
              <a:t>NİÇİN COĞRAFYA ÖĞRENMELİYİZ?</a:t>
            </a:r>
            <a:endParaRPr lang="en-US" sz="6500" b="0" strike="noStrike" spc="-1">
              <a:latin typeface="Arial"/>
            </a:endParaRPr>
          </a:p>
        </p:txBody>
      </p:sp>
      <p:pic>
        <p:nvPicPr>
          <p:cNvPr id="121" name="Picture 2"/>
          <p:cNvPicPr/>
          <p:nvPr/>
        </p:nvPicPr>
        <p:blipFill>
          <a:blip r:embed="rId3"/>
          <a:srcRect l="5946" t="20356" r="7222" b="24085"/>
          <a:stretch/>
        </p:blipFill>
        <p:spPr>
          <a:xfrm>
            <a:off x="12965040" y="5510520"/>
            <a:ext cx="862920" cy="500400"/>
          </a:xfrm>
          <a:prstGeom prst="rect">
            <a:avLst/>
          </a:prstGeom>
          <a:ln>
            <a:noFill/>
          </a:ln>
        </p:spPr>
      </p:pic>
      <p:sp>
        <p:nvSpPr>
          <p:cNvPr id="122" name="CustomShape 2"/>
          <p:cNvSpPr/>
          <p:nvPr/>
        </p:nvSpPr>
        <p:spPr>
          <a:xfrm>
            <a:off x="928440" y="7931520"/>
            <a:ext cx="188892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irfanlandiya_cografya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6111720" y="7857720"/>
            <a:ext cx="3280320" cy="5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  <a:ea typeface="DejaVu Sans"/>
              </a:rPr>
              <a:t>www.irfanakar.com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124" name="Resim 2"/>
          <p:cNvPicPr/>
          <p:nvPr/>
        </p:nvPicPr>
        <p:blipFill>
          <a:blip r:embed="rId4"/>
          <a:stretch/>
        </p:blipFill>
        <p:spPr>
          <a:xfrm>
            <a:off x="1006920" y="5947920"/>
            <a:ext cx="1731960" cy="1990440"/>
          </a:xfrm>
          <a:prstGeom prst="rect">
            <a:avLst/>
          </a:prstGeom>
          <a:ln>
            <a:noFill/>
          </a:ln>
        </p:spPr>
      </p:pic>
      <p:pic>
        <p:nvPicPr>
          <p:cNvPr id="125" name="Resim 4"/>
          <p:cNvPicPr/>
          <p:nvPr/>
        </p:nvPicPr>
        <p:blipFill>
          <a:blip r:embed="rId5"/>
          <a:stretch/>
        </p:blipFill>
        <p:spPr>
          <a:xfrm>
            <a:off x="6800400" y="6026400"/>
            <a:ext cx="1904040" cy="1904040"/>
          </a:xfrm>
          <a:prstGeom prst="rect">
            <a:avLst/>
          </a:prstGeom>
          <a:ln>
            <a:noFill/>
          </a:ln>
        </p:spPr>
      </p:pic>
      <p:pic>
        <p:nvPicPr>
          <p:cNvPr id="126" name="Resim 6"/>
          <p:cNvPicPr/>
          <p:nvPr/>
        </p:nvPicPr>
        <p:blipFill>
          <a:blip r:embed="rId6"/>
          <a:stretch/>
        </p:blipFill>
        <p:spPr>
          <a:xfrm>
            <a:off x="12444480" y="6033960"/>
            <a:ext cx="1904040" cy="1904040"/>
          </a:xfrm>
          <a:prstGeom prst="rect">
            <a:avLst/>
          </a:prstGeom>
          <a:ln>
            <a:noFill/>
          </a:ln>
        </p:spPr>
      </p:pic>
      <p:pic>
        <p:nvPicPr>
          <p:cNvPr id="127" name="Picture 4"/>
          <p:cNvPicPr/>
          <p:nvPr/>
        </p:nvPicPr>
        <p:blipFill>
          <a:blip r:embed="rId7"/>
          <a:stretch/>
        </p:blipFill>
        <p:spPr>
          <a:xfrm>
            <a:off x="1590120" y="5357880"/>
            <a:ext cx="565200" cy="565200"/>
          </a:xfrm>
          <a:prstGeom prst="rect">
            <a:avLst/>
          </a:prstGeom>
          <a:ln>
            <a:noFill/>
          </a:ln>
        </p:spPr>
      </p:pic>
      <p:pic>
        <p:nvPicPr>
          <p:cNvPr id="128" name="Resim 11"/>
          <p:cNvPicPr/>
          <p:nvPr/>
        </p:nvPicPr>
        <p:blipFill>
          <a:blip r:embed="rId8"/>
          <a:stretch/>
        </p:blipFill>
        <p:spPr>
          <a:xfrm>
            <a:off x="5531760" y="2762640"/>
            <a:ext cx="4535280" cy="2769480"/>
          </a:xfrm>
          <a:prstGeom prst="rect">
            <a:avLst/>
          </a:prstGeom>
          <a:ln>
            <a:noFill/>
          </a:ln>
        </p:spPr>
      </p:pic>
      <p:sp>
        <p:nvSpPr>
          <p:cNvPr id="129" name="CustomShape 4"/>
          <p:cNvSpPr/>
          <p:nvPr/>
        </p:nvSpPr>
        <p:spPr>
          <a:xfrm>
            <a:off x="0" y="0"/>
            <a:ext cx="2155320" cy="2769480"/>
          </a:xfrm>
          <a:prstGeom prst="flowChartDocument">
            <a:avLst/>
          </a:prstGeom>
          <a:solidFill>
            <a:srgbClr val="009EDE"/>
          </a:solidFill>
          <a:ln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500" b="1" strike="noStrike" spc="-1">
                <a:solidFill>
                  <a:srgbClr val="FFFFFF"/>
                </a:solidFill>
                <a:latin typeface="Calibri"/>
                <a:ea typeface="DejaVu Sans"/>
              </a:rPr>
              <a:t>1.</a:t>
            </a:r>
            <a:endParaRPr lang="en-US" sz="45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500" b="1" strike="noStrike" spc="-1">
                <a:solidFill>
                  <a:srgbClr val="FFFFFF"/>
                </a:solidFill>
                <a:latin typeface="Calibri"/>
                <a:ea typeface="DejaVu Sans"/>
              </a:rPr>
              <a:t>ÜNİTE</a:t>
            </a:r>
            <a:endParaRPr lang="en-US" sz="45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500" b="1" strike="noStrike" spc="-1">
                <a:solidFill>
                  <a:srgbClr val="FFFFFF"/>
                </a:solidFill>
                <a:latin typeface="Calibri"/>
                <a:ea typeface="DejaVu Sans"/>
              </a:rPr>
              <a:t>COĞRAFYANIN DOĞASI</a:t>
            </a:r>
            <a:endParaRPr lang="en-US" sz="25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"/>
          <p:cNvGrpSpPr/>
          <p:nvPr/>
        </p:nvGrpSpPr>
        <p:grpSpPr>
          <a:xfrm>
            <a:off x="-9499320" y="-1124280"/>
            <a:ext cx="24339600" cy="11298600"/>
            <a:chOff x="-9499320" y="-1124280"/>
            <a:chExt cx="24339600" cy="11298600"/>
          </a:xfrm>
        </p:grpSpPr>
        <p:sp>
          <p:nvSpPr>
            <p:cNvPr id="131" name="CustomShape 2"/>
            <p:cNvSpPr/>
            <p:nvPr/>
          </p:nvSpPr>
          <p:spPr>
            <a:xfrm>
              <a:off x="-9499320" y="-1124280"/>
              <a:ext cx="11298600" cy="11298600"/>
            </a:xfrm>
            <a:prstGeom prst="blockArc">
              <a:avLst>
                <a:gd name="adj1" fmla="val 18900000"/>
                <a:gd name="adj2" fmla="val 2700000"/>
                <a:gd name="adj3" fmla="val 191"/>
              </a:avLst>
            </a:prstGeom>
            <a:noFill/>
            <a:ln>
              <a:solidFill>
                <a:schemeClr val="accent5">
                  <a:hueOff val="0"/>
                  <a:satOff val="0"/>
                  <a:lumOff val="0"/>
                  <a:alphaOff val="0"/>
                </a:schemeClr>
              </a:solidFill>
              <a:round/>
            </a:ln>
            <a:scene3d>
              <a:camera prst="orthographicFront"/>
              <a:lightRig rig="flat" dir="t"/>
            </a:scene3d>
            <a:sp3d prstMaterial="matte"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2" name="CustomShape 3"/>
            <p:cNvSpPr/>
            <p:nvPr/>
          </p:nvSpPr>
          <p:spPr>
            <a:xfrm>
              <a:off x="941400" y="893160"/>
              <a:ext cx="13898520" cy="1447560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4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25640" tIns="76320" rIns="76320" bIns="7632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1049"/>
                </a:spcAft>
              </a:pPr>
              <a:r>
                <a:rPr lang="en-US" sz="30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ÜNİTE/TEMA: COĞRAFYANIN DOĞASI</a:t>
              </a:r>
              <a:endParaRPr lang="en-US" sz="3000" b="0" strike="noStrike" spc="-1">
                <a:latin typeface="Arial"/>
              </a:endParaRPr>
            </a:p>
          </p:txBody>
        </p:sp>
        <p:sp>
          <p:nvSpPr>
            <p:cNvPr id="133" name="CustomShape 4"/>
            <p:cNvSpPr/>
            <p:nvPr/>
          </p:nvSpPr>
          <p:spPr>
            <a:xfrm>
              <a:off x="133920" y="810000"/>
              <a:ext cx="1614240" cy="161424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34" name="CustomShape 5"/>
            <p:cNvSpPr/>
            <p:nvPr/>
          </p:nvSpPr>
          <p:spPr>
            <a:xfrm>
              <a:off x="1682280" y="2846160"/>
              <a:ext cx="13158000" cy="1419120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hueOff val="-1488257"/>
                    <a:satOff val="8966"/>
                    <a:lumOff val="719"/>
                    <a:alphaOff val="0"/>
                    <a:shade val="51000"/>
                    <a:satMod val="130000"/>
                  </a:schemeClr>
                </a:gs>
                <a:gs pos="80000">
                  <a:schemeClr val="accent4">
                    <a:hueOff val="-1488257"/>
                    <a:satOff val="8966"/>
                    <a:lumOff val="719"/>
                    <a:alphaOff val="0"/>
                    <a:shade val="93000"/>
                    <a:satMod val="130000"/>
                  </a:schemeClr>
                </a:gs>
                <a:gs pos="100000">
                  <a:schemeClr val="accent4">
                    <a:hueOff val="-1488257"/>
                    <a:satOff val="8966"/>
                    <a:lumOff val="719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25640" tIns="76320" rIns="76320" bIns="7632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1049"/>
                </a:spcAft>
              </a:pPr>
              <a:r>
                <a:rPr lang="en-US" sz="3000" b="1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KONU (İÇERİK ÇERÇEVESİ)</a:t>
              </a:r>
              <a:endParaRPr lang="en-US" sz="3000" b="0" strike="noStrike" spc="-1">
                <a:latin typeface="Arial"/>
              </a:endParaRPr>
            </a:p>
            <a:p>
              <a:pPr algn="just">
                <a:lnSpc>
                  <a:spcPct val="90000"/>
                </a:lnSpc>
                <a:spcAft>
                  <a:spcPts val="876"/>
                </a:spcAft>
              </a:pPr>
              <a:r>
                <a:rPr lang="en-US" sz="25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      NİÇİN COĞRAFYA ÖĞRENMELİYİZ?</a:t>
              </a:r>
              <a:endParaRPr lang="en-US" sz="2500" b="0" strike="noStrike" spc="-1">
                <a:latin typeface="Arial"/>
              </a:endParaRPr>
            </a:p>
          </p:txBody>
        </p:sp>
        <p:sp>
          <p:nvSpPr>
            <p:cNvPr id="135" name="CustomShape 6"/>
            <p:cNvSpPr/>
            <p:nvPr/>
          </p:nvSpPr>
          <p:spPr>
            <a:xfrm>
              <a:off x="874800" y="2748600"/>
              <a:ext cx="1614240" cy="161424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4">
                  <a:hueOff val="-1488257"/>
                  <a:satOff val="8966"/>
                  <a:lumOff val="719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36" name="CustomShape 7"/>
            <p:cNvSpPr/>
            <p:nvPr/>
          </p:nvSpPr>
          <p:spPr>
            <a:xfrm>
              <a:off x="1682280" y="4718160"/>
              <a:ext cx="13158000" cy="1551960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hueOff val="-2976513"/>
                    <a:satOff val="17933"/>
                    <a:lumOff val="1437"/>
                    <a:alphaOff val="0"/>
                    <a:shade val="51000"/>
                    <a:satMod val="130000"/>
                  </a:schemeClr>
                </a:gs>
                <a:gs pos="80000">
                  <a:schemeClr val="accent4">
                    <a:hueOff val="-2976513"/>
                    <a:satOff val="17933"/>
                    <a:lumOff val="1437"/>
                    <a:alphaOff val="0"/>
                    <a:shade val="93000"/>
                    <a:satMod val="130000"/>
                  </a:schemeClr>
                </a:gs>
                <a:gs pos="100000">
                  <a:schemeClr val="accent4">
                    <a:hueOff val="-2976513"/>
                    <a:satOff val="17933"/>
                    <a:lumOff val="1437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25640" tIns="76320" rIns="76320" bIns="7632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1049"/>
                </a:spcAft>
              </a:pPr>
              <a:r>
                <a:rPr lang="en-US" sz="3000" b="1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ÖĞRENME ÇIKTILARI</a:t>
              </a:r>
              <a:endParaRPr lang="en-US" sz="30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5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      COĞ.9.1.2. Örnek olay, olgu veya konu üzerinden mekânsal düşünme ile coğrafya      </a:t>
              </a:r>
              <a:endParaRPr lang="en-US" sz="25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en-US" sz="25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      öğrenmenin önemini çözümleyebilme</a:t>
              </a:r>
              <a:endParaRPr lang="en-US" sz="2500" b="0" strike="noStrike" spc="-1">
                <a:latin typeface="Arial"/>
              </a:endParaRPr>
            </a:p>
          </p:txBody>
        </p:sp>
        <p:sp>
          <p:nvSpPr>
            <p:cNvPr id="137" name="CustomShape 8"/>
            <p:cNvSpPr/>
            <p:nvPr/>
          </p:nvSpPr>
          <p:spPr>
            <a:xfrm>
              <a:off x="874800" y="4687200"/>
              <a:ext cx="1614240" cy="161424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4">
                  <a:hueOff val="-2976513"/>
                  <a:satOff val="17933"/>
                  <a:lumOff val="1437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38" name="CustomShape 9"/>
            <p:cNvSpPr/>
            <p:nvPr/>
          </p:nvSpPr>
          <p:spPr>
            <a:xfrm>
              <a:off x="941400" y="6518520"/>
              <a:ext cx="13898520" cy="1828800"/>
            </a:xfrm>
            <a:prstGeom prst="rect">
              <a:avLst/>
            </a:prstGeom>
            <a:gradFill rotWithShape="0">
              <a:gsLst>
                <a:gs pos="0">
                  <a:schemeClr val="accent4">
                    <a:hueOff val="-4464770"/>
                    <a:satOff val="26899"/>
                    <a:lumOff val="2156"/>
                    <a:alphaOff val="0"/>
                    <a:shade val="51000"/>
                    <a:satMod val="130000"/>
                  </a:schemeClr>
                </a:gs>
                <a:gs pos="80000">
                  <a:schemeClr val="accent4">
                    <a:hueOff val="-4464770"/>
                    <a:satOff val="26899"/>
                    <a:lumOff val="2156"/>
                    <a:alphaOff val="0"/>
                    <a:shade val="93000"/>
                    <a:satMod val="130000"/>
                  </a:schemeClr>
                </a:gs>
                <a:gs pos="100000">
                  <a:schemeClr val="accent4">
                    <a:hueOff val="-4464770"/>
                    <a:satOff val="26899"/>
                    <a:lumOff val="2156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025640" tIns="76320" rIns="76320" bIns="76320" anchor="ctr">
              <a:noAutofit/>
            </a:bodyPr>
            <a:lstStyle/>
            <a:p>
              <a:pPr>
                <a:lnSpc>
                  <a:spcPct val="100000"/>
                </a:lnSpc>
                <a:spcAft>
                  <a:spcPts val="1049"/>
                </a:spcAft>
              </a:pPr>
              <a:r>
                <a:rPr lang="en-US" sz="3000" b="1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SÜREÇ BİLEŞENLERİ</a:t>
              </a:r>
              <a:endParaRPr lang="en-US" sz="30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5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a) Mekânda gerçekleşen coğrafi olay, olgu veya konuyu belirler.</a:t>
              </a:r>
              <a:endParaRPr lang="en-US" sz="25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en-US" sz="25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b)  Mekânda gerçekleşen coğrafi olay, olgu veya konu ile coğrafya öğrenmenin önemi arasındaki ilişkiyi belirler.</a:t>
              </a:r>
              <a:endParaRPr lang="en-US" sz="2500" b="0" strike="noStrike" spc="-1">
                <a:latin typeface="Arial"/>
              </a:endParaRPr>
            </a:p>
          </p:txBody>
        </p:sp>
        <p:sp>
          <p:nvSpPr>
            <p:cNvPr id="139" name="CustomShape 10"/>
            <p:cNvSpPr/>
            <p:nvPr/>
          </p:nvSpPr>
          <p:spPr>
            <a:xfrm>
              <a:off x="133920" y="6625800"/>
              <a:ext cx="1614240" cy="1614240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accent4">
                  <a:hueOff val="-4464770"/>
                  <a:satOff val="26899"/>
                  <a:lumOff val="2156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</p:grpSp>
      <p:grpSp>
        <p:nvGrpSpPr>
          <p:cNvPr id="140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41" name="CustomShape 12"/>
          <p:cNvSpPr/>
          <p:nvPr/>
        </p:nvSpPr>
        <p:spPr>
          <a:xfrm>
            <a:off x="1211400" y="63000"/>
            <a:ext cx="13608360" cy="765720"/>
          </a:xfrm>
          <a:prstGeom prst="rect">
            <a:avLst/>
          </a:prstGeom>
          <a:solidFill>
            <a:srgbClr val="4859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rmAutofit fontScale="68500"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6700" b="1" strike="noStrike" spc="-1">
                <a:solidFill>
                  <a:srgbClr val="FFFFFF"/>
                </a:solidFill>
                <a:latin typeface="Calibri"/>
                <a:ea typeface="DejaVu Sans"/>
              </a:rPr>
              <a:t>SUNUM İÇERİĞİ</a:t>
            </a:r>
            <a:endParaRPr lang="en-US" sz="67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"/>
          <p:cNvGrpSpPr/>
          <p:nvPr/>
        </p:nvGrpSpPr>
        <p:grpSpPr>
          <a:xfrm>
            <a:off x="1092240" y="1424520"/>
            <a:ext cx="11448000" cy="6761880"/>
            <a:chOff x="1092240" y="1424520"/>
            <a:chExt cx="11448000" cy="6761880"/>
          </a:xfrm>
        </p:grpSpPr>
        <p:sp>
          <p:nvSpPr>
            <p:cNvPr id="143" name="CustomShape 2"/>
            <p:cNvSpPr/>
            <p:nvPr/>
          </p:nvSpPr>
          <p:spPr>
            <a:xfrm>
              <a:off x="2799360" y="429336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NEREDE?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44" name="CustomShape 3"/>
            <p:cNvSpPr/>
            <p:nvPr/>
          </p:nvSpPr>
          <p:spPr>
            <a:xfrm>
              <a:off x="2852640" y="514188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5" name="CustomShape 4"/>
            <p:cNvSpPr/>
            <p:nvPr/>
          </p:nvSpPr>
          <p:spPr>
            <a:xfrm>
              <a:off x="1092240" y="352836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2"/>
              <a:stretch>
                <a:fillRect t="-7890" b="-7890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6" name="CustomShape 5"/>
            <p:cNvSpPr/>
            <p:nvPr/>
          </p:nvSpPr>
          <p:spPr>
            <a:xfrm>
              <a:off x="1139400" y="406404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7" name="CustomShape 6"/>
            <p:cNvSpPr/>
            <p:nvPr/>
          </p:nvSpPr>
          <p:spPr>
            <a:xfrm>
              <a:off x="4714560" y="319392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NE ZAMAN?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48" name="CustomShape 7"/>
            <p:cNvSpPr/>
            <p:nvPr/>
          </p:nvSpPr>
          <p:spPr>
            <a:xfrm>
              <a:off x="12084480" y="73105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9" name="CustomShape 8"/>
            <p:cNvSpPr/>
            <p:nvPr/>
          </p:nvSpPr>
          <p:spPr>
            <a:xfrm>
              <a:off x="6780960" y="448560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3"/>
              <a:stretch>
                <a:fillRect t="-7913" b="-7913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0" name="CustomShape 9"/>
            <p:cNvSpPr/>
            <p:nvPr/>
          </p:nvSpPr>
          <p:spPr>
            <a:xfrm>
              <a:off x="6827760" y="500616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1" name="CustomShape 10"/>
            <p:cNvSpPr/>
            <p:nvPr/>
          </p:nvSpPr>
          <p:spPr>
            <a:xfrm>
              <a:off x="2799360" y="219600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NE?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52" name="CustomShape 11"/>
            <p:cNvSpPr/>
            <p:nvPr/>
          </p:nvSpPr>
          <p:spPr>
            <a:xfrm>
              <a:off x="2986560" y="30499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3" name="CustomShape 12"/>
            <p:cNvSpPr/>
            <p:nvPr/>
          </p:nvSpPr>
          <p:spPr>
            <a:xfrm>
              <a:off x="4894920" y="142452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4"/>
              <a:stretch>
                <a:fillRect t="-7913" b="-7913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4" name="CustomShape 13"/>
            <p:cNvSpPr/>
            <p:nvPr/>
          </p:nvSpPr>
          <p:spPr>
            <a:xfrm>
              <a:off x="4955760" y="198216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5" name="CustomShape 14"/>
            <p:cNvSpPr/>
            <p:nvPr/>
          </p:nvSpPr>
          <p:spPr>
            <a:xfrm>
              <a:off x="6603480" y="219168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BULUNDUĞU ORTAMIN ÖZELLİKLERİ NELERDİR?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56" name="CustomShape 15"/>
            <p:cNvSpPr/>
            <p:nvPr/>
          </p:nvSpPr>
          <p:spPr>
            <a:xfrm>
              <a:off x="6761880" y="304344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7" name="CustomShape 16"/>
            <p:cNvSpPr/>
            <p:nvPr/>
          </p:nvSpPr>
          <p:spPr>
            <a:xfrm>
              <a:off x="10525320" y="247392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5"/>
              <a:stretch>
                <a:fillRect l="-5957" r="-5957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8" name="CustomShape 17"/>
            <p:cNvSpPr/>
            <p:nvPr/>
          </p:nvSpPr>
          <p:spPr>
            <a:xfrm>
              <a:off x="10644480" y="306216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9" name="CustomShape 18"/>
            <p:cNvSpPr/>
            <p:nvPr/>
          </p:nvSpPr>
          <p:spPr>
            <a:xfrm>
              <a:off x="10331280" y="428040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NEDEN ÖNEMLİ?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60" name="CustomShape 19"/>
            <p:cNvSpPr/>
            <p:nvPr/>
          </p:nvSpPr>
          <p:spPr>
            <a:xfrm>
              <a:off x="10460520" y="515448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1" name="CustomShape 20"/>
            <p:cNvSpPr/>
            <p:nvPr/>
          </p:nvSpPr>
          <p:spPr>
            <a:xfrm>
              <a:off x="8652960" y="143100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6"/>
              <a:stretch>
                <a:fillRect t="-7913" b="-7913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2" name="CustomShape 21"/>
            <p:cNvSpPr/>
            <p:nvPr/>
          </p:nvSpPr>
          <p:spPr>
            <a:xfrm>
              <a:off x="8756640" y="198216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3" name="CustomShape 22"/>
            <p:cNvSpPr/>
            <p:nvPr/>
          </p:nvSpPr>
          <p:spPr>
            <a:xfrm>
              <a:off x="8459280" y="319392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ZAMAN İÇERİSİNDE NASIL BİR DEĞİŞİM GERÇEKLEŞTİ?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64" name="CustomShape 23"/>
            <p:cNvSpPr/>
            <p:nvPr/>
          </p:nvSpPr>
          <p:spPr>
            <a:xfrm>
              <a:off x="4858560" y="39859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5" name="CustomShape 24"/>
            <p:cNvSpPr/>
            <p:nvPr/>
          </p:nvSpPr>
          <p:spPr>
            <a:xfrm>
              <a:off x="8698680" y="563652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7"/>
              <a:stretch>
                <a:fillRect t="-7913" b="-7913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6" name="CustomShape 25"/>
            <p:cNvSpPr/>
            <p:nvPr/>
          </p:nvSpPr>
          <p:spPr>
            <a:xfrm>
              <a:off x="8756640" y="61585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7" name="CustomShape 26"/>
            <p:cNvSpPr/>
            <p:nvPr/>
          </p:nvSpPr>
          <p:spPr>
            <a:xfrm>
              <a:off x="4699440" y="534132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NEDEN ORADA?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68" name="CustomShape 27"/>
            <p:cNvSpPr/>
            <p:nvPr/>
          </p:nvSpPr>
          <p:spPr>
            <a:xfrm>
              <a:off x="4763520" y="61819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69" name="CustomShape 28"/>
            <p:cNvSpPr/>
            <p:nvPr/>
          </p:nvSpPr>
          <p:spPr>
            <a:xfrm>
              <a:off x="2991960" y="667944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8"/>
              <a:stretch>
                <a:fillRect t="-7913" b="-7913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70" name="CustomShape 29"/>
            <p:cNvSpPr/>
            <p:nvPr/>
          </p:nvSpPr>
          <p:spPr>
            <a:xfrm>
              <a:off x="3083400" y="72385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71" name="CustomShape 30"/>
            <p:cNvSpPr/>
            <p:nvPr/>
          </p:nvSpPr>
          <p:spPr>
            <a:xfrm>
              <a:off x="6586920" y="6290280"/>
              <a:ext cx="2208960" cy="1896120"/>
            </a:xfrm>
            <a:prstGeom prst="hexagon">
              <a:avLst>
                <a:gd name="adj" fmla="val 25000"/>
                <a:gd name="vf" fmla="val 115470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0" tIns="25560" rIns="0" bIns="255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FİZİKİ-BEŞERİ ORTAMLA BİR İLİŞKİSİ VAR MI?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72" name="CustomShape 31"/>
            <p:cNvSpPr/>
            <p:nvPr/>
          </p:nvSpPr>
          <p:spPr>
            <a:xfrm>
              <a:off x="6730920" y="715428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73" name="CustomShape 32"/>
            <p:cNvSpPr/>
            <p:nvPr/>
          </p:nvSpPr>
          <p:spPr>
            <a:xfrm>
              <a:off x="10590480" y="6699960"/>
              <a:ext cx="1821240" cy="13291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9"/>
              <a:stretch>
                <a:fillRect l="-22969" r="-22969"/>
              </a:stretch>
            </a:blip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74" name="CustomShape 33"/>
            <p:cNvSpPr/>
            <p:nvPr/>
          </p:nvSpPr>
          <p:spPr>
            <a:xfrm>
              <a:off x="10572480" y="7238520"/>
              <a:ext cx="255960" cy="22140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dk2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7500000"/>
              </a:lightRig>
            </a:scene3d>
            <a:sp3d extrusionH="190500" prstMaterial="dkEdge">
              <a:bevelT w="120650" h="3810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</p:grpSp>
      <p:grpSp>
        <p:nvGrpSpPr>
          <p:cNvPr id="175" name="Group 3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76" name="CustomShape 35"/>
          <p:cNvSpPr/>
          <p:nvPr/>
        </p:nvSpPr>
        <p:spPr>
          <a:xfrm>
            <a:off x="34920" y="109800"/>
            <a:ext cx="15035760" cy="100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strike="noStrike" spc="-1">
                <a:solidFill>
                  <a:srgbClr val="000000"/>
                </a:solidFill>
                <a:latin typeface="Calibri"/>
                <a:ea typeface="DejaVu Sans"/>
              </a:rPr>
              <a:t>COĞRAFYA HANGİ SORULARA YANIT ARAR?</a:t>
            </a:r>
            <a:endParaRPr lang="en-US" sz="6000" b="0" strike="noStrike" spc="-1">
              <a:latin typeface="Arial"/>
            </a:endParaRPr>
          </a:p>
        </p:txBody>
      </p:sp>
      <p:sp>
        <p:nvSpPr>
          <p:cNvPr id="177" name="CustomShape 36"/>
          <p:cNvSpPr/>
          <p:nvPr/>
        </p:nvSpPr>
        <p:spPr>
          <a:xfrm>
            <a:off x="8628120" y="4033080"/>
            <a:ext cx="255960" cy="221400"/>
          </a:xfrm>
          <a:prstGeom prst="hexagon">
            <a:avLst>
              <a:gd name="adj" fmla="val 25000"/>
              <a:gd name="vf" fmla="val 115470"/>
            </a:avLst>
          </a:prstGeom>
          <a:ln>
            <a:solidFill>
              <a:srgbClr val="1C477C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extrusionH="190500" prstMaterial="dkEdge">
            <a:bevelT w="120650" h="38100" prst="relaxedInset"/>
            <a:contourClr>
              <a:schemeClr val="bg1"/>
            </a:contourClr>
          </a:sp3d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/>
        </p:style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762120" y="109800"/>
            <a:ext cx="13714920" cy="142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strike="noStrike" spc="-1">
                <a:solidFill>
                  <a:srgbClr val="000000"/>
                </a:solidFill>
                <a:latin typeface="Calibri"/>
                <a:ea typeface="DejaVu Sans"/>
              </a:rPr>
              <a:t>COĞRAFYA BECERİ/BİLGİN İNSAN-DOĞA ETKİLEŞİMİNE DOĞRU BAKMANI SAĞLAR</a:t>
            </a:r>
            <a:endParaRPr lang="en-US" sz="5000" b="0" strike="noStrike" spc="-1">
              <a:latin typeface="Arial"/>
            </a:endParaRPr>
          </a:p>
        </p:txBody>
      </p:sp>
      <p:pic>
        <p:nvPicPr>
          <p:cNvPr id="179" name="Resim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67920" y="4273920"/>
            <a:ext cx="7251120" cy="40784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0" name="Resim 6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871040" y="4273920"/>
            <a:ext cx="7251120" cy="40784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1" name="CustomShape 2"/>
          <p:cNvSpPr/>
          <p:nvPr/>
        </p:nvSpPr>
        <p:spPr>
          <a:xfrm>
            <a:off x="-24840" y="1930320"/>
            <a:ext cx="647640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500" b="1" strike="noStrike" spc="-1">
                <a:solidFill>
                  <a:srgbClr val="000000"/>
                </a:solidFill>
                <a:latin typeface="Calibri"/>
                <a:ea typeface="DejaVu Sans"/>
              </a:rPr>
              <a:t>Coğrafya Beceri/Bilgin varsa</a:t>
            </a:r>
            <a:endParaRPr lang="en-US" sz="3500" b="0" strike="noStrike" spc="-1"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4602600" y="3282120"/>
            <a:ext cx="2117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Yerleşimin kurulduğu yer heyelan oluşumları var. Ciddi sorunlar olabilir.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83" name="CustomShape 4"/>
          <p:cNvSpPr/>
          <p:nvPr/>
        </p:nvSpPr>
        <p:spPr>
          <a:xfrm>
            <a:off x="5154480" y="4250520"/>
            <a:ext cx="2441520" cy="108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Yerleşme Vadiye kurulmuş. Su kaynaklarından daha kolay yararlanmak için. Ancak sel olasılığı var. Önlem alınmalı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84" name="CustomShape 5"/>
          <p:cNvSpPr/>
          <p:nvPr/>
        </p:nvSpPr>
        <p:spPr>
          <a:xfrm>
            <a:off x="367920" y="2598120"/>
            <a:ext cx="1950840" cy="142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Temmuz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ayındayız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Yerleşme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alanında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kar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yok ama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yüksekliğin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etkisiyle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dağda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1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kar</a:t>
            </a:r>
            <a:r>
              <a:rPr lang="en-US" sz="1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var.</a:t>
            </a:r>
            <a:endParaRPr lang="en-US" sz="1500" b="0" strike="noStrike" spc="-1" dirty="0">
              <a:latin typeface="Arial"/>
            </a:endParaRPr>
          </a:p>
        </p:txBody>
      </p:sp>
      <p:sp>
        <p:nvSpPr>
          <p:cNvPr id="185" name="CustomShape 6"/>
          <p:cNvSpPr/>
          <p:nvPr/>
        </p:nvSpPr>
        <p:spPr>
          <a:xfrm>
            <a:off x="2401560" y="2598120"/>
            <a:ext cx="2117880" cy="166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65 Milyon yıl önce deniz altında olan bu alan şu anda denizden 2500 m yüksekte. Bu da tektonik hareketlerin etkisini gösteriyor.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86" name="CustomShape 7"/>
          <p:cNvSpPr/>
          <p:nvPr/>
        </p:nvSpPr>
        <p:spPr>
          <a:xfrm>
            <a:off x="9693720" y="2755080"/>
            <a:ext cx="2117880" cy="80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Ne kadar yüksek ve dağlık bölge. Çok güzel görünüyor.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87" name="CustomShape 8"/>
          <p:cNvSpPr/>
          <p:nvPr/>
        </p:nvSpPr>
        <p:spPr>
          <a:xfrm>
            <a:off x="11085480" y="3525840"/>
            <a:ext cx="2117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Yerleşim alanı ne güzel düz alana kurulmuş.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88" name="CustomShape 9"/>
          <p:cNvSpPr/>
          <p:nvPr/>
        </p:nvSpPr>
        <p:spPr>
          <a:xfrm>
            <a:off x="13120920" y="3253320"/>
            <a:ext cx="2117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Akarsu vadisine kurulmuş bir yerleşme. Çok iyi düşünülmüş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89" name="CustomShape 10"/>
          <p:cNvSpPr/>
          <p:nvPr/>
        </p:nvSpPr>
        <p:spPr>
          <a:xfrm>
            <a:off x="7499880" y="2938680"/>
            <a:ext cx="2117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Calibri"/>
                <a:ea typeface="DejaVu Sans"/>
              </a:rPr>
              <a:t>Yukarıda kar var yerleşmede yok. Yerleşim alanına kar yağmıyor galiba.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190" name="CustomShape 11"/>
          <p:cNvSpPr/>
          <p:nvPr/>
        </p:nvSpPr>
        <p:spPr>
          <a:xfrm flipH="1">
            <a:off x="5818320" y="5445720"/>
            <a:ext cx="430920" cy="2368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1" name="CustomShape 12"/>
          <p:cNvSpPr/>
          <p:nvPr/>
        </p:nvSpPr>
        <p:spPr>
          <a:xfrm flipH="1">
            <a:off x="4746240" y="4119480"/>
            <a:ext cx="236880" cy="2798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2" name="CustomShape 13"/>
          <p:cNvSpPr/>
          <p:nvPr/>
        </p:nvSpPr>
        <p:spPr>
          <a:xfrm>
            <a:off x="935280" y="3947040"/>
            <a:ext cx="392040" cy="1092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3" name="CustomShape 14"/>
          <p:cNvSpPr/>
          <p:nvPr/>
        </p:nvSpPr>
        <p:spPr>
          <a:xfrm>
            <a:off x="3194280" y="4250520"/>
            <a:ext cx="265680" cy="1194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4" name="CustomShape 15"/>
          <p:cNvSpPr/>
          <p:nvPr/>
        </p:nvSpPr>
        <p:spPr>
          <a:xfrm>
            <a:off x="8187840" y="3724560"/>
            <a:ext cx="341280" cy="1223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5" name="CustomShape 16"/>
          <p:cNvSpPr/>
          <p:nvPr/>
        </p:nvSpPr>
        <p:spPr>
          <a:xfrm>
            <a:off x="10684440" y="3474720"/>
            <a:ext cx="172800" cy="185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6" name="CustomShape 17"/>
          <p:cNvSpPr/>
          <p:nvPr/>
        </p:nvSpPr>
        <p:spPr>
          <a:xfrm>
            <a:off x="12411000" y="4119480"/>
            <a:ext cx="708840" cy="369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7" name="CustomShape 18"/>
          <p:cNvSpPr/>
          <p:nvPr/>
        </p:nvSpPr>
        <p:spPr>
          <a:xfrm flipH="1">
            <a:off x="13667400" y="3947040"/>
            <a:ext cx="195480" cy="4154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198" name="CustomShape 19"/>
          <p:cNvSpPr/>
          <p:nvPr/>
        </p:nvSpPr>
        <p:spPr>
          <a:xfrm>
            <a:off x="7499880" y="1924560"/>
            <a:ext cx="680292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500" b="1" strike="noStrike" spc="-1">
                <a:solidFill>
                  <a:srgbClr val="000000"/>
                </a:solidFill>
                <a:latin typeface="Calibri"/>
                <a:ea typeface="DejaVu Sans"/>
              </a:rPr>
              <a:t>Coğrafya Beceri/Bilgin yoksa</a:t>
            </a:r>
            <a:endParaRPr lang="en-US" sz="3500" b="0" strike="noStrike" spc="-1">
              <a:latin typeface="Arial"/>
            </a:endParaRPr>
          </a:p>
        </p:txBody>
      </p:sp>
      <p:pic>
        <p:nvPicPr>
          <p:cNvPr id="199" name="Picture 4"/>
          <p:cNvPicPr/>
          <p:nvPr/>
        </p:nvPicPr>
        <p:blipFill>
          <a:blip r:embed="rId4"/>
          <a:srcRect l="30226" t="10946" r="30100" b="16783"/>
          <a:stretch/>
        </p:blipFill>
        <p:spPr>
          <a:xfrm>
            <a:off x="6275520" y="1683720"/>
            <a:ext cx="891000" cy="1070280"/>
          </a:xfrm>
          <a:prstGeom prst="rect">
            <a:avLst/>
          </a:prstGeom>
          <a:ln>
            <a:noFill/>
          </a:ln>
        </p:spPr>
      </p:pic>
      <p:sp>
        <p:nvSpPr>
          <p:cNvPr id="200" name="CustomShape 20"/>
          <p:cNvSpPr/>
          <p:nvPr/>
        </p:nvSpPr>
        <p:spPr>
          <a:xfrm>
            <a:off x="14024520" y="1614600"/>
            <a:ext cx="1041840" cy="142776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367920" y="2598120"/>
            <a:ext cx="9339480" cy="406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02" name="Group 2"/>
          <p:cNvGrpSpPr/>
          <p:nvPr/>
        </p:nvGrpSpPr>
        <p:grpSpPr>
          <a:xfrm>
            <a:off x="84960" y="181800"/>
            <a:ext cx="9249120" cy="8145720"/>
            <a:chOff x="84960" y="181800"/>
            <a:chExt cx="9249120" cy="8145720"/>
          </a:xfrm>
        </p:grpSpPr>
        <p:sp>
          <p:nvSpPr>
            <p:cNvPr id="203" name="CustomShape 3"/>
            <p:cNvSpPr/>
            <p:nvPr/>
          </p:nvSpPr>
          <p:spPr>
            <a:xfrm>
              <a:off x="3140640" y="3367440"/>
              <a:ext cx="2736360" cy="257076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35000">
                  <a:schemeClr val="lt1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016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201960" tIns="201960" rIns="76320" bIns="20160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049"/>
                </a:spcAft>
              </a:pPr>
              <a:r>
                <a:rPr lang="en-US" sz="3000" b="1" strike="noStrike" spc="-1">
                  <a:solidFill>
                    <a:srgbClr val="FF0000"/>
                  </a:solidFill>
                  <a:latin typeface="Calibri"/>
                  <a:ea typeface="DejaVu Sans"/>
                </a:rPr>
                <a:t>COĞRAFYA BİLGİSİNE SAHİPSEN BUNLARI YAPABİLİRSİN</a:t>
              </a:r>
              <a:endParaRPr lang="en-US" sz="3000" b="0" strike="noStrike" spc="-1">
                <a:latin typeface="Arial"/>
              </a:endParaRPr>
            </a:p>
          </p:txBody>
        </p:sp>
        <p:sp>
          <p:nvSpPr>
            <p:cNvPr id="204" name="CustomShape 4"/>
            <p:cNvSpPr/>
            <p:nvPr/>
          </p:nvSpPr>
          <p:spPr>
            <a:xfrm rot="16200000">
              <a:off x="4047480" y="2822760"/>
              <a:ext cx="1089000" cy="360"/>
            </a:xfrm>
            <a:custGeom>
              <a:avLst/>
              <a:gdLst/>
              <a:ahLst/>
              <a:cxnLst/>
              <a:rect l="l" t="t" r="r" b="b"/>
              <a:pathLst>
                <a:path w="1090182">
                  <a:moveTo>
                    <a:pt x="0" y="0"/>
                  </a:moveTo>
                  <a:lnTo>
                    <a:pt x="1090182" y="0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5" name="CustomShape 5"/>
            <p:cNvSpPr/>
            <p:nvPr/>
          </p:nvSpPr>
          <p:spPr>
            <a:xfrm>
              <a:off x="3232800" y="181800"/>
              <a:ext cx="2716920" cy="209448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35000">
                  <a:schemeClr val="lt1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016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65600" tIns="165600" rIns="63360" bIns="165600" anchor="ctr">
              <a:noAutofit/>
            </a:bodyPr>
            <a:lstStyle/>
            <a:p>
              <a:pPr marL="360" algn="ctr">
                <a:lnSpc>
                  <a:spcPct val="90000"/>
                </a:lnSpc>
                <a:spcAft>
                  <a:spcPts val="876"/>
                </a:spcAft>
              </a:pPr>
              <a:r>
                <a:rPr lang="en-US" sz="25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Doğa ve İnsan faaliyetleri arasındaki etkileşimi bütüncül olarak görebilir.</a:t>
              </a:r>
              <a:endParaRPr lang="en-US" sz="2500" b="0" strike="noStrike" spc="-1">
                <a:latin typeface="Arial"/>
              </a:endParaRPr>
            </a:p>
          </p:txBody>
        </p:sp>
        <p:sp>
          <p:nvSpPr>
            <p:cNvPr id="206" name="CustomShape 6"/>
            <p:cNvSpPr/>
            <p:nvPr/>
          </p:nvSpPr>
          <p:spPr>
            <a:xfrm>
              <a:off x="5877720" y="4653360"/>
              <a:ext cx="817920" cy="360"/>
            </a:xfrm>
            <a:custGeom>
              <a:avLst/>
              <a:gdLst/>
              <a:ahLst/>
              <a:cxnLst/>
              <a:rect l="l" t="t" r="r" b="b"/>
              <a:pathLst>
                <a:path w="818840">
                  <a:moveTo>
                    <a:pt x="0" y="0"/>
                  </a:moveTo>
                  <a:lnTo>
                    <a:pt x="818840" y="0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CustomShape 7"/>
            <p:cNvSpPr/>
            <p:nvPr/>
          </p:nvSpPr>
          <p:spPr>
            <a:xfrm>
              <a:off x="6696720" y="3408120"/>
              <a:ext cx="2637360" cy="24894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35000">
                  <a:schemeClr val="lt1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016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85040" tIns="185040" rIns="63360" bIns="184680" anchor="ctr">
              <a:noAutofit/>
            </a:bodyPr>
            <a:lstStyle/>
            <a:p>
              <a:pPr marL="360" algn="ctr">
                <a:lnSpc>
                  <a:spcPct val="90000"/>
                </a:lnSpc>
                <a:spcAft>
                  <a:spcPts val="876"/>
                </a:spcAft>
              </a:pPr>
              <a:r>
                <a:rPr lang="en-US" sz="25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Olay ve olguları mekanla ilişkilendirip yerel, bölgesel ve küresel olarak kavrayabilir.</a:t>
              </a:r>
              <a:endParaRPr lang="en-US" sz="2500" b="0" strike="noStrike" spc="-1">
                <a:latin typeface="Arial"/>
              </a:endParaRPr>
            </a:p>
          </p:txBody>
        </p:sp>
        <p:sp>
          <p:nvSpPr>
            <p:cNvPr id="208" name="CustomShape 8"/>
            <p:cNvSpPr/>
            <p:nvPr/>
          </p:nvSpPr>
          <p:spPr>
            <a:xfrm rot="5400000">
              <a:off x="4126680" y="6404040"/>
              <a:ext cx="929880" cy="360"/>
            </a:xfrm>
            <a:custGeom>
              <a:avLst/>
              <a:gdLst/>
              <a:ahLst/>
              <a:cxnLst/>
              <a:rect l="l" t="t" r="r" b="b"/>
              <a:pathLst>
                <a:path w="931073">
                  <a:moveTo>
                    <a:pt x="0" y="0"/>
                  </a:moveTo>
                  <a:lnTo>
                    <a:pt x="931073" y="0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9" name="CustomShape 9"/>
            <p:cNvSpPr/>
            <p:nvPr/>
          </p:nvSpPr>
          <p:spPr>
            <a:xfrm>
              <a:off x="3443400" y="6870240"/>
              <a:ext cx="2295720" cy="145728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35000">
                  <a:schemeClr val="lt1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016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34640" tIns="134640" rIns="63360" bIns="134640" anchor="ctr">
              <a:noAutofit/>
            </a:bodyPr>
            <a:lstStyle/>
            <a:p>
              <a:pPr marL="360" algn="ctr">
                <a:lnSpc>
                  <a:spcPct val="90000"/>
                </a:lnSpc>
                <a:spcAft>
                  <a:spcPts val="876"/>
                </a:spcAft>
              </a:pPr>
              <a:r>
                <a:rPr lang="en-US" sz="25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Doğal çevrenin sınırlılıklarını bilebilir.</a:t>
              </a:r>
              <a:endParaRPr lang="en-US" sz="2500" b="0" strike="noStrike" spc="-1">
                <a:latin typeface="Arial"/>
              </a:endParaRPr>
            </a:p>
          </p:txBody>
        </p:sp>
        <p:sp>
          <p:nvSpPr>
            <p:cNvPr id="210" name="CustomShape 10"/>
            <p:cNvSpPr/>
            <p:nvPr/>
          </p:nvSpPr>
          <p:spPr>
            <a:xfrm rot="10800000">
              <a:off x="2252160" y="4653000"/>
              <a:ext cx="1054080" cy="360"/>
            </a:xfrm>
            <a:custGeom>
              <a:avLst/>
              <a:gdLst/>
              <a:ahLst/>
              <a:cxnLst/>
              <a:rect l="l" t="t" r="r" b="b"/>
              <a:pathLst>
                <a:path w="1055117">
                  <a:moveTo>
                    <a:pt x="0" y="0"/>
                  </a:moveTo>
                  <a:lnTo>
                    <a:pt x="1055117" y="0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1" name="CustomShape 11"/>
            <p:cNvSpPr/>
            <p:nvPr/>
          </p:nvSpPr>
          <p:spPr>
            <a:xfrm>
              <a:off x="84960" y="3573360"/>
              <a:ext cx="2164680" cy="215928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lt1">
                    <a:hueOff val="0"/>
                    <a:satOff val="0"/>
                    <a:lumOff val="0"/>
                    <a:alphaOff val="0"/>
                    <a:tint val="50000"/>
                    <a:satMod val="300000"/>
                  </a:schemeClr>
                </a:gs>
                <a:gs pos="35000">
                  <a:schemeClr val="lt1">
                    <a:hueOff val="0"/>
                    <a:satOff val="0"/>
                    <a:lumOff val="0"/>
                    <a:alphaOff val="0"/>
                    <a:tint val="37000"/>
                    <a:satMod val="30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tint val="15000"/>
                    <a:satMod val="350000"/>
                  </a:schemeClr>
                </a:gs>
              </a:gsLst>
              <a:lin ang="16200000"/>
            </a:gradFill>
            <a:ln>
              <a:noFill/>
            </a:ln>
            <a:effectLst>
              <a:outerShdw blurRad="40000" dist="2016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68840" tIns="168840" rIns="63360" bIns="168840" anchor="ctr">
              <a:noAutofit/>
            </a:bodyPr>
            <a:lstStyle/>
            <a:p>
              <a:pPr marL="360" algn="ctr">
                <a:lnSpc>
                  <a:spcPct val="90000"/>
                </a:lnSpc>
                <a:spcAft>
                  <a:spcPts val="876"/>
                </a:spcAft>
              </a:pPr>
              <a:r>
                <a:rPr lang="en-US" sz="25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Doğal ortamdaki risk ve fırsatları analiz edebilir.</a:t>
              </a:r>
              <a:endParaRPr lang="en-US" sz="2500" b="0" strike="noStrike" spc="-1">
                <a:latin typeface="Arial"/>
              </a:endParaRPr>
            </a:p>
          </p:txBody>
        </p:sp>
      </p:grpSp>
      <p:grpSp>
        <p:nvGrpSpPr>
          <p:cNvPr id="212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213" name="Picture 6"/>
          <p:cNvPicPr/>
          <p:nvPr/>
        </p:nvPicPr>
        <p:blipFill>
          <a:blip r:embed="rId2"/>
          <a:stretch/>
        </p:blipFill>
        <p:spPr>
          <a:xfrm>
            <a:off x="9542880" y="268920"/>
            <a:ext cx="5451120" cy="401616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4" name="CustomShape 13"/>
          <p:cNvSpPr/>
          <p:nvPr/>
        </p:nvSpPr>
        <p:spPr>
          <a:xfrm>
            <a:off x="9452160" y="4387680"/>
            <a:ext cx="5541480" cy="161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0" strike="noStrike" spc="-1">
                <a:solidFill>
                  <a:srgbClr val="202122"/>
                </a:solidFill>
                <a:latin typeface="-apple-system"/>
                <a:ea typeface="DejaVu Sans"/>
              </a:rPr>
              <a:t>Atatürk, Samsun 19 Mayıs Lisesi'nde coğrafya dersi sırasında. Taralı alan Türk dünyasıdır.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15" name="CustomShape 14"/>
          <p:cNvSpPr/>
          <p:nvPr/>
        </p:nvSpPr>
        <p:spPr>
          <a:xfrm>
            <a:off x="9429840" y="5798520"/>
            <a:ext cx="5512320" cy="226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000000"/>
                </a:solidFill>
                <a:latin typeface="Calibri"/>
                <a:ea typeface="DejaVu Sans"/>
              </a:rPr>
              <a:t>İnsanlık tarihi boyunca uygarlıklar coğrafi özelliklerin en uygun olduğu alanlara kurulmuş. Bu uygarlıklar coğrafyanın verdiği olumlu özelliklerle büyümüşlerdir.</a:t>
            </a:r>
            <a:endParaRPr lang="en-US" sz="25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4515120" y="-138240"/>
            <a:ext cx="6208920" cy="98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rmAutofit fontScale="89500"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6700" b="1" strike="noStrike" spc="-1">
                <a:solidFill>
                  <a:srgbClr val="000000"/>
                </a:solidFill>
                <a:latin typeface="Calibri"/>
                <a:ea typeface="DejaVu Sans"/>
              </a:rPr>
              <a:t>ÖRNEK OLAYLAR</a:t>
            </a:r>
            <a:endParaRPr lang="en-US" sz="6700" b="0" strike="noStrike" spc="-1">
              <a:latin typeface="Arial"/>
            </a:endParaRPr>
          </a:p>
        </p:txBody>
      </p:sp>
      <p:pic>
        <p:nvPicPr>
          <p:cNvPr id="217" name="Picture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4360" y="1265400"/>
            <a:ext cx="5044680" cy="7127640"/>
          </a:xfrm>
          <a:prstGeom prst="rect">
            <a:avLst/>
          </a:prstGeom>
          <a:ln>
            <a:noFill/>
          </a:ln>
        </p:spPr>
      </p:pic>
      <p:pic>
        <p:nvPicPr>
          <p:cNvPr id="218" name="Picture 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099760" y="1261800"/>
            <a:ext cx="5046840" cy="7131240"/>
          </a:xfrm>
          <a:prstGeom prst="rect">
            <a:avLst/>
          </a:prstGeom>
          <a:ln>
            <a:noFill/>
          </a:ln>
        </p:spPr>
      </p:pic>
      <p:pic>
        <p:nvPicPr>
          <p:cNvPr id="219" name="Picture 6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207080" y="1258560"/>
            <a:ext cx="5044680" cy="7127640"/>
          </a:xfrm>
          <a:prstGeom prst="rect">
            <a:avLst/>
          </a:prstGeom>
          <a:ln>
            <a:noFill/>
          </a:ln>
        </p:spPr>
      </p:pic>
      <p:sp>
        <p:nvSpPr>
          <p:cNvPr id="220" name="CustomShape 2"/>
          <p:cNvSpPr/>
          <p:nvPr/>
        </p:nvSpPr>
        <p:spPr>
          <a:xfrm>
            <a:off x="13020480" y="2982960"/>
            <a:ext cx="2110680" cy="358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Yıkılan köprü.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 flipH="1">
            <a:off x="13019040" y="3350160"/>
            <a:ext cx="790920" cy="223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2" name="CustomShape 4"/>
          <p:cNvSpPr/>
          <p:nvPr/>
        </p:nvSpPr>
        <p:spPr>
          <a:xfrm>
            <a:off x="2328840" y="2198160"/>
            <a:ext cx="1530360" cy="430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Yerleşme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23" name="CustomShape 5"/>
          <p:cNvSpPr/>
          <p:nvPr/>
        </p:nvSpPr>
        <p:spPr>
          <a:xfrm flipH="1">
            <a:off x="2328120" y="2630160"/>
            <a:ext cx="863280" cy="1510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4" name="CustomShape 6"/>
          <p:cNvSpPr/>
          <p:nvPr/>
        </p:nvSpPr>
        <p:spPr>
          <a:xfrm>
            <a:off x="3031200" y="3520080"/>
            <a:ext cx="1886040" cy="430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Taşkın alanı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25" name="CustomShape 7"/>
          <p:cNvSpPr/>
          <p:nvPr/>
        </p:nvSpPr>
        <p:spPr>
          <a:xfrm flipH="1">
            <a:off x="2328120" y="3998160"/>
            <a:ext cx="1617840" cy="898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6" name="CustomShape 8"/>
          <p:cNvSpPr/>
          <p:nvPr/>
        </p:nvSpPr>
        <p:spPr>
          <a:xfrm>
            <a:off x="10535040" y="1765800"/>
            <a:ext cx="1511640" cy="358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Yerleşme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27" name="CustomShape 9"/>
          <p:cNvSpPr/>
          <p:nvPr/>
        </p:nvSpPr>
        <p:spPr>
          <a:xfrm flipH="1">
            <a:off x="11003760" y="2153520"/>
            <a:ext cx="82080" cy="1195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8" name="CustomShape 10"/>
          <p:cNvSpPr/>
          <p:nvPr/>
        </p:nvSpPr>
        <p:spPr>
          <a:xfrm flipV="1">
            <a:off x="11004480" y="4897440"/>
            <a:ext cx="430920" cy="241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9" name="CustomShape 11"/>
          <p:cNvSpPr/>
          <p:nvPr/>
        </p:nvSpPr>
        <p:spPr>
          <a:xfrm>
            <a:off x="10329480" y="7322400"/>
            <a:ext cx="1940040" cy="430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Taşkın alanı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30" name="CustomShape 12"/>
          <p:cNvSpPr/>
          <p:nvPr/>
        </p:nvSpPr>
        <p:spPr>
          <a:xfrm>
            <a:off x="8084160" y="1661040"/>
            <a:ext cx="1478520" cy="430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Yerleşme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31" name="CustomShape 13"/>
          <p:cNvSpPr/>
          <p:nvPr/>
        </p:nvSpPr>
        <p:spPr>
          <a:xfrm>
            <a:off x="8104320" y="3520080"/>
            <a:ext cx="1885680" cy="430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500" b="1" strike="noStrike" spc="-1">
                <a:solidFill>
                  <a:srgbClr val="FFFF00"/>
                </a:solidFill>
                <a:latin typeface="Calibri"/>
                <a:ea typeface="DejaVu Sans"/>
              </a:rPr>
              <a:t>Taşkın alanı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232" name="CustomShape 14"/>
          <p:cNvSpPr/>
          <p:nvPr/>
        </p:nvSpPr>
        <p:spPr>
          <a:xfrm flipH="1" flipV="1">
            <a:off x="7148880" y="2197440"/>
            <a:ext cx="1752840" cy="1321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33" name="CustomShape 15"/>
          <p:cNvSpPr/>
          <p:nvPr/>
        </p:nvSpPr>
        <p:spPr>
          <a:xfrm>
            <a:off x="569520" y="703800"/>
            <a:ext cx="14099760" cy="55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  <a:ea typeface="DejaVu Sans"/>
              </a:rPr>
              <a:t>2021’DE KASTAMONU, SİNOP’TA YAŞANAN SEL VE TAŞKIN UYDU GÖRNÜTLERİ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234" name="Resim 11">
            <a:hlinkClick r:id="rId8"/>
          </p:cNvPr>
          <p:cNvPicPr/>
          <p:nvPr/>
        </p:nvPicPr>
        <p:blipFill>
          <a:blip r:embed="rId9"/>
          <a:stretch/>
        </p:blipFill>
        <p:spPr>
          <a:xfrm>
            <a:off x="278280" y="7224480"/>
            <a:ext cx="1634040" cy="949320"/>
          </a:xfrm>
          <a:prstGeom prst="rect">
            <a:avLst/>
          </a:prstGeom>
          <a:ln w="76320">
            <a:solidFill>
              <a:srgbClr val="FF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" name="Grafik 5">
            <a:hlinkClick r:id="rId10"/>
          </p:cNvPr>
          <p:cNvPicPr/>
          <p:nvPr/>
        </p:nvPicPr>
        <p:blipFill>
          <a:blip r:embed="rId11"/>
          <a:stretch/>
        </p:blipFill>
        <p:spPr>
          <a:xfrm>
            <a:off x="3653280" y="7089480"/>
            <a:ext cx="1313640" cy="1313640"/>
          </a:xfrm>
          <a:prstGeom prst="rect">
            <a:avLst/>
          </a:prstGeom>
          <a:ln>
            <a:noFill/>
          </a:ln>
        </p:spPr>
      </p:pic>
      <p:sp>
        <p:nvSpPr>
          <p:cNvPr id="236" name="CustomShape 16"/>
          <p:cNvSpPr/>
          <p:nvPr/>
        </p:nvSpPr>
        <p:spPr>
          <a:xfrm>
            <a:off x="6769800" y="7376400"/>
            <a:ext cx="1771920" cy="32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17"/>
          <p:cNvSpPr/>
          <p:nvPr/>
        </p:nvSpPr>
        <p:spPr>
          <a:xfrm>
            <a:off x="3557880" y="6292800"/>
            <a:ext cx="1504440" cy="100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b="1" strike="noStrike" spc="-1">
                <a:solidFill>
                  <a:srgbClr val="FFFF00"/>
                </a:solidFill>
                <a:latin typeface="Calibri"/>
                <a:ea typeface="DejaVu Sans"/>
              </a:rPr>
              <a:t>TAŞKIN KONUM ve FOTOĞRAFLAR</a:t>
            </a:r>
            <a:endParaRPr lang="en-US" sz="15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500" b="1" strike="noStrike" spc="-1">
                <a:solidFill>
                  <a:srgbClr val="FFFF00"/>
                </a:solidFill>
                <a:latin typeface="Calibri"/>
                <a:ea typeface="DejaVu Sans"/>
              </a:rPr>
              <a:t> İÇİN TIKLA</a:t>
            </a:r>
            <a:endParaRPr lang="en-US" sz="1500" b="0" strike="noStrike" spc="-1">
              <a:latin typeface="Arial"/>
            </a:endParaRPr>
          </a:p>
        </p:txBody>
      </p:sp>
      <p:pic>
        <p:nvPicPr>
          <p:cNvPr id="238" name="Grafik 17">
            <a:hlinkClick r:id="rId12"/>
          </p:cNvPr>
          <p:cNvPicPr/>
          <p:nvPr/>
        </p:nvPicPr>
        <p:blipFill>
          <a:blip r:embed="rId11"/>
          <a:stretch/>
        </p:blipFill>
        <p:spPr>
          <a:xfrm>
            <a:off x="8698680" y="7130520"/>
            <a:ext cx="1313640" cy="1313640"/>
          </a:xfrm>
          <a:prstGeom prst="rect">
            <a:avLst/>
          </a:prstGeom>
          <a:ln>
            <a:noFill/>
          </a:ln>
        </p:spPr>
      </p:pic>
      <p:sp>
        <p:nvSpPr>
          <p:cNvPr id="239" name="CustomShape 18">
            <a:hlinkClick r:id="rId12"/>
          </p:cNvPr>
          <p:cNvSpPr/>
          <p:nvPr/>
        </p:nvSpPr>
        <p:spPr>
          <a:xfrm>
            <a:off x="8724240" y="6618240"/>
            <a:ext cx="1313640" cy="77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b="1" strike="noStrike" spc="-1" dirty="0">
                <a:solidFill>
                  <a:srgbClr val="FFFF00"/>
                </a:solidFill>
                <a:latin typeface="Calibri"/>
                <a:ea typeface="DejaVu Sans"/>
              </a:rPr>
              <a:t>TAŞKIN KONUM</a:t>
            </a:r>
            <a:endParaRPr lang="en-US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500" b="1" strike="noStrike" spc="-1" dirty="0">
                <a:solidFill>
                  <a:srgbClr val="FFFF00"/>
                </a:solidFill>
                <a:latin typeface="Calibri"/>
                <a:ea typeface="DejaVu Sans"/>
              </a:rPr>
              <a:t> İÇİN TIKLA</a:t>
            </a:r>
            <a:endParaRPr lang="en-US" sz="1500" b="0" strike="noStrike" spc="-1" dirty="0">
              <a:latin typeface="Arial"/>
            </a:endParaRPr>
          </a:p>
        </p:txBody>
      </p:sp>
      <p:pic>
        <p:nvPicPr>
          <p:cNvPr id="240" name="Grafik 19">
            <a:hlinkClick r:id="rId13"/>
          </p:cNvPr>
          <p:cNvPicPr/>
          <p:nvPr/>
        </p:nvPicPr>
        <p:blipFill>
          <a:blip r:embed="rId11"/>
          <a:stretch/>
        </p:blipFill>
        <p:spPr>
          <a:xfrm>
            <a:off x="13881960" y="7165800"/>
            <a:ext cx="1313640" cy="1313640"/>
          </a:xfrm>
          <a:prstGeom prst="rect">
            <a:avLst/>
          </a:prstGeom>
          <a:ln>
            <a:noFill/>
          </a:ln>
        </p:spPr>
      </p:pic>
      <p:sp>
        <p:nvSpPr>
          <p:cNvPr id="241" name="CustomShape 19">
            <a:hlinkClick r:id="rId13"/>
          </p:cNvPr>
          <p:cNvSpPr/>
          <p:nvPr/>
        </p:nvSpPr>
        <p:spPr>
          <a:xfrm>
            <a:off x="13907520" y="6461640"/>
            <a:ext cx="1313640" cy="100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b="1" strike="noStrike" spc="-1" dirty="0">
                <a:solidFill>
                  <a:srgbClr val="FFFF00"/>
                </a:solidFill>
                <a:latin typeface="Calibri"/>
                <a:ea typeface="DejaVu Sans"/>
              </a:rPr>
              <a:t>YIKILAN KÖPRÜ KONUM</a:t>
            </a:r>
            <a:endParaRPr lang="en-US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500" b="1" strike="noStrike" spc="-1" dirty="0">
                <a:solidFill>
                  <a:srgbClr val="FFFF00"/>
                </a:solidFill>
                <a:latin typeface="Calibri"/>
                <a:ea typeface="DejaVu Sans"/>
              </a:rPr>
              <a:t> İÇİN TIKLA</a:t>
            </a:r>
            <a:endParaRPr lang="en-US" sz="1500" b="0" strike="noStrike" spc="-1" dirty="0">
              <a:latin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995400" y="5040"/>
            <a:ext cx="13824360" cy="111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6700" b="1" strike="noStrike" spc="-1">
                <a:solidFill>
                  <a:srgbClr val="000000"/>
                </a:solidFill>
                <a:latin typeface="Calibri"/>
                <a:ea typeface="DejaVu Sans"/>
              </a:rPr>
              <a:t>Mekansal Bilgilerle Sen de yorumla..</a:t>
            </a:r>
            <a:endParaRPr lang="en-US" sz="6700" b="0" strike="noStrike" spc="-1">
              <a:latin typeface="Arial"/>
            </a:endParaRPr>
          </a:p>
        </p:txBody>
      </p:sp>
      <p:pic>
        <p:nvPicPr>
          <p:cNvPr id="243" name="Resim 4"/>
          <p:cNvPicPr/>
          <p:nvPr/>
        </p:nvPicPr>
        <p:blipFill>
          <a:blip r:embed="rId2"/>
          <a:stretch/>
        </p:blipFill>
        <p:spPr>
          <a:xfrm>
            <a:off x="131040" y="4291920"/>
            <a:ext cx="7584480" cy="4280040"/>
          </a:xfrm>
          <a:prstGeom prst="rect">
            <a:avLst/>
          </a:prstGeom>
          <a:ln>
            <a:noFill/>
          </a:ln>
        </p:spPr>
      </p:pic>
      <p:pic>
        <p:nvPicPr>
          <p:cNvPr id="244" name="Resim 6"/>
          <p:cNvPicPr/>
          <p:nvPr/>
        </p:nvPicPr>
        <p:blipFill>
          <a:blip r:embed="rId3"/>
          <a:stretch/>
        </p:blipFill>
        <p:spPr>
          <a:xfrm>
            <a:off x="131040" y="1447920"/>
            <a:ext cx="7584480" cy="2837160"/>
          </a:xfrm>
          <a:prstGeom prst="rect">
            <a:avLst/>
          </a:prstGeom>
          <a:ln>
            <a:noFill/>
          </a:ln>
        </p:spPr>
      </p:pic>
      <p:sp>
        <p:nvSpPr>
          <p:cNvPr id="245" name="CustomShape 2"/>
          <p:cNvSpPr/>
          <p:nvPr/>
        </p:nvSpPr>
        <p:spPr>
          <a:xfrm>
            <a:off x="10105920" y="1089000"/>
            <a:ext cx="3647880" cy="46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  <a:ea typeface="DejaVu Sans"/>
              </a:rPr>
              <a:t>Kastamonu,Bozkurt</a:t>
            </a:r>
            <a:endParaRPr lang="en-US" sz="3000" b="0" strike="noStrike" spc="-1">
              <a:latin typeface="Arial"/>
            </a:endParaRPr>
          </a:p>
        </p:txBody>
      </p:sp>
      <p:pic>
        <p:nvPicPr>
          <p:cNvPr id="246" name="Resim 9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992720" y="1549800"/>
            <a:ext cx="7169760" cy="4037040"/>
          </a:xfrm>
          <a:prstGeom prst="rect">
            <a:avLst/>
          </a:prstGeom>
          <a:ln>
            <a:noFill/>
          </a:ln>
        </p:spPr>
      </p:pic>
      <p:sp>
        <p:nvSpPr>
          <p:cNvPr id="247" name="CustomShape 3"/>
          <p:cNvSpPr/>
          <p:nvPr/>
        </p:nvSpPr>
        <p:spPr>
          <a:xfrm>
            <a:off x="13251960" y="3926160"/>
            <a:ext cx="1004040" cy="3589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strike="noStrike" spc="-1">
                <a:solidFill>
                  <a:srgbClr val="FFFF00"/>
                </a:solidFill>
                <a:latin typeface="Calibri"/>
                <a:ea typeface="DejaVu Sans"/>
              </a:rPr>
              <a:t>Akarsu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48" name="CustomShape 4"/>
          <p:cNvSpPr/>
          <p:nvPr/>
        </p:nvSpPr>
        <p:spPr>
          <a:xfrm flipH="1">
            <a:off x="13051440" y="4321800"/>
            <a:ext cx="397080" cy="862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49" name="CustomShape 5"/>
          <p:cNvSpPr/>
          <p:nvPr/>
        </p:nvSpPr>
        <p:spPr>
          <a:xfrm>
            <a:off x="11319840" y="2107800"/>
            <a:ext cx="1731960" cy="32580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00"/>
                </a:solidFill>
                <a:latin typeface="Calibri"/>
                <a:ea typeface="DejaVu Sans"/>
              </a:rPr>
              <a:t>Yeni Yerleşme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50" name="CustomShape 6"/>
          <p:cNvSpPr/>
          <p:nvPr/>
        </p:nvSpPr>
        <p:spPr>
          <a:xfrm flipH="1">
            <a:off x="11848680" y="2430360"/>
            <a:ext cx="213840" cy="1332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51" name="CustomShape 7"/>
          <p:cNvSpPr/>
          <p:nvPr/>
        </p:nvSpPr>
        <p:spPr>
          <a:xfrm>
            <a:off x="8865720" y="2030760"/>
            <a:ext cx="1731960" cy="39852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00"/>
                </a:solidFill>
                <a:latin typeface="Calibri"/>
                <a:ea typeface="DejaVu Sans"/>
              </a:rPr>
              <a:t>Eski Yerleşme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52" name="CustomShape 8"/>
          <p:cNvSpPr/>
          <p:nvPr/>
        </p:nvSpPr>
        <p:spPr>
          <a:xfrm>
            <a:off x="9610560" y="2426400"/>
            <a:ext cx="103320" cy="808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53" name="CustomShape 9"/>
          <p:cNvSpPr/>
          <p:nvPr/>
        </p:nvSpPr>
        <p:spPr>
          <a:xfrm>
            <a:off x="7829280" y="5731200"/>
            <a:ext cx="6911640" cy="258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marL="343080" indent="-342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>
                <a:solidFill>
                  <a:srgbClr val="000000"/>
                </a:solidFill>
                <a:latin typeface="Calibri"/>
                <a:ea typeface="DejaVu Sans"/>
              </a:rPr>
              <a:t>Bozkurt ilçesinde yaşanan sel ve taşkınların doğal ve beşeri nedenleri nelerdir?</a:t>
            </a:r>
            <a:endParaRPr lang="en-US" sz="2500" b="0" strike="noStrike" spc="-1">
              <a:latin typeface="Arial"/>
            </a:endParaRPr>
          </a:p>
          <a:p>
            <a:pPr marL="343080" indent="-342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Doğal afet bölgesinde arazi kullanımındaki yanlışlar nelerdir. </a:t>
            </a:r>
            <a:endParaRPr lang="en-US" sz="2500" b="0" strike="noStrike" spc="-1">
              <a:latin typeface="Arial"/>
            </a:endParaRPr>
          </a:p>
          <a:p>
            <a:pPr marL="343080" indent="-342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>
                <a:solidFill>
                  <a:srgbClr val="000000"/>
                </a:solidFill>
                <a:latin typeface="Calibri"/>
                <a:ea typeface="DejaVu Sans"/>
              </a:rPr>
              <a:t>Bir daha doğal afet yaşanmaması için neler yapılabilir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254" name="Grafik 3">
            <a:hlinkClick r:id="rId6"/>
          </p:cNvPr>
          <p:cNvPicPr/>
          <p:nvPr/>
        </p:nvPicPr>
        <p:blipFill>
          <a:blip r:embed="rId7"/>
          <a:stretch/>
        </p:blipFill>
        <p:spPr>
          <a:xfrm>
            <a:off x="13889520" y="1905480"/>
            <a:ext cx="1257840" cy="1257840"/>
          </a:xfrm>
          <a:prstGeom prst="rect">
            <a:avLst/>
          </a:prstGeom>
          <a:ln>
            <a:noFill/>
          </a:ln>
        </p:spPr>
      </p:pic>
      <p:sp>
        <p:nvSpPr>
          <p:cNvPr id="255" name="CustomShape 10">
            <a:hlinkClick r:id="rId6"/>
          </p:cNvPr>
          <p:cNvSpPr/>
          <p:nvPr/>
        </p:nvSpPr>
        <p:spPr>
          <a:xfrm>
            <a:off x="13826160" y="1553760"/>
            <a:ext cx="1313640" cy="55254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b="1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3 BOYUTLU VİDEO TIKLA</a:t>
            </a:r>
            <a:endParaRPr lang="en-US" sz="1500" b="0" strike="noStrike" spc="-1" dirty="0">
              <a:solidFill>
                <a:srgbClr val="FF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Resim 7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8171" t="16779" r="33293" b="27297"/>
          <a:stretch/>
        </p:blipFill>
        <p:spPr>
          <a:xfrm>
            <a:off x="7692120" y="864720"/>
            <a:ext cx="7399080" cy="604008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7" name="Resim 9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0564" t="4493" r="28364" b="21391"/>
          <a:stretch/>
        </p:blipFill>
        <p:spPr>
          <a:xfrm>
            <a:off x="147600" y="864720"/>
            <a:ext cx="7399080" cy="604008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8" name="CustomShape 1"/>
          <p:cNvSpPr/>
          <p:nvPr/>
        </p:nvSpPr>
        <p:spPr>
          <a:xfrm>
            <a:off x="995400" y="872640"/>
            <a:ext cx="5219640" cy="48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1984 Uydu Görüntüsü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8628120" y="864720"/>
            <a:ext cx="5219640" cy="48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2020 Uydu Görüntüsü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60" name="CustomShape 3"/>
          <p:cNvSpPr/>
          <p:nvPr/>
        </p:nvSpPr>
        <p:spPr>
          <a:xfrm>
            <a:off x="5387760" y="5144400"/>
            <a:ext cx="186372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  <a:ea typeface="DejaVu Sans"/>
              </a:rPr>
              <a:t>Göl Yüzeyi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61" name="CustomShape 4"/>
          <p:cNvSpPr/>
          <p:nvPr/>
        </p:nvSpPr>
        <p:spPr>
          <a:xfrm>
            <a:off x="13150800" y="4634280"/>
            <a:ext cx="186372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FFFFFF"/>
                </a:solidFill>
                <a:latin typeface="Calibri"/>
                <a:ea typeface="DejaVu Sans"/>
              </a:rPr>
              <a:t>Göl Yüzeyi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62" name="CustomShape 5"/>
          <p:cNvSpPr/>
          <p:nvPr/>
        </p:nvSpPr>
        <p:spPr>
          <a:xfrm flipH="1" flipV="1">
            <a:off x="4594320" y="4656600"/>
            <a:ext cx="1006920" cy="99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63" name="CustomShape 6"/>
          <p:cNvSpPr/>
          <p:nvPr/>
        </p:nvSpPr>
        <p:spPr>
          <a:xfrm flipH="1" flipV="1">
            <a:off x="12155040" y="4539240"/>
            <a:ext cx="1222920" cy="603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FFFF00"/>
            </a:solidFill>
            <a:round/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64" name="CustomShape 7"/>
          <p:cNvSpPr/>
          <p:nvPr/>
        </p:nvSpPr>
        <p:spPr>
          <a:xfrm>
            <a:off x="779400" y="-159480"/>
            <a:ext cx="13824360" cy="111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6700" b="0" strike="noStrike" spc="-1">
                <a:solidFill>
                  <a:srgbClr val="000000"/>
                </a:solidFill>
                <a:latin typeface="Calibri"/>
                <a:ea typeface="DejaVu Sans"/>
              </a:rPr>
              <a:t>Coğrafi Bilginle sorgula</a:t>
            </a:r>
            <a:endParaRPr lang="en-US" sz="6700" b="0" strike="noStrike" spc="-1">
              <a:latin typeface="Arial"/>
            </a:endParaRPr>
          </a:p>
        </p:txBody>
      </p:sp>
      <p:sp>
        <p:nvSpPr>
          <p:cNvPr id="265" name="CustomShape 8"/>
          <p:cNvSpPr/>
          <p:nvPr/>
        </p:nvSpPr>
        <p:spPr>
          <a:xfrm>
            <a:off x="635400" y="6932160"/>
            <a:ext cx="14603760" cy="179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Acıgöl yüzey değişimlerinin oluşmasında hangi faktörler etkili olmuştur.</a:t>
            </a:r>
            <a:endParaRPr lang="en-US" sz="2800" b="0" strike="noStrike" spc="-1">
              <a:latin typeface="Arial"/>
            </a:endParaRPr>
          </a:p>
          <a:p>
            <a:pPr marL="343080" indent="-342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Göl yüzeyinin değişim gerçekleşmesinde fiziki ve beşeri faktörler arasında nasıl bir etkileşim var.</a:t>
            </a:r>
            <a:endParaRPr lang="en-US" sz="2800" b="0" strike="noStrike" spc="-1">
              <a:latin typeface="Arial"/>
            </a:endParaRPr>
          </a:p>
          <a:p>
            <a:pPr marL="343080" indent="-342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Acıgöl’ün korunması için neler yapılabilir.</a:t>
            </a:r>
            <a:endParaRPr lang="en-U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266" name="Resim 24"/>
          <p:cNvPicPr/>
          <p:nvPr/>
        </p:nvPicPr>
        <p:blipFill>
          <a:blip r:embed="rId6"/>
          <a:srcRect t="9833" b="13036"/>
          <a:stretch/>
        </p:blipFill>
        <p:spPr>
          <a:xfrm>
            <a:off x="5833440" y="1651680"/>
            <a:ext cx="3715920" cy="1611720"/>
          </a:xfrm>
          <a:prstGeom prst="rect">
            <a:avLst/>
          </a:prstGeom>
          <a:ln w="38160">
            <a:solidFill>
              <a:srgbClr val="FF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7" name="Grafik 26"/>
          <p:cNvPicPr/>
          <p:nvPr/>
        </p:nvPicPr>
        <p:blipFill>
          <a:blip r:embed="rId7"/>
          <a:stretch/>
        </p:blipFill>
        <p:spPr>
          <a:xfrm>
            <a:off x="6411600" y="2251080"/>
            <a:ext cx="479880" cy="479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2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7885080" y="109800"/>
            <a:ext cx="183600" cy="156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CustomShape 2"/>
          <p:cNvSpPr/>
          <p:nvPr/>
        </p:nvSpPr>
        <p:spPr>
          <a:xfrm>
            <a:off x="3908880" y="127080"/>
            <a:ext cx="813600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7200" b="1" strike="noStrike" spc="-1">
                <a:solidFill>
                  <a:srgbClr val="000000"/>
                </a:solidFill>
                <a:latin typeface="Calibri"/>
                <a:ea typeface="DejaVu Sans"/>
              </a:rPr>
              <a:t>KAYNAKLAR</a:t>
            </a:r>
            <a:endParaRPr lang="en-US" sz="7200" b="0" strike="noStrike" spc="-1">
              <a:latin typeface="Arial"/>
            </a:endParaRPr>
          </a:p>
        </p:txBody>
      </p:sp>
      <p:sp>
        <p:nvSpPr>
          <p:cNvPr id="270" name="CustomShape 3"/>
          <p:cNvSpPr/>
          <p:nvPr/>
        </p:nvSpPr>
        <p:spPr>
          <a:xfrm>
            <a:off x="1067400" y="2846160"/>
            <a:ext cx="13104360" cy="283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9. SINIF MEB KİTABI</a:t>
            </a:r>
            <a:endParaRPr lang="en-US" sz="2000" b="0" strike="noStrike" spc="-1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www.irfanakar.com</a:t>
            </a:r>
            <a:endParaRPr lang="en-US" sz="2000" b="0" strike="noStrike" spc="-1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u="sng" strike="noStrike" spc="-1">
                <a:solidFill>
                  <a:srgbClr val="0000FF"/>
                </a:solidFill>
                <a:uFillTx/>
                <a:latin typeface="Times New Roman"/>
                <a:ea typeface="DejaVu Sans"/>
                <a:hlinkClick r:id="rId3"/>
              </a:rPr>
              <a:t>https://ogmmateryal.eba.gov.tr/</a:t>
            </a:r>
            <a:endParaRPr lang="en-US" sz="2000" b="0" strike="noStrike" spc="-1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www.eba.gov.tr</a:t>
            </a:r>
            <a:endParaRPr lang="en-US" sz="2000" b="0" strike="noStrike" spc="-1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https://www.tck.org.tr/tr/kurumsal/kurumsal-yapi/ataturk-ve-turk-cografya-kurumu</a:t>
            </a:r>
            <a:endParaRPr lang="en-US" sz="2000" b="0" strike="noStrike" spc="-1">
              <a:latin typeface="Arial"/>
            </a:endParaRPr>
          </a:p>
          <a:p>
            <a:pPr marL="457200" indent="-456120">
              <a:lnSpc>
                <a:spcPct val="150000"/>
              </a:lnSpc>
              <a:buClr>
                <a:srgbClr val="20212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202122"/>
                </a:solidFill>
                <a:latin typeface="Times New Roman"/>
                <a:ea typeface="DejaVu Sans"/>
              </a:rPr>
              <a:t>http://www.tsk.tr/12_anitkabir/ataturk90.html</a:t>
            </a:r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2405</TotalTime>
  <Words>519</Words>
  <Application>Microsoft Office PowerPoint</Application>
  <PresentationFormat>Özel</PresentationFormat>
  <Paragraphs>83</Paragraphs>
  <Slides>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9</vt:i4>
      </vt:variant>
    </vt:vector>
  </HeadingPairs>
  <TitlesOfParts>
    <vt:vector size="18" baseType="lpstr">
      <vt:lpstr>-apple-system</vt:lpstr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irfanakar.com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irfanakar.com</dc:title>
  <dc:subject>irfanakar.com</dc:subject>
  <dc:creator>irfanakar.com</dc:creator>
  <cp:keywords>irfanakar.com</cp:keywords>
  <dc:description>irfanakar.com</dc:description>
  <cp:lastModifiedBy>İRFAN AKAR</cp:lastModifiedBy>
  <cp:revision>524</cp:revision>
  <dcterms:modified xsi:type="dcterms:W3CDTF">2024-09-21T18:00:44Z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irfanakar.com</vt:lpwstr>
  </property>
  <property fmtid="{D5CDD505-2E9C-101B-9397-08002B2CF9AE}" pid="4" name="HiddenSlides">
    <vt:i4>0</vt:i4>
  </property>
  <property fmtid="{D5CDD505-2E9C-101B-9397-08002B2CF9AE}" pid="5" name="HyperlinkBase">
    <vt:lpwstr>irfanakar.com</vt:lpwstr>
  </property>
  <property fmtid="{D5CDD505-2E9C-101B-9397-08002B2CF9AE}" pid="6" name="HyperlinksChanged">
    <vt:bool>false</vt:bool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1</vt:i4>
  </property>
  <property fmtid="{D5CDD505-2E9C-101B-9397-08002B2CF9AE}" pid="10" name="PresentationFormat">
    <vt:lpwstr>Özel</vt:lpwstr>
  </property>
  <property fmtid="{D5CDD505-2E9C-101B-9397-08002B2CF9AE}" pid="11" name="ScaleCrop">
    <vt:bool>false</vt:bool>
  </property>
  <property fmtid="{D5CDD505-2E9C-101B-9397-08002B2CF9AE}" pid="12" name="ShareDoc">
    <vt:bool>false</vt:bool>
  </property>
  <property fmtid="{D5CDD505-2E9C-101B-9397-08002B2CF9AE}" pid="13" name="Slides">
    <vt:i4>9</vt:i4>
  </property>
  <property fmtid="{D5CDD505-2E9C-101B-9397-08002B2CF9AE}" pid="14" name="category">
    <vt:lpwstr>irfanakar.com</vt:lpwstr>
  </property>
  <property fmtid="{D5CDD505-2E9C-101B-9397-08002B2CF9AE}" pid="15" name="contentStatus">
    <vt:lpwstr>irfanakar.com</vt:lpwstr>
  </property>
</Properties>
</file>