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</p:sldMasterIdLst>
  <p:notesMasterIdLst>
    <p:notesMasterId r:id="rId17"/>
  </p:notesMasterIdLst>
  <p:sldIdLst>
    <p:sldId id="264" r:id="rId3"/>
    <p:sldId id="352" r:id="rId4"/>
    <p:sldId id="347" r:id="rId5"/>
    <p:sldId id="348" r:id="rId6"/>
    <p:sldId id="269" r:id="rId7"/>
    <p:sldId id="266" r:id="rId8"/>
    <p:sldId id="349" r:id="rId9"/>
    <p:sldId id="272" r:id="rId10"/>
    <p:sldId id="350" r:id="rId11"/>
    <p:sldId id="342" r:id="rId12"/>
    <p:sldId id="353" r:id="rId13"/>
    <p:sldId id="354" r:id="rId14"/>
    <p:sldId id="356" r:id="rId15"/>
    <p:sldId id="339" r:id="rId16"/>
  </p:sldIdLst>
  <p:sldSz cx="15240000" cy="8572500"/>
  <p:notesSz cx="6858000" cy="9144000"/>
  <p:defaultTextStyle>
    <a:defPPr>
      <a:defRPr lang="tr-TR"/>
    </a:defPPr>
    <a:lvl1pPr marL="0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90884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81767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72653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63534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54419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45303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36187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527069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3">
          <p15:clr>
            <a:srgbClr val="A4A3A4"/>
          </p15:clr>
        </p15:guide>
        <p15:guide id="2" pos="480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man Adıgüzel" initials="OA" lastIdx="1" clrIdx="0">
    <p:extLst>
      <p:ext uri="{19B8F6BF-5375-455C-9EA6-DF929625EA0E}">
        <p15:presenceInfo xmlns:p15="http://schemas.microsoft.com/office/powerpoint/2012/main" userId="458537b89c032fb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400"/>
    <a:srgbClr val="009900"/>
    <a:srgbClr val="48599F"/>
    <a:srgbClr val="60A500"/>
    <a:srgbClr val="99FF33"/>
    <a:srgbClr val="FF3399"/>
    <a:srgbClr val="00FFFF"/>
    <a:srgbClr val="FFFF99"/>
    <a:srgbClr val="FF006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09" autoAdjust="0"/>
  </p:normalViewPr>
  <p:slideViewPr>
    <p:cSldViewPr>
      <p:cViewPr varScale="1">
        <p:scale>
          <a:sx n="80" d="100"/>
          <a:sy n="80" d="100"/>
        </p:scale>
        <p:origin x="912" y="126"/>
      </p:cViewPr>
      <p:guideLst>
        <p:guide orient="horz" pos="2703"/>
        <p:guide pos="48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68B92C-14D7-4DB4-B6D6-D93C13809C7C}" type="doc">
      <dgm:prSet loTypeId="urn:microsoft.com/office/officeart/2008/layout/VerticalCurvedList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3CB678D2-6942-41F2-A018-D668C636F5C2}">
      <dgm:prSet phldrT="[Metin]" custT="1"/>
      <dgm:spPr/>
      <dgm:t>
        <a:bodyPr/>
        <a:lstStyle/>
        <a:p>
          <a:r>
            <a:rPr lang="tr-TR" sz="3000" dirty="0"/>
            <a:t>ÜNİTE/TEMA: </a:t>
          </a:r>
          <a:r>
            <a:rPr lang="tr-TR" sz="3000" b="0" i="0" u="none" dirty="0"/>
            <a:t>COĞRAFYANIN DOĞASI</a:t>
          </a:r>
          <a:endParaRPr lang="tr-TR" sz="3000" dirty="0"/>
        </a:p>
      </dgm:t>
    </dgm:pt>
    <dgm:pt modelId="{234D2DE1-3A5D-45F4-9E50-BBB43A3C9555}" type="parTrans" cxnId="{BF364883-2AB9-43D8-9078-CA7A7EC9FF85}">
      <dgm:prSet/>
      <dgm:spPr/>
      <dgm:t>
        <a:bodyPr/>
        <a:lstStyle/>
        <a:p>
          <a:endParaRPr lang="tr-TR" sz="2000"/>
        </a:p>
      </dgm:t>
    </dgm:pt>
    <dgm:pt modelId="{52C26A9E-8C99-48CE-9329-9E722B87DE58}" type="sibTrans" cxnId="{BF364883-2AB9-43D8-9078-CA7A7EC9FF85}">
      <dgm:prSet/>
      <dgm:spPr/>
      <dgm:t>
        <a:bodyPr/>
        <a:lstStyle/>
        <a:p>
          <a:endParaRPr lang="tr-TR" sz="2000"/>
        </a:p>
      </dgm:t>
    </dgm:pt>
    <dgm:pt modelId="{CD3A1253-669F-4865-8FC9-34919A57C10D}">
      <dgm:prSet phldrT="[Metin]" custT="1"/>
      <dgm:spPr/>
      <dgm:t>
        <a:bodyPr/>
        <a:lstStyle/>
        <a:p>
          <a:r>
            <a:rPr lang="tr-TR" sz="3000" b="1" i="0" u="none" strike="noStrike" dirty="0">
              <a:effectLst/>
              <a:latin typeface="Calibri" panose="020F0502020204030204" pitchFamily="34" charset="0"/>
            </a:rPr>
            <a:t>KONU (İÇERİK ÇERÇEVESİ)</a:t>
          </a:r>
        </a:p>
        <a:p>
          <a:r>
            <a:rPr lang="tr-TR" sz="2500" b="0" i="0" u="none" strike="noStrike" dirty="0">
              <a:effectLst/>
              <a:latin typeface="Calibri" panose="020F0502020204030204" pitchFamily="34" charset="0"/>
            </a:rPr>
            <a:t>      Coğrafya Biliminin Konusu ve Bölümleri</a:t>
          </a:r>
          <a:r>
            <a:rPr lang="tr-TR" sz="2500" dirty="0"/>
            <a:t> </a:t>
          </a:r>
        </a:p>
      </dgm:t>
    </dgm:pt>
    <dgm:pt modelId="{F41925CE-DBBE-453A-8FE7-C0673CC51D13}" type="parTrans" cxnId="{5C043328-4AAF-47C6-8A05-DBA5804265C1}">
      <dgm:prSet/>
      <dgm:spPr/>
      <dgm:t>
        <a:bodyPr/>
        <a:lstStyle/>
        <a:p>
          <a:endParaRPr lang="tr-TR" sz="2000"/>
        </a:p>
      </dgm:t>
    </dgm:pt>
    <dgm:pt modelId="{808C57C0-E50C-40A1-A8AC-96BFF25A221A}" type="sibTrans" cxnId="{5C043328-4AAF-47C6-8A05-DBA5804265C1}">
      <dgm:prSet/>
      <dgm:spPr/>
      <dgm:t>
        <a:bodyPr/>
        <a:lstStyle/>
        <a:p>
          <a:endParaRPr lang="tr-TR" sz="2000"/>
        </a:p>
      </dgm:t>
    </dgm:pt>
    <dgm:pt modelId="{1D2BE670-ACCE-4316-B4C5-3560ABE76AB4}">
      <dgm:prSet phldrT="[Metin]" custT="1"/>
      <dgm:spPr/>
      <dgm:t>
        <a:bodyPr/>
        <a:lstStyle/>
        <a:p>
          <a:r>
            <a:rPr lang="tr-TR" sz="3000" b="1" i="0" u="none" strike="noStrike" dirty="0">
              <a:effectLst/>
              <a:latin typeface="Calibri" panose="020F0502020204030204" pitchFamily="34" charset="0"/>
            </a:rPr>
            <a:t>ÖĞRENME ÇIKTILARI</a:t>
          </a:r>
        </a:p>
        <a:p>
          <a:r>
            <a:rPr lang="tr-TR" sz="2500" b="0" i="0" u="none" strike="noStrike" dirty="0">
              <a:effectLst/>
              <a:latin typeface="Calibri" panose="020F0502020204030204" pitchFamily="34" charset="0"/>
            </a:rPr>
            <a:t>      COĞ.9.1.1. Coğrafya biliminin konusu ve bölümlerini çözümleyebilme</a:t>
          </a:r>
          <a:r>
            <a:rPr lang="tr-TR" sz="2500" dirty="0"/>
            <a:t> </a:t>
          </a:r>
        </a:p>
      </dgm:t>
    </dgm:pt>
    <dgm:pt modelId="{4F8E763A-3690-4A66-BA96-B94B667638EB}" type="parTrans" cxnId="{2845922A-6F87-45C3-B254-1A2D6B05B643}">
      <dgm:prSet/>
      <dgm:spPr/>
      <dgm:t>
        <a:bodyPr/>
        <a:lstStyle/>
        <a:p>
          <a:endParaRPr lang="tr-TR" sz="2000"/>
        </a:p>
      </dgm:t>
    </dgm:pt>
    <dgm:pt modelId="{A6A7D3C0-5128-49F7-99C3-3C0A7F3BAE6E}" type="sibTrans" cxnId="{2845922A-6F87-45C3-B254-1A2D6B05B643}">
      <dgm:prSet/>
      <dgm:spPr/>
      <dgm:t>
        <a:bodyPr/>
        <a:lstStyle/>
        <a:p>
          <a:endParaRPr lang="tr-TR" sz="2000"/>
        </a:p>
      </dgm:t>
    </dgm:pt>
    <dgm:pt modelId="{C785C385-B3C5-449C-A76D-CB17432D6530}">
      <dgm:prSet custT="1"/>
      <dgm:spPr/>
      <dgm:t>
        <a:bodyPr/>
        <a:lstStyle/>
        <a:p>
          <a:r>
            <a:rPr lang="tr-TR" sz="3000" b="1" i="0" u="none" strike="noStrike" dirty="0">
              <a:effectLst/>
              <a:latin typeface="Calibri" panose="020F0502020204030204" pitchFamily="34" charset="0"/>
            </a:rPr>
            <a:t>SÜREÇ BİLEŞENLERİ</a:t>
          </a:r>
        </a:p>
        <a:p>
          <a:r>
            <a:rPr lang="tr-TR" sz="2500" b="0" i="0" u="none" strike="noStrike" dirty="0">
              <a:effectLst/>
              <a:latin typeface="Calibri" panose="020F0502020204030204" pitchFamily="34" charset="0"/>
            </a:rPr>
            <a:t>a) Coğrafya biliminin konusu ve bölümlerini oluşturan bileşenleri belirler.</a:t>
          </a:r>
          <a:br>
            <a:rPr lang="tr-TR" sz="2500" b="0" i="0" u="none" strike="noStrike" dirty="0">
              <a:effectLst/>
              <a:latin typeface="Calibri" panose="020F0502020204030204" pitchFamily="34" charset="0"/>
            </a:rPr>
          </a:br>
          <a:r>
            <a:rPr lang="tr-TR" sz="2500" b="0" i="0" u="none" strike="noStrike" dirty="0">
              <a:effectLst/>
              <a:latin typeface="Calibri" panose="020F0502020204030204" pitchFamily="34" charset="0"/>
            </a:rPr>
            <a:t>b)  Coğrafya biliminin konusu ve bölümlerini oluşturan bileşenler arasındaki ilişkileri belirler.</a:t>
          </a:r>
          <a:r>
            <a:rPr lang="tr-TR" sz="2500" dirty="0"/>
            <a:t> </a:t>
          </a:r>
        </a:p>
      </dgm:t>
    </dgm:pt>
    <dgm:pt modelId="{594ADC8A-4BD9-433A-B111-7CB56FA17583}" type="parTrans" cxnId="{36F66EAA-62D7-4B97-9F8F-07F254916DC0}">
      <dgm:prSet/>
      <dgm:spPr/>
      <dgm:t>
        <a:bodyPr/>
        <a:lstStyle/>
        <a:p>
          <a:endParaRPr lang="tr-TR" sz="2000"/>
        </a:p>
      </dgm:t>
    </dgm:pt>
    <dgm:pt modelId="{1E5A4890-9D7B-4C2A-80BB-61012798C021}" type="sibTrans" cxnId="{36F66EAA-62D7-4B97-9F8F-07F254916DC0}">
      <dgm:prSet/>
      <dgm:spPr/>
      <dgm:t>
        <a:bodyPr/>
        <a:lstStyle/>
        <a:p>
          <a:endParaRPr lang="tr-TR" sz="2000"/>
        </a:p>
      </dgm:t>
    </dgm:pt>
    <dgm:pt modelId="{0051CE8D-65A8-4A1B-B4B2-E46A3AC6FCC3}" type="pres">
      <dgm:prSet presAssocID="{CB68B92C-14D7-4DB4-B6D6-D93C13809C7C}" presName="Name0" presStyleCnt="0">
        <dgm:presLayoutVars>
          <dgm:chMax val="7"/>
          <dgm:chPref val="7"/>
          <dgm:dir/>
        </dgm:presLayoutVars>
      </dgm:prSet>
      <dgm:spPr/>
    </dgm:pt>
    <dgm:pt modelId="{EC249FEA-9757-49EF-8EA4-E498E2756BF3}" type="pres">
      <dgm:prSet presAssocID="{CB68B92C-14D7-4DB4-B6D6-D93C13809C7C}" presName="Name1" presStyleCnt="0"/>
      <dgm:spPr/>
    </dgm:pt>
    <dgm:pt modelId="{B8DDB881-4850-49F7-B06F-2B1EFEC9344E}" type="pres">
      <dgm:prSet presAssocID="{CB68B92C-14D7-4DB4-B6D6-D93C13809C7C}" presName="cycle" presStyleCnt="0"/>
      <dgm:spPr/>
    </dgm:pt>
    <dgm:pt modelId="{CAC5A6AE-6659-4BCE-A19B-57935D076130}" type="pres">
      <dgm:prSet presAssocID="{CB68B92C-14D7-4DB4-B6D6-D93C13809C7C}" presName="srcNode" presStyleLbl="node1" presStyleIdx="0" presStyleCnt="4"/>
      <dgm:spPr/>
    </dgm:pt>
    <dgm:pt modelId="{2A01A808-D04F-4F2D-A7AB-5F0B4C2A5697}" type="pres">
      <dgm:prSet presAssocID="{CB68B92C-14D7-4DB4-B6D6-D93C13809C7C}" presName="conn" presStyleLbl="parChTrans1D2" presStyleIdx="0" presStyleCnt="1"/>
      <dgm:spPr/>
    </dgm:pt>
    <dgm:pt modelId="{B9440943-EB7A-41DD-A8F5-9F023F7E801E}" type="pres">
      <dgm:prSet presAssocID="{CB68B92C-14D7-4DB4-B6D6-D93C13809C7C}" presName="extraNode" presStyleLbl="node1" presStyleIdx="0" presStyleCnt="4"/>
      <dgm:spPr/>
    </dgm:pt>
    <dgm:pt modelId="{0DB5BC87-5F9F-4EB8-8D91-F6281CF83E36}" type="pres">
      <dgm:prSet presAssocID="{CB68B92C-14D7-4DB4-B6D6-D93C13809C7C}" presName="dstNode" presStyleLbl="node1" presStyleIdx="0" presStyleCnt="4"/>
      <dgm:spPr/>
    </dgm:pt>
    <dgm:pt modelId="{D2866D8E-09DF-4A49-BD47-8BBFA5A45A28}" type="pres">
      <dgm:prSet presAssocID="{3CB678D2-6942-41F2-A018-D668C636F5C2}" presName="text_1" presStyleLbl="node1" presStyleIdx="0" presStyleCnt="4">
        <dgm:presLayoutVars>
          <dgm:bulletEnabled val="1"/>
        </dgm:presLayoutVars>
      </dgm:prSet>
      <dgm:spPr/>
    </dgm:pt>
    <dgm:pt modelId="{07896140-7E21-4174-80B1-B3327DCFC45E}" type="pres">
      <dgm:prSet presAssocID="{3CB678D2-6942-41F2-A018-D668C636F5C2}" presName="accent_1" presStyleCnt="0"/>
      <dgm:spPr/>
    </dgm:pt>
    <dgm:pt modelId="{78B7CFCD-EE87-4200-B0BA-C4EBA1DF02AD}" type="pres">
      <dgm:prSet presAssocID="{3CB678D2-6942-41F2-A018-D668C636F5C2}" presName="accentRepeatNode" presStyleLbl="solidFgAcc1" presStyleIdx="0" presStyleCnt="4"/>
      <dgm:spPr>
        <a:solidFill>
          <a:srgbClr val="0070C0"/>
        </a:solidFill>
      </dgm:spPr>
    </dgm:pt>
    <dgm:pt modelId="{F3E25EA9-279B-4706-8099-47C153DA0A35}" type="pres">
      <dgm:prSet presAssocID="{CD3A1253-669F-4865-8FC9-34919A57C10D}" presName="text_2" presStyleLbl="node1" presStyleIdx="1" presStyleCnt="4">
        <dgm:presLayoutVars>
          <dgm:bulletEnabled val="1"/>
        </dgm:presLayoutVars>
      </dgm:prSet>
      <dgm:spPr/>
    </dgm:pt>
    <dgm:pt modelId="{9A311FF1-B0D1-4052-BA90-A1924E9991F0}" type="pres">
      <dgm:prSet presAssocID="{CD3A1253-669F-4865-8FC9-34919A57C10D}" presName="accent_2" presStyleCnt="0"/>
      <dgm:spPr/>
    </dgm:pt>
    <dgm:pt modelId="{53CE6E98-D61C-4779-99CE-867E6F8A9E30}" type="pres">
      <dgm:prSet presAssocID="{CD3A1253-669F-4865-8FC9-34919A57C10D}" presName="accentRepeatNode" presStyleLbl="solidFgAcc1" presStyleIdx="1" presStyleCnt="4"/>
      <dgm:spPr>
        <a:solidFill>
          <a:srgbClr val="0070C0"/>
        </a:solidFill>
      </dgm:spPr>
    </dgm:pt>
    <dgm:pt modelId="{D517C37E-C3EB-41AB-ACCF-67A04FC61EE6}" type="pres">
      <dgm:prSet presAssocID="{1D2BE670-ACCE-4316-B4C5-3560ABE76AB4}" presName="text_3" presStyleLbl="node1" presStyleIdx="2" presStyleCnt="4">
        <dgm:presLayoutVars>
          <dgm:bulletEnabled val="1"/>
        </dgm:presLayoutVars>
      </dgm:prSet>
      <dgm:spPr/>
    </dgm:pt>
    <dgm:pt modelId="{8A3DB7E9-E165-4B94-AC80-5CF2B615139C}" type="pres">
      <dgm:prSet presAssocID="{1D2BE670-ACCE-4316-B4C5-3560ABE76AB4}" presName="accent_3" presStyleCnt="0"/>
      <dgm:spPr/>
    </dgm:pt>
    <dgm:pt modelId="{8CE7A18A-3E04-4959-B3D9-43613E38FD0C}" type="pres">
      <dgm:prSet presAssocID="{1D2BE670-ACCE-4316-B4C5-3560ABE76AB4}" presName="accentRepeatNode" presStyleLbl="solidFgAcc1" presStyleIdx="2" presStyleCnt="4"/>
      <dgm:spPr>
        <a:solidFill>
          <a:srgbClr val="0070C0"/>
        </a:solidFill>
      </dgm:spPr>
    </dgm:pt>
    <dgm:pt modelId="{C33A0643-12D5-4DC9-9575-A07D9E183BED}" type="pres">
      <dgm:prSet presAssocID="{C785C385-B3C5-449C-A76D-CB17432D6530}" presName="text_4" presStyleLbl="node1" presStyleIdx="3" presStyleCnt="4">
        <dgm:presLayoutVars>
          <dgm:bulletEnabled val="1"/>
        </dgm:presLayoutVars>
      </dgm:prSet>
      <dgm:spPr/>
    </dgm:pt>
    <dgm:pt modelId="{B1AD53E1-6B52-4577-BD45-7913291B985F}" type="pres">
      <dgm:prSet presAssocID="{C785C385-B3C5-449C-A76D-CB17432D6530}" presName="accent_4" presStyleCnt="0"/>
      <dgm:spPr/>
    </dgm:pt>
    <dgm:pt modelId="{3FC2AE7D-0DAB-4707-8D8F-943D01B9B69F}" type="pres">
      <dgm:prSet presAssocID="{C785C385-B3C5-449C-A76D-CB17432D6530}" presName="accentRepeatNode" presStyleLbl="solidFgAcc1" presStyleIdx="3" presStyleCnt="4"/>
      <dgm:spPr>
        <a:solidFill>
          <a:srgbClr val="0070C0"/>
        </a:solidFill>
      </dgm:spPr>
    </dgm:pt>
  </dgm:ptLst>
  <dgm:cxnLst>
    <dgm:cxn modelId="{5C043328-4AAF-47C6-8A05-DBA5804265C1}" srcId="{CB68B92C-14D7-4DB4-B6D6-D93C13809C7C}" destId="{CD3A1253-669F-4865-8FC9-34919A57C10D}" srcOrd="1" destOrd="0" parTransId="{F41925CE-DBBE-453A-8FE7-C0673CC51D13}" sibTransId="{808C57C0-E50C-40A1-A8AC-96BFF25A221A}"/>
    <dgm:cxn modelId="{2845922A-6F87-45C3-B254-1A2D6B05B643}" srcId="{CB68B92C-14D7-4DB4-B6D6-D93C13809C7C}" destId="{1D2BE670-ACCE-4316-B4C5-3560ABE76AB4}" srcOrd="2" destOrd="0" parTransId="{4F8E763A-3690-4A66-BA96-B94B667638EB}" sibTransId="{A6A7D3C0-5128-49F7-99C3-3C0A7F3BAE6E}"/>
    <dgm:cxn modelId="{E8D8ED2C-C328-4045-9074-6FE74876E469}" type="presOf" srcId="{CD3A1253-669F-4865-8FC9-34919A57C10D}" destId="{F3E25EA9-279B-4706-8099-47C153DA0A35}" srcOrd="0" destOrd="0" presId="urn:microsoft.com/office/officeart/2008/layout/VerticalCurvedList"/>
    <dgm:cxn modelId="{B1327B7F-EF39-40F0-897C-FDE4A064C85F}" type="presOf" srcId="{C785C385-B3C5-449C-A76D-CB17432D6530}" destId="{C33A0643-12D5-4DC9-9575-A07D9E183BED}" srcOrd="0" destOrd="0" presId="urn:microsoft.com/office/officeart/2008/layout/VerticalCurvedList"/>
    <dgm:cxn modelId="{D2DF0683-62AA-44AC-9CDD-CD9E9BC6652F}" type="presOf" srcId="{52C26A9E-8C99-48CE-9329-9E722B87DE58}" destId="{2A01A808-D04F-4F2D-A7AB-5F0B4C2A5697}" srcOrd="0" destOrd="0" presId="urn:microsoft.com/office/officeart/2008/layout/VerticalCurvedList"/>
    <dgm:cxn modelId="{BF364883-2AB9-43D8-9078-CA7A7EC9FF85}" srcId="{CB68B92C-14D7-4DB4-B6D6-D93C13809C7C}" destId="{3CB678D2-6942-41F2-A018-D668C636F5C2}" srcOrd="0" destOrd="0" parTransId="{234D2DE1-3A5D-45F4-9E50-BBB43A3C9555}" sibTransId="{52C26A9E-8C99-48CE-9329-9E722B87DE58}"/>
    <dgm:cxn modelId="{7E15FB86-1E9B-474A-BA96-442D6EA13181}" type="presOf" srcId="{1D2BE670-ACCE-4316-B4C5-3560ABE76AB4}" destId="{D517C37E-C3EB-41AB-ACCF-67A04FC61EE6}" srcOrd="0" destOrd="0" presId="urn:microsoft.com/office/officeart/2008/layout/VerticalCurvedList"/>
    <dgm:cxn modelId="{CD2F3C94-6D6A-4757-958C-0405A6110E78}" type="presOf" srcId="{CB68B92C-14D7-4DB4-B6D6-D93C13809C7C}" destId="{0051CE8D-65A8-4A1B-B4B2-E46A3AC6FCC3}" srcOrd="0" destOrd="0" presId="urn:microsoft.com/office/officeart/2008/layout/VerticalCurvedList"/>
    <dgm:cxn modelId="{6DF7E5A3-5801-4D48-817E-BF3269B76719}" type="presOf" srcId="{3CB678D2-6942-41F2-A018-D668C636F5C2}" destId="{D2866D8E-09DF-4A49-BD47-8BBFA5A45A28}" srcOrd="0" destOrd="0" presId="urn:microsoft.com/office/officeart/2008/layout/VerticalCurvedList"/>
    <dgm:cxn modelId="{36F66EAA-62D7-4B97-9F8F-07F254916DC0}" srcId="{CB68B92C-14D7-4DB4-B6D6-D93C13809C7C}" destId="{C785C385-B3C5-449C-A76D-CB17432D6530}" srcOrd="3" destOrd="0" parTransId="{594ADC8A-4BD9-433A-B111-7CB56FA17583}" sibTransId="{1E5A4890-9D7B-4C2A-80BB-61012798C021}"/>
    <dgm:cxn modelId="{43D4A4F1-7190-4F7B-A655-FB32716CA66B}" type="presParOf" srcId="{0051CE8D-65A8-4A1B-B4B2-E46A3AC6FCC3}" destId="{EC249FEA-9757-49EF-8EA4-E498E2756BF3}" srcOrd="0" destOrd="0" presId="urn:microsoft.com/office/officeart/2008/layout/VerticalCurvedList"/>
    <dgm:cxn modelId="{A133C959-6DDC-48D7-8209-4CAD016419B3}" type="presParOf" srcId="{EC249FEA-9757-49EF-8EA4-E498E2756BF3}" destId="{B8DDB881-4850-49F7-B06F-2B1EFEC9344E}" srcOrd="0" destOrd="0" presId="urn:microsoft.com/office/officeart/2008/layout/VerticalCurvedList"/>
    <dgm:cxn modelId="{FC0B6317-2B4E-4AAC-AB21-D4D633873457}" type="presParOf" srcId="{B8DDB881-4850-49F7-B06F-2B1EFEC9344E}" destId="{CAC5A6AE-6659-4BCE-A19B-57935D076130}" srcOrd="0" destOrd="0" presId="urn:microsoft.com/office/officeart/2008/layout/VerticalCurvedList"/>
    <dgm:cxn modelId="{DA3302ED-84E7-4055-8F16-909D32796D67}" type="presParOf" srcId="{B8DDB881-4850-49F7-B06F-2B1EFEC9344E}" destId="{2A01A808-D04F-4F2D-A7AB-5F0B4C2A5697}" srcOrd="1" destOrd="0" presId="urn:microsoft.com/office/officeart/2008/layout/VerticalCurvedList"/>
    <dgm:cxn modelId="{E00CBC33-5D26-4254-B124-3110CC3A237A}" type="presParOf" srcId="{B8DDB881-4850-49F7-B06F-2B1EFEC9344E}" destId="{B9440943-EB7A-41DD-A8F5-9F023F7E801E}" srcOrd="2" destOrd="0" presId="urn:microsoft.com/office/officeart/2008/layout/VerticalCurvedList"/>
    <dgm:cxn modelId="{2C1397EC-2214-4758-AFA1-217AD93C6E3E}" type="presParOf" srcId="{B8DDB881-4850-49F7-B06F-2B1EFEC9344E}" destId="{0DB5BC87-5F9F-4EB8-8D91-F6281CF83E36}" srcOrd="3" destOrd="0" presId="urn:microsoft.com/office/officeart/2008/layout/VerticalCurvedList"/>
    <dgm:cxn modelId="{FF7EABAD-234F-470A-9C9E-A670145B6056}" type="presParOf" srcId="{EC249FEA-9757-49EF-8EA4-E498E2756BF3}" destId="{D2866D8E-09DF-4A49-BD47-8BBFA5A45A28}" srcOrd="1" destOrd="0" presId="urn:microsoft.com/office/officeart/2008/layout/VerticalCurvedList"/>
    <dgm:cxn modelId="{EDC2A18D-FFE9-4800-91DC-5EA4E56F6244}" type="presParOf" srcId="{EC249FEA-9757-49EF-8EA4-E498E2756BF3}" destId="{07896140-7E21-4174-80B1-B3327DCFC45E}" srcOrd="2" destOrd="0" presId="urn:microsoft.com/office/officeart/2008/layout/VerticalCurvedList"/>
    <dgm:cxn modelId="{5BA2953A-6DB0-421A-888E-F7A5F5E18DED}" type="presParOf" srcId="{07896140-7E21-4174-80B1-B3327DCFC45E}" destId="{78B7CFCD-EE87-4200-B0BA-C4EBA1DF02AD}" srcOrd="0" destOrd="0" presId="urn:microsoft.com/office/officeart/2008/layout/VerticalCurvedList"/>
    <dgm:cxn modelId="{3B0FF54C-E837-4069-B578-8262C4977018}" type="presParOf" srcId="{EC249FEA-9757-49EF-8EA4-E498E2756BF3}" destId="{F3E25EA9-279B-4706-8099-47C153DA0A35}" srcOrd="3" destOrd="0" presId="urn:microsoft.com/office/officeart/2008/layout/VerticalCurvedList"/>
    <dgm:cxn modelId="{649BA471-C4DE-4728-B2E9-F2D913D46526}" type="presParOf" srcId="{EC249FEA-9757-49EF-8EA4-E498E2756BF3}" destId="{9A311FF1-B0D1-4052-BA90-A1924E9991F0}" srcOrd="4" destOrd="0" presId="urn:microsoft.com/office/officeart/2008/layout/VerticalCurvedList"/>
    <dgm:cxn modelId="{6D06DE68-B755-48C9-98A1-F230BD8806C7}" type="presParOf" srcId="{9A311FF1-B0D1-4052-BA90-A1924E9991F0}" destId="{53CE6E98-D61C-4779-99CE-867E6F8A9E30}" srcOrd="0" destOrd="0" presId="urn:microsoft.com/office/officeart/2008/layout/VerticalCurvedList"/>
    <dgm:cxn modelId="{C37B2B10-58EC-4294-AD7B-0BC625971D88}" type="presParOf" srcId="{EC249FEA-9757-49EF-8EA4-E498E2756BF3}" destId="{D517C37E-C3EB-41AB-ACCF-67A04FC61EE6}" srcOrd="5" destOrd="0" presId="urn:microsoft.com/office/officeart/2008/layout/VerticalCurvedList"/>
    <dgm:cxn modelId="{F9CF8602-7ECB-4ACF-9C90-EA5132BCCCC6}" type="presParOf" srcId="{EC249FEA-9757-49EF-8EA4-E498E2756BF3}" destId="{8A3DB7E9-E165-4B94-AC80-5CF2B615139C}" srcOrd="6" destOrd="0" presId="urn:microsoft.com/office/officeart/2008/layout/VerticalCurvedList"/>
    <dgm:cxn modelId="{256D15E3-4926-41FF-B759-D74A30FFB63A}" type="presParOf" srcId="{8A3DB7E9-E165-4B94-AC80-5CF2B615139C}" destId="{8CE7A18A-3E04-4959-B3D9-43613E38FD0C}" srcOrd="0" destOrd="0" presId="urn:microsoft.com/office/officeart/2008/layout/VerticalCurvedList"/>
    <dgm:cxn modelId="{3ED321AF-756E-4FFD-A5C9-E0C001A39240}" type="presParOf" srcId="{EC249FEA-9757-49EF-8EA4-E498E2756BF3}" destId="{C33A0643-12D5-4DC9-9575-A07D9E183BED}" srcOrd="7" destOrd="0" presId="urn:microsoft.com/office/officeart/2008/layout/VerticalCurvedList"/>
    <dgm:cxn modelId="{3774ABC5-0204-4F46-8B89-57FD0329B886}" type="presParOf" srcId="{EC249FEA-9757-49EF-8EA4-E498E2756BF3}" destId="{B1AD53E1-6B52-4577-BD45-7913291B985F}" srcOrd="8" destOrd="0" presId="urn:microsoft.com/office/officeart/2008/layout/VerticalCurvedList"/>
    <dgm:cxn modelId="{47A0859C-73BB-496E-8DD2-CB56524449EC}" type="presParOf" srcId="{B1AD53E1-6B52-4577-BD45-7913291B985F}" destId="{3FC2AE7D-0DAB-4707-8D8F-943D01B9B69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2B7A9A-60DE-4598-B884-77498807F031}" type="doc">
      <dgm:prSet loTypeId="urn:microsoft.com/office/officeart/2005/8/layout/orgChart1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4D3CE1FE-0FEB-44C3-B9EE-ADC198270F8B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4000" dirty="0"/>
            <a:t>DOĞADA ETKİLEŞİM</a:t>
          </a:r>
        </a:p>
        <a:p>
          <a:r>
            <a:rPr lang="tr-TR" sz="4000" dirty="0"/>
            <a:t>HÂLİNDEKİ TEMEL ORTAMLAR</a:t>
          </a:r>
        </a:p>
      </dgm:t>
    </dgm:pt>
    <dgm:pt modelId="{70B2ED5E-5D1C-406A-8338-BA363E22C621}" type="parTrans" cxnId="{6F13E7C2-F23D-43FD-B979-08C81EACA0E5}">
      <dgm:prSet/>
      <dgm:spPr/>
      <dgm:t>
        <a:bodyPr/>
        <a:lstStyle/>
        <a:p>
          <a:endParaRPr lang="tr-TR"/>
        </a:p>
      </dgm:t>
    </dgm:pt>
    <dgm:pt modelId="{FA588473-CF7E-4AF4-B2DB-2235C0FFEF39}" type="sibTrans" cxnId="{6F13E7C2-F23D-43FD-B979-08C81EACA0E5}">
      <dgm:prSet/>
      <dgm:spPr/>
      <dgm:t>
        <a:bodyPr/>
        <a:lstStyle/>
        <a:p>
          <a:endParaRPr lang="tr-TR"/>
        </a:p>
      </dgm:t>
    </dgm:pt>
    <dgm:pt modelId="{DDD66B20-3C58-4174-8B37-36207CD53137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2500" b="1" dirty="0"/>
            <a:t> Taş küre (Litosfer)</a:t>
          </a:r>
          <a:endParaRPr lang="tr-TR" sz="2500" dirty="0"/>
        </a:p>
      </dgm:t>
    </dgm:pt>
    <dgm:pt modelId="{4FE21719-B983-4905-80FB-068C4FE0F8A0}" type="parTrans" cxnId="{80F06E5D-9B90-455A-ADF7-89C0B8695F4C}">
      <dgm:prSet/>
      <dgm:spPr>
        <a:ln>
          <a:solidFill>
            <a:schemeClr val="tx1"/>
          </a:solidFill>
        </a:ln>
      </dgm:spPr>
      <dgm:t>
        <a:bodyPr/>
        <a:lstStyle/>
        <a:p>
          <a:endParaRPr lang="tr-TR"/>
        </a:p>
      </dgm:t>
    </dgm:pt>
    <dgm:pt modelId="{220683CF-8493-4A87-ADC3-320ED3BC30F3}" type="sibTrans" cxnId="{80F06E5D-9B90-455A-ADF7-89C0B8695F4C}">
      <dgm:prSet/>
      <dgm:spPr/>
      <dgm:t>
        <a:bodyPr/>
        <a:lstStyle/>
        <a:p>
          <a:endParaRPr lang="tr-TR"/>
        </a:p>
      </dgm:t>
    </dgm:pt>
    <dgm:pt modelId="{E464D38D-1581-45FC-8740-2C3C60D3789F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2500" b="1" dirty="0"/>
            <a:t>Hava küre (Atmosfer) </a:t>
          </a:r>
          <a:endParaRPr lang="tr-TR" sz="2500" dirty="0"/>
        </a:p>
      </dgm:t>
    </dgm:pt>
    <dgm:pt modelId="{187DEFBB-63E9-4B1D-BED6-14B9B5F13C02}" type="parTrans" cxnId="{1EA940E5-8275-48C6-AD0B-224DEB335306}">
      <dgm:prSet/>
      <dgm:spPr/>
      <dgm:t>
        <a:bodyPr/>
        <a:lstStyle/>
        <a:p>
          <a:endParaRPr lang="tr-TR"/>
        </a:p>
      </dgm:t>
    </dgm:pt>
    <dgm:pt modelId="{B0161648-EB82-4E36-A9E1-1D11A79E71FC}" type="sibTrans" cxnId="{1EA940E5-8275-48C6-AD0B-224DEB335306}">
      <dgm:prSet/>
      <dgm:spPr/>
      <dgm:t>
        <a:bodyPr/>
        <a:lstStyle/>
        <a:p>
          <a:endParaRPr lang="tr-TR"/>
        </a:p>
      </dgm:t>
    </dgm:pt>
    <dgm:pt modelId="{CCEA6CD8-280B-4AF9-959E-F8A897CD1756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2500" b="1" dirty="0"/>
            <a:t> Yaşam Küre (Biyosfer) </a:t>
          </a:r>
          <a:endParaRPr lang="tr-TR" sz="2500" dirty="0"/>
        </a:p>
      </dgm:t>
    </dgm:pt>
    <dgm:pt modelId="{EBCF9F60-319A-4BCD-A5B7-873EA6C2312A}" type="parTrans" cxnId="{5AD2D107-280C-4FB6-B9C4-F83A5E2935BD}">
      <dgm:prSet/>
      <dgm:spPr>
        <a:ln>
          <a:solidFill>
            <a:schemeClr val="tx1"/>
          </a:solidFill>
        </a:ln>
      </dgm:spPr>
      <dgm:t>
        <a:bodyPr/>
        <a:lstStyle/>
        <a:p>
          <a:endParaRPr lang="tr-TR"/>
        </a:p>
      </dgm:t>
    </dgm:pt>
    <dgm:pt modelId="{BA65885B-E53A-4AF9-ACDC-A3E129CE775D}" type="sibTrans" cxnId="{5AD2D107-280C-4FB6-B9C4-F83A5E2935BD}">
      <dgm:prSet/>
      <dgm:spPr/>
      <dgm:t>
        <a:bodyPr/>
        <a:lstStyle/>
        <a:p>
          <a:endParaRPr lang="tr-TR"/>
        </a:p>
      </dgm:t>
    </dgm:pt>
    <dgm:pt modelId="{9811439B-DF1E-4696-925F-9B1ECF6D1114}">
      <dgm:prSet custT="1"/>
      <dgm:spPr>
        <a:solidFill>
          <a:schemeClr val="tx1"/>
        </a:solidFill>
      </dgm:spPr>
      <dgm:t>
        <a:bodyPr/>
        <a:lstStyle/>
        <a:p>
          <a:r>
            <a:rPr lang="tr-TR" sz="2500" b="1" dirty="0"/>
            <a:t>Su küre (Hidrosfer) </a:t>
          </a:r>
          <a:endParaRPr lang="tr-TR" sz="2500" dirty="0"/>
        </a:p>
      </dgm:t>
    </dgm:pt>
    <dgm:pt modelId="{6A2C5B94-23B8-44A0-8BC8-EABC14AA22BA}" type="parTrans" cxnId="{CB44C4BB-22C4-4D9C-B1FD-791763494BED}">
      <dgm:prSet/>
      <dgm:spPr>
        <a:ln>
          <a:solidFill>
            <a:schemeClr val="tx1"/>
          </a:solidFill>
        </a:ln>
      </dgm:spPr>
      <dgm:t>
        <a:bodyPr/>
        <a:lstStyle/>
        <a:p>
          <a:endParaRPr lang="tr-TR"/>
        </a:p>
      </dgm:t>
    </dgm:pt>
    <dgm:pt modelId="{6E477B84-6AF5-4631-9610-528DABDE3B48}" type="sibTrans" cxnId="{CB44C4BB-22C4-4D9C-B1FD-791763494BED}">
      <dgm:prSet/>
      <dgm:spPr/>
      <dgm:t>
        <a:bodyPr/>
        <a:lstStyle/>
        <a:p>
          <a:endParaRPr lang="tr-TR"/>
        </a:p>
      </dgm:t>
    </dgm:pt>
    <dgm:pt modelId="{D57A2672-394D-4C9E-B4B9-1D2D0B1CD07D}">
      <dgm:prSet phldrT="[Metin]" custT="1"/>
      <dgm:spPr>
        <a:solidFill>
          <a:schemeClr val="tx1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sz="2500" b="1" dirty="0"/>
            <a:t> Buz Küre</a:t>
          </a:r>
        </a:p>
        <a:p>
          <a:pPr>
            <a:lnSpc>
              <a:spcPct val="100000"/>
            </a:lnSpc>
            <a:spcAft>
              <a:spcPct val="35000"/>
            </a:spcAft>
          </a:pPr>
          <a:r>
            <a:rPr lang="tr-TR" sz="2500" b="1" dirty="0"/>
            <a:t>(</a:t>
          </a:r>
          <a:r>
            <a:rPr lang="tr-TR" sz="2500" b="1" dirty="0" err="1"/>
            <a:t>Kriyosfer</a:t>
          </a:r>
          <a:r>
            <a:rPr lang="tr-TR" sz="2500" b="1" dirty="0"/>
            <a:t>) </a:t>
          </a:r>
          <a:endParaRPr lang="tr-TR" sz="2500" dirty="0"/>
        </a:p>
      </dgm:t>
    </dgm:pt>
    <dgm:pt modelId="{FFA23678-20B1-4689-8E1A-E91E8388DB95}" type="parTrans" cxnId="{206E5952-6E1B-4A95-B02D-870BB3FA7136}">
      <dgm:prSet/>
      <dgm:spPr>
        <a:ln>
          <a:solidFill>
            <a:schemeClr val="tx1"/>
          </a:solidFill>
        </a:ln>
      </dgm:spPr>
      <dgm:t>
        <a:bodyPr/>
        <a:lstStyle/>
        <a:p>
          <a:endParaRPr lang="tr-TR"/>
        </a:p>
      </dgm:t>
    </dgm:pt>
    <dgm:pt modelId="{5628D8CB-1DAD-41CD-9950-1F1E45E3C2C3}" type="sibTrans" cxnId="{206E5952-6E1B-4A95-B02D-870BB3FA7136}">
      <dgm:prSet/>
      <dgm:spPr/>
      <dgm:t>
        <a:bodyPr/>
        <a:lstStyle/>
        <a:p>
          <a:endParaRPr lang="tr-TR"/>
        </a:p>
      </dgm:t>
    </dgm:pt>
    <dgm:pt modelId="{14153C52-67D7-4012-85FF-11233C1F0063}" type="pres">
      <dgm:prSet presAssocID="{9F2B7A9A-60DE-4598-B884-77498807F03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BC72F24-702B-4C36-ABE6-9EDE4F55478F}" type="pres">
      <dgm:prSet presAssocID="{4D3CE1FE-0FEB-44C3-B9EE-ADC198270F8B}" presName="hierRoot1" presStyleCnt="0">
        <dgm:presLayoutVars>
          <dgm:hierBranch val="init"/>
        </dgm:presLayoutVars>
      </dgm:prSet>
      <dgm:spPr/>
    </dgm:pt>
    <dgm:pt modelId="{4B56BAD1-01FF-4E0E-AC08-0466603494B4}" type="pres">
      <dgm:prSet presAssocID="{4D3CE1FE-0FEB-44C3-B9EE-ADC198270F8B}" presName="rootComposite1" presStyleCnt="0"/>
      <dgm:spPr/>
    </dgm:pt>
    <dgm:pt modelId="{AC5AC589-1CB8-4E48-A81A-B1517CCB92CC}" type="pres">
      <dgm:prSet presAssocID="{4D3CE1FE-0FEB-44C3-B9EE-ADC198270F8B}" presName="rootText1" presStyleLbl="node0" presStyleIdx="0" presStyleCnt="1" custScaleX="527817" custScaleY="210999" custLinFactNeighborX="2199" custLinFactNeighborY="-4395">
        <dgm:presLayoutVars>
          <dgm:chPref val="3"/>
        </dgm:presLayoutVars>
      </dgm:prSet>
      <dgm:spPr/>
    </dgm:pt>
    <dgm:pt modelId="{AEA255B2-2E6F-4027-9154-246027DCACDB}" type="pres">
      <dgm:prSet presAssocID="{4D3CE1FE-0FEB-44C3-B9EE-ADC198270F8B}" presName="rootConnector1" presStyleLbl="node1" presStyleIdx="0" presStyleCnt="0"/>
      <dgm:spPr/>
    </dgm:pt>
    <dgm:pt modelId="{50B1BAD9-533E-4B81-AF9B-CBD8CF4956C6}" type="pres">
      <dgm:prSet presAssocID="{4D3CE1FE-0FEB-44C3-B9EE-ADC198270F8B}" presName="hierChild2" presStyleCnt="0"/>
      <dgm:spPr/>
    </dgm:pt>
    <dgm:pt modelId="{7970237C-79DA-4D8B-85B6-8FE55B20A391}" type="pres">
      <dgm:prSet presAssocID="{4FE21719-B983-4905-80FB-068C4FE0F8A0}" presName="Name37" presStyleLbl="parChTrans1D2" presStyleIdx="0" presStyleCnt="5"/>
      <dgm:spPr/>
    </dgm:pt>
    <dgm:pt modelId="{8435F9F3-D85F-4A2D-9860-1C326663DCAA}" type="pres">
      <dgm:prSet presAssocID="{DDD66B20-3C58-4174-8B37-36207CD53137}" presName="hierRoot2" presStyleCnt="0">
        <dgm:presLayoutVars>
          <dgm:hierBranch val="init"/>
        </dgm:presLayoutVars>
      </dgm:prSet>
      <dgm:spPr/>
    </dgm:pt>
    <dgm:pt modelId="{F21B6EC1-D524-4C41-99AA-4FB0098AE5CC}" type="pres">
      <dgm:prSet presAssocID="{DDD66B20-3C58-4174-8B37-36207CD53137}" presName="rootComposite" presStyleCnt="0"/>
      <dgm:spPr/>
    </dgm:pt>
    <dgm:pt modelId="{641B145F-5D7A-4881-B81B-7869BC16F49B}" type="pres">
      <dgm:prSet presAssocID="{DDD66B20-3C58-4174-8B37-36207CD53137}" presName="rootText" presStyleLbl="node2" presStyleIdx="0" presStyleCnt="5" custScaleX="153881" custScaleY="86406" custLinFactNeighborX="9896">
        <dgm:presLayoutVars>
          <dgm:chPref val="3"/>
        </dgm:presLayoutVars>
      </dgm:prSet>
      <dgm:spPr/>
    </dgm:pt>
    <dgm:pt modelId="{5C0FC516-D086-41D1-BF1E-291B69BC5589}" type="pres">
      <dgm:prSet presAssocID="{DDD66B20-3C58-4174-8B37-36207CD53137}" presName="rootConnector" presStyleLbl="node2" presStyleIdx="0" presStyleCnt="5"/>
      <dgm:spPr/>
    </dgm:pt>
    <dgm:pt modelId="{AF32C952-39F9-478E-B06A-846D57A99327}" type="pres">
      <dgm:prSet presAssocID="{DDD66B20-3C58-4174-8B37-36207CD53137}" presName="hierChild4" presStyleCnt="0"/>
      <dgm:spPr/>
    </dgm:pt>
    <dgm:pt modelId="{D7A7C739-792A-4C6C-9261-D1243FAD95B9}" type="pres">
      <dgm:prSet presAssocID="{DDD66B20-3C58-4174-8B37-36207CD53137}" presName="hierChild5" presStyleCnt="0"/>
      <dgm:spPr/>
    </dgm:pt>
    <dgm:pt modelId="{25F726D8-FC5A-472E-971E-17D22693ED14}" type="pres">
      <dgm:prSet presAssocID="{187DEFBB-63E9-4B1D-BED6-14B9B5F13C02}" presName="Name37" presStyleLbl="parChTrans1D2" presStyleIdx="1" presStyleCnt="5"/>
      <dgm:spPr/>
    </dgm:pt>
    <dgm:pt modelId="{F4B4A286-ED37-43E6-9B59-CE95FE917889}" type="pres">
      <dgm:prSet presAssocID="{E464D38D-1581-45FC-8740-2C3C60D3789F}" presName="hierRoot2" presStyleCnt="0">
        <dgm:presLayoutVars>
          <dgm:hierBranch val="init"/>
        </dgm:presLayoutVars>
      </dgm:prSet>
      <dgm:spPr/>
    </dgm:pt>
    <dgm:pt modelId="{6987A8BB-5745-48B3-987F-D6D825391C89}" type="pres">
      <dgm:prSet presAssocID="{E464D38D-1581-45FC-8740-2C3C60D3789F}" presName="rootComposite" presStyleCnt="0"/>
      <dgm:spPr/>
    </dgm:pt>
    <dgm:pt modelId="{3634E062-AD1B-413A-9FEF-E0786E0FF67B}" type="pres">
      <dgm:prSet presAssocID="{E464D38D-1581-45FC-8740-2C3C60D3789F}" presName="rootText" presStyleLbl="node2" presStyleIdx="1" presStyleCnt="5" custScaleX="192298" custScaleY="86406" custLinFactNeighborX="7725">
        <dgm:presLayoutVars>
          <dgm:chPref val="3"/>
        </dgm:presLayoutVars>
      </dgm:prSet>
      <dgm:spPr/>
    </dgm:pt>
    <dgm:pt modelId="{42F0BA86-E201-4FE0-B38A-D0097D9D2E0A}" type="pres">
      <dgm:prSet presAssocID="{E464D38D-1581-45FC-8740-2C3C60D3789F}" presName="rootConnector" presStyleLbl="node2" presStyleIdx="1" presStyleCnt="5"/>
      <dgm:spPr/>
    </dgm:pt>
    <dgm:pt modelId="{ECF55063-8656-441C-928E-2087EF1BD281}" type="pres">
      <dgm:prSet presAssocID="{E464D38D-1581-45FC-8740-2C3C60D3789F}" presName="hierChild4" presStyleCnt="0"/>
      <dgm:spPr/>
    </dgm:pt>
    <dgm:pt modelId="{44BE2859-5FB7-42EC-BB0E-09F98F6B16B7}" type="pres">
      <dgm:prSet presAssocID="{E464D38D-1581-45FC-8740-2C3C60D3789F}" presName="hierChild5" presStyleCnt="0"/>
      <dgm:spPr/>
    </dgm:pt>
    <dgm:pt modelId="{E5E3507E-5CDD-428D-989B-A68236F46996}" type="pres">
      <dgm:prSet presAssocID="{6A2C5B94-23B8-44A0-8BC8-EABC14AA22BA}" presName="Name37" presStyleLbl="parChTrans1D2" presStyleIdx="2" presStyleCnt="5"/>
      <dgm:spPr/>
    </dgm:pt>
    <dgm:pt modelId="{9DB8B7C3-8063-4A53-9D90-E6125FFA2EBC}" type="pres">
      <dgm:prSet presAssocID="{9811439B-DF1E-4696-925F-9B1ECF6D1114}" presName="hierRoot2" presStyleCnt="0">
        <dgm:presLayoutVars>
          <dgm:hierBranch val="init"/>
        </dgm:presLayoutVars>
      </dgm:prSet>
      <dgm:spPr/>
    </dgm:pt>
    <dgm:pt modelId="{B1235C19-B4E3-4DC1-9773-4F50FD5F284D}" type="pres">
      <dgm:prSet presAssocID="{9811439B-DF1E-4696-925F-9B1ECF6D1114}" presName="rootComposite" presStyleCnt="0"/>
      <dgm:spPr/>
    </dgm:pt>
    <dgm:pt modelId="{235210FD-C61C-4B3B-965B-49BB51E00404}" type="pres">
      <dgm:prSet presAssocID="{9811439B-DF1E-4696-925F-9B1ECF6D1114}" presName="rootText" presStyleLbl="node2" presStyleIdx="2" presStyleCnt="5" custScaleX="168069" custScaleY="86406" custLinFactNeighborX="3392">
        <dgm:presLayoutVars>
          <dgm:chPref val="3"/>
        </dgm:presLayoutVars>
      </dgm:prSet>
      <dgm:spPr/>
    </dgm:pt>
    <dgm:pt modelId="{D9004CCD-FD1A-4AA0-8F8B-13DE105F7A8F}" type="pres">
      <dgm:prSet presAssocID="{9811439B-DF1E-4696-925F-9B1ECF6D1114}" presName="rootConnector" presStyleLbl="node2" presStyleIdx="2" presStyleCnt="5"/>
      <dgm:spPr/>
    </dgm:pt>
    <dgm:pt modelId="{4C11E3DF-BA21-4E44-9182-94284EE7832A}" type="pres">
      <dgm:prSet presAssocID="{9811439B-DF1E-4696-925F-9B1ECF6D1114}" presName="hierChild4" presStyleCnt="0"/>
      <dgm:spPr/>
    </dgm:pt>
    <dgm:pt modelId="{4B84D961-C867-46F7-93B8-877E80106873}" type="pres">
      <dgm:prSet presAssocID="{9811439B-DF1E-4696-925F-9B1ECF6D1114}" presName="hierChild5" presStyleCnt="0"/>
      <dgm:spPr/>
    </dgm:pt>
    <dgm:pt modelId="{02FB4537-53FE-48D4-91BB-181E2FDE81B8}" type="pres">
      <dgm:prSet presAssocID="{EBCF9F60-319A-4BCD-A5B7-873EA6C2312A}" presName="Name37" presStyleLbl="parChTrans1D2" presStyleIdx="3" presStyleCnt="5"/>
      <dgm:spPr/>
    </dgm:pt>
    <dgm:pt modelId="{DAE2969C-B864-4284-8438-A002DA4F2A3D}" type="pres">
      <dgm:prSet presAssocID="{CCEA6CD8-280B-4AF9-959E-F8A897CD1756}" presName="hierRoot2" presStyleCnt="0">
        <dgm:presLayoutVars>
          <dgm:hierBranch val="init"/>
        </dgm:presLayoutVars>
      </dgm:prSet>
      <dgm:spPr/>
    </dgm:pt>
    <dgm:pt modelId="{EBA35CE6-F53E-4290-AB45-83436990E695}" type="pres">
      <dgm:prSet presAssocID="{CCEA6CD8-280B-4AF9-959E-F8A897CD1756}" presName="rootComposite" presStyleCnt="0"/>
      <dgm:spPr/>
    </dgm:pt>
    <dgm:pt modelId="{D42CAD59-6BC2-4394-A8B4-C30435C3DDFE}" type="pres">
      <dgm:prSet presAssocID="{CCEA6CD8-280B-4AF9-959E-F8A897CD1756}" presName="rootText" presStyleLbl="node2" presStyleIdx="3" presStyleCnt="5" custScaleX="178869" custScaleY="86406" custLinFactNeighborX="-4412">
        <dgm:presLayoutVars>
          <dgm:chPref val="3"/>
        </dgm:presLayoutVars>
      </dgm:prSet>
      <dgm:spPr/>
    </dgm:pt>
    <dgm:pt modelId="{8B13FD91-A202-49B4-8DDB-3C7E2267B44D}" type="pres">
      <dgm:prSet presAssocID="{CCEA6CD8-280B-4AF9-959E-F8A897CD1756}" presName="rootConnector" presStyleLbl="node2" presStyleIdx="3" presStyleCnt="5"/>
      <dgm:spPr/>
    </dgm:pt>
    <dgm:pt modelId="{2E0908F2-DC75-49AC-9330-4B74FDAE4A36}" type="pres">
      <dgm:prSet presAssocID="{CCEA6CD8-280B-4AF9-959E-F8A897CD1756}" presName="hierChild4" presStyleCnt="0"/>
      <dgm:spPr/>
    </dgm:pt>
    <dgm:pt modelId="{ED94F0DE-F441-4FB6-9313-3D2C144DE0D8}" type="pres">
      <dgm:prSet presAssocID="{CCEA6CD8-280B-4AF9-959E-F8A897CD1756}" presName="hierChild5" presStyleCnt="0"/>
      <dgm:spPr/>
    </dgm:pt>
    <dgm:pt modelId="{11A4D363-8778-4206-AA4C-8FC4F7155CB6}" type="pres">
      <dgm:prSet presAssocID="{FFA23678-20B1-4689-8E1A-E91E8388DB95}" presName="Name37" presStyleLbl="parChTrans1D2" presStyleIdx="4" presStyleCnt="5"/>
      <dgm:spPr/>
    </dgm:pt>
    <dgm:pt modelId="{6972E535-8367-468F-BEF4-8FB07918FDE5}" type="pres">
      <dgm:prSet presAssocID="{D57A2672-394D-4C9E-B4B9-1D2D0B1CD07D}" presName="hierRoot2" presStyleCnt="0">
        <dgm:presLayoutVars>
          <dgm:hierBranch val="init"/>
        </dgm:presLayoutVars>
      </dgm:prSet>
      <dgm:spPr/>
    </dgm:pt>
    <dgm:pt modelId="{5860250A-CACB-40BC-B4FE-9C6D1F87EB57}" type="pres">
      <dgm:prSet presAssocID="{D57A2672-394D-4C9E-B4B9-1D2D0B1CD07D}" presName="rootComposite" presStyleCnt="0"/>
      <dgm:spPr/>
    </dgm:pt>
    <dgm:pt modelId="{E163941A-A806-45C6-930B-1240A78BF98A}" type="pres">
      <dgm:prSet presAssocID="{D57A2672-394D-4C9E-B4B9-1D2D0B1CD07D}" presName="rootText" presStyleLbl="node2" presStyleIdx="4" presStyleCnt="5" custScaleX="153030" custScaleY="86406" custLinFactNeighborX="-6350">
        <dgm:presLayoutVars>
          <dgm:chPref val="3"/>
        </dgm:presLayoutVars>
      </dgm:prSet>
      <dgm:spPr/>
    </dgm:pt>
    <dgm:pt modelId="{8869CA36-BE72-4CC6-B3D4-22D9A21A05CC}" type="pres">
      <dgm:prSet presAssocID="{D57A2672-394D-4C9E-B4B9-1D2D0B1CD07D}" presName="rootConnector" presStyleLbl="node2" presStyleIdx="4" presStyleCnt="5"/>
      <dgm:spPr/>
    </dgm:pt>
    <dgm:pt modelId="{0CB4B97E-E1D1-4639-B74B-2162AC9577C1}" type="pres">
      <dgm:prSet presAssocID="{D57A2672-394D-4C9E-B4B9-1D2D0B1CD07D}" presName="hierChild4" presStyleCnt="0"/>
      <dgm:spPr/>
    </dgm:pt>
    <dgm:pt modelId="{A10549F3-2077-44BC-BA4F-8E7BC5B4FC05}" type="pres">
      <dgm:prSet presAssocID="{D57A2672-394D-4C9E-B4B9-1D2D0B1CD07D}" presName="hierChild5" presStyleCnt="0"/>
      <dgm:spPr/>
    </dgm:pt>
    <dgm:pt modelId="{606EE268-E69C-4B68-AEBC-621511765910}" type="pres">
      <dgm:prSet presAssocID="{4D3CE1FE-0FEB-44C3-B9EE-ADC198270F8B}" presName="hierChild3" presStyleCnt="0"/>
      <dgm:spPr/>
    </dgm:pt>
  </dgm:ptLst>
  <dgm:cxnLst>
    <dgm:cxn modelId="{DE2BBA03-2BCB-4CE7-AAA5-CB22B3C5417F}" type="presOf" srcId="{187DEFBB-63E9-4B1D-BED6-14B9B5F13C02}" destId="{25F726D8-FC5A-472E-971E-17D22693ED14}" srcOrd="0" destOrd="0" presId="urn:microsoft.com/office/officeart/2005/8/layout/orgChart1"/>
    <dgm:cxn modelId="{5AD2D107-280C-4FB6-B9C4-F83A5E2935BD}" srcId="{4D3CE1FE-0FEB-44C3-B9EE-ADC198270F8B}" destId="{CCEA6CD8-280B-4AF9-959E-F8A897CD1756}" srcOrd="3" destOrd="0" parTransId="{EBCF9F60-319A-4BCD-A5B7-873EA6C2312A}" sibTransId="{BA65885B-E53A-4AF9-ACDC-A3E129CE775D}"/>
    <dgm:cxn modelId="{85BA131F-B368-49D6-8A64-AE2EE448C7FF}" type="presOf" srcId="{CCEA6CD8-280B-4AF9-959E-F8A897CD1756}" destId="{8B13FD91-A202-49B4-8DDB-3C7E2267B44D}" srcOrd="1" destOrd="0" presId="urn:microsoft.com/office/officeart/2005/8/layout/orgChart1"/>
    <dgm:cxn modelId="{99FA4725-F888-4631-85D8-72A554F5A65D}" type="presOf" srcId="{6A2C5B94-23B8-44A0-8BC8-EABC14AA22BA}" destId="{E5E3507E-5CDD-428D-989B-A68236F46996}" srcOrd="0" destOrd="0" presId="urn:microsoft.com/office/officeart/2005/8/layout/orgChart1"/>
    <dgm:cxn modelId="{16240A2F-DBE8-482D-B0B6-F5BEC31951AB}" type="presOf" srcId="{4D3CE1FE-0FEB-44C3-B9EE-ADC198270F8B}" destId="{AEA255B2-2E6F-4027-9154-246027DCACDB}" srcOrd="1" destOrd="0" presId="urn:microsoft.com/office/officeart/2005/8/layout/orgChart1"/>
    <dgm:cxn modelId="{80F06E5D-9B90-455A-ADF7-89C0B8695F4C}" srcId="{4D3CE1FE-0FEB-44C3-B9EE-ADC198270F8B}" destId="{DDD66B20-3C58-4174-8B37-36207CD53137}" srcOrd="0" destOrd="0" parTransId="{4FE21719-B983-4905-80FB-068C4FE0F8A0}" sibTransId="{220683CF-8493-4A87-ADC3-320ED3BC30F3}"/>
    <dgm:cxn modelId="{206E5952-6E1B-4A95-B02D-870BB3FA7136}" srcId="{4D3CE1FE-0FEB-44C3-B9EE-ADC198270F8B}" destId="{D57A2672-394D-4C9E-B4B9-1D2D0B1CD07D}" srcOrd="4" destOrd="0" parTransId="{FFA23678-20B1-4689-8E1A-E91E8388DB95}" sibTransId="{5628D8CB-1DAD-41CD-9950-1F1E45E3C2C3}"/>
    <dgm:cxn modelId="{EC957D55-818F-4F15-8E7D-6993F4F73FA2}" type="presOf" srcId="{FFA23678-20B1-4689-8E1A-E91E8388DB95}" destId="{11A4D363-8778-4206-AA4C-8FC4F7155CB6}" srcOrd="0" destOrd="0" presId="urn:microsoft.com/office/officeart/2005/8/layout/orgChart1"/>
    <dgm:cxn modelId="{50EA4457-C398-4E52-98B6-B46AC3FBCA44}" type="presOf" srcId="{4D3CE1FE-0FEB-44C3-B9EE-ADC198270F8B}" destId="{AC5AC589-1CB8-4E48-A81A-B1517CCB92CC}" srcOrd="0" destOrd="0" presId="urn:microsoft.com/office/officeart/2005/8/layout/orgChart1"/>
    <dgm:cxn modelId="{5D40F657-9355-47BC-B9BF-F472B2FB9120}" type="presOf" srcId="{CCEA6CD8-280B-4AF9-959E-F8A897CD1756}" destId="{D42CAD59-6BC2-4394-A8B4-C30435C3DDFE}" srcOrd="0" destOrd="0" presId="urn:microsoft.com/office/officeart/2005/8/layout/orgChart1"/>
    <dgm:cxn modelId="{FA50F282-5BE1-465B-B662-5906D301516C}" type="presOf" srcId="{9F2B7A9A-60DE-4598-B884-77498807F031}" destId="{14153C52-67D7-4012-85FF-11233C1F0063}" srcOrd="0" destOrd="0" presId="urn:microsoft.com/office/officeart/2005/8/layout/orgChart1"/>
    <dgm:cxn modelId="{44F21D85-941E-4D8B-9406-750F655DF5C8}" type="presOf" srcId="{EBCF9F60-319A-4BCD-A5B7-873EA6C2312A}" destId="{02FB4537-53FE-48D4-91BB-181E2FDE81B8}" srcOrd="0" destOrd="0" presId="urn:microsoft.com/office/officeart/2005/8/layout/orgChart1"/>
    <dgm:cxn modelId="{ABB3E49D-5EB4-4EA8-BAB4-B902E9542623}" type="presOf" srcId="{DDD66B20-3C58-4174-8B37-36207CD53137}" destId="{5C0FC516-D086-41D1-BF1E-291B69BC5589}" srcOrd="1" destOrd="0" presId="urn:microsoft.com/office/officeart/2005/8/layout/orgChart1"/>
    <dgm:cxn modelId="{9C05C2B0-27CB-4D36-A783-39A885F3B5E0}" type="presOf" srcId="{4FE21719-B983-4905-80FB-068C4FE0F8A0}" destId="{7970237C-79DA-4D8B-85B6-8FE55B20A391}" srcOrd="0" destOrd="0" presId="urn:microsoft.com/office/officeart/2005/8/layout/orgChart1"/>
    <dgm:cxn modelId="{B74B86B8-E911-4DCA-876B-CB3F4B050398}" type="presOf" srcId="{DDD66B20-3C58-4174-8B37-36207CD53137}" destId="{641B145F-5D7A-4881-B81B-7869BC16F49B}" srcOrd="0" destOrd="0" presId="urn:microsoft.com/office/officeart/2005/8/layout/orgChart1"/>
    <dgm:cxn modelId="{CB44C4BB-22C4-4D9C-B1FD-791763494BED}" srcId="{4D3CE1FE-0FEB-44C3-B9EE-ADC198270F8B}" destId="{9811439B-DF1E-4696-925F-9B1ECF6D1114}" srcOrd="2" destOrd="0" parTransId="{6A2C5B94-23B8-44A0-8BC8-EABC14AA22BA}" sibTransId="{6E477B84-6AF5-4631-9610-528DABDE3B48}"/>
    <dgm:cxn modelId="{DA4E7ABF-FC26-444F-9561-96A31A9C45A2}" type="presOf" srcId="{9811439B-DF1E-4696-925F-9B1ECF6D1114}" destId="{D9004CCD-FD1A-4AA0-8F8B-13DE105F7A8F}" srcOrd="1" destOrd="0" presId="urn:microsoft.com/office/officeart/2005/8/layout/orgChart1"/>
    <dgm:cxn modelId="{6F13E7C2-F23D-43FD-B979-08C81EACA0E5}" srcId="{9F2B7A9A-60DE-4598-B884-77498807F031}" destId="{4D3CE1FE-0FEB-44C3-B9EE-ADC198270F8B}" srcOrd="0" destOrd="0" parTransId="{70B2ED5E-5D1C-406A-8338-BA363E22C621}" sibTransId="{FA588473-CF7E-4AF4-B2DB-2235C0FFEF39}"/>
    <dgm:cxn modelId="{149CB4D5-99E1-4F0F-AC23-FBEB6DFC7B61}" type="presOf" srcId="{9811439B-DF1E-4696-925F-9B1ECF6D1114}" destId="{235210FD-C61C-4B3B-965B-49BB51E00404}" srcOrd="0" destOrd="0" presId="urn:microsoft.com/office/officeart/2005/8/layout/orgChart1"/>
    <dgm:cxn modelId="{B76E25DC-9171-470D-8584-CA87BA705438}" type="presOf" srcId="{E464D38D-1581-45FC-8740-2C3C60D3789F}" destId="{42F0BA86-E201-4FE0-B38A-D0097D9D2E0A}" srcOrd="1" destOrd="0" presId="urn:microsoft.com/office/officeart/2005/8/layout/orgChart1"/>
    <dgm:cxn modelId="{1EA940E5-8275-48C6-AD0B-224DEB335306}" srcId="{4D3CE1FE-0FEB-44C3-B9EE-ADC198270F8B}" destId="{E464D38D-1581-45FC-8740-2C3C60D3789F}" srcOrd="1" destOrd="0" parTransId="{187DEFBB-63E9-4B1D-BED6-14B9B5F13C02}" sibTransId="{B0161648-EB82-4E36-A9E1-1D11A79E71FC}"/>
    <dgm:cxn modelId="{24EBA6E8-31C7-4E00-B8B1-D62AB672C1E1}" type="presOf" srcId="{D57A2672-394D-4C9E-B4B9-1D2D0B1CD07D}" destId="{8869CA36-BE72-4CC6-B3D4-22D9A21A05CC}" srcOrd="1" destOrd="0" presId="urn:microsoft.com/office/officeart/2005/8/layout/orgChart1"/>
    <dgm:cxn modelId="{795B58F0-DA17-443F-9324-F8B600AD7118}" type="presOf" srcId="{D57A2672-394D-4C9E-B4B9-1D2D0B1CD07D}" destId="{E163941A-A806-45C6-930B-1240A78BF98A}" srcOrd="0" destOrd="0" presId="urn:microsoft.com/office/officeart/2005/8/layout/orgChart1"/>
    <dgm:cxn modelId="{46D580F8-5351-4B19-96F1-3DC3F171DC1A}" type="presOf" srcId="{E464D38D-1581-45FC-8740-2C3C60D3789F}" destId="{3634E062-AD1B-413A-9FEF-E0786E0FF67B}" srcOrd="0" destOrd="0" presId="urn:microsoft.com/office/officeart/2005/8/layout/orgChart1"/>
    <dgm:cxn modelId="{535D2DA4-47D1-458D-ACAB-708F5A9C6B9B}" type="presParOf" srcId="{14153C52-67D7-4012-85FF-11233C1F0063}" destId="{DBC72F24-702B-4C36-ABE6-9EDE4F55478F}" srcOrd="0" destOrd="0" presId="urn:microsoft.com/office/officeart/2005/8/layout/orgChart1"/>
    <dgm:cxn modelId="{D6138F35-E539-474C-B642-7D6AD4FC13F0}" type="presParOf" srcId="{DBC72F24-702B-4C36-ABE6-9EDE4F55478F}" destId="{4B56BAD1-01FF-4E0E-AC08-0466603494B4}" srcOrd="0" destOrd="0" presId="urn:microsoft.com/office/officeart/2005/8/layout/orgChart1"/>
    <dgm:cxn modelId="{982A468D-4884-45CA-AD2E-BCBB85019E22}" type="presParOf" srcId="{4B56BAD1-01FF-4E0E-AC08-0466603494B4}" destId="{AC5AC589-1CB8-4E48-A81A-B1517CCB92CC}" srcOrd="0" destOrd="0" presId="urn:microsoft.com/office/officeart/2005/8/layout/orgChart1"/>
    <dgm:cxn modelId="{2183B21B-BF5C-4615-A3F2-924B835DCCBC}" type="presParOf" srcId="{4B56BAD1-01FF-4E0E-AC08-0466603494B4}" destId="{AEA255B2-2E6F-4027-9154-246027DCACDB}" srcOrd="1" destOrd="0" presId="urn:microsoft.com/office/officeart/2005/8/layout/orgChart1"/>
    <dgm:cxn modelId="{F11CA3DC-306E-4742-8446-87B517207D89}" type="presParOf" srcId="{DBC72F24-702B-4C36-ABE6-9EDE4F55478F}" destId="{50B1BAD9-533E-4B81-AF9B-CBD8CF4956C6}" srcOrd="1" destOrd="0" presId="urn:microsoft.com/office/officeart/2005/8/layout/orgChart1"/>
    <dgm:cxn modelId="{EAF9EBD8-EA32-428E-8248-E81209FF642B}" type="presParOf" srcId="{50B1BAD9-533E-4B81-AF9B-CBD8CF4956C6}" destId="{7970237C-79DA-4D8B-85B6-8FE55B20A391}" srcOrd="0" destOrd="0" presId="urn:microsoft.com/office/officeart/2005/8/layout/orgChart1"/>
    <dgm:cxn modelId="{FD6CB8E8-90D8-48B5-ADC8-9ACB4482A685}" type="presParOf" srcId="{50B1BAD9-533E-4B81-AF9B-CBD8CF4956C6}" destId="{8435F9F3-D85F-4A2D-9860-1C326663DCAA}" srcOrd="1" destOrd="0" presId="urn:microsoft.com/office/officeart/2005/8/layout/orgChart1"/>
    <dgm:cxn modelId="{997F8E93-3E32-4CBC-849F-31777E0AC20F}" type="presParOf" srcId="{8435F9F3-D85F-4A2D-9860-1C326663DCAA}" destId="{F21B6EC1-D524-4C41-99AA-4FB0098AE5CC}" srcOrd="0" destOrd="0" presId="urn:microsoft.com/office/officeart/2005/8/layout/orgChart1"/>
    <dgm:cxn modelId="{969F1716-19B0-428C-810F-7303D7EB026D}" type="presParOf" srcId="{F21B6EC1-D524-4C41-99AA-4FB0098AE5CC}" destId="{641B145F-5D7A-4881-B81B-7869BC16F49B}" srcOrd="0" destOrd="0" presId="urn:microsoft.com/office/officeart/2005/8/layout/orgChart1"/>
    <dgm:cxn modelId="{66DD7EEF-5BDE-42AA-8567-1CEF13EF28C9}" type="presParOf" srcId="{F21B6EC1-D524-4C41-99AA-4FB0098AE5CC}" destId="{5C0FC516-D086-41D1-BF1E-291B69BC5589}" srcOrd="1" destOrd="0" presId="urn:microsoft.com/office/officeart/2005/8/layout/orgChart1"/>
    <dgm:cxn modelId="{A91F5E2A-9995-4886-B6DE-C6C80A27B0E6}" type="presParOf" srcId="{8435F9F3-D85F-4A2D-9860-1C326663DCAA}" destId="{AF32C952-39F9-478E-B06A-846D57A99327}" srcOrd="1" destOrd="0" presId="urn:microsoft.com/office/officeart/2005/8/layout/orgChart1"/>
    <dgm:cxn modelId="{74C1C52F-7C18-4651-8713-466037660AAA}" type="presParOf" srcId="{8435F9F3-D85F-4A2D-9860-1C326663DCAA}" destId="{D7A7C739-792A-4C6C-9261-D1243FAD95B9}" srcOrd="2" destOrd="0" presId="urn:microsoft.com/office/officeart/2005/8/layout/orgChart1"/>
    <dgm:cxn modelId="{4D4D4B68-5849-41B9-B58D-9004A01DA6E0}" type="presParOf" srcId="{50B1BAD9-533E-4B81-AF9B-CBD8CF4956C6}" destId="{25F726D8-FC5A-472E-971E-17D22693ED14}" srcOrd="2" destOrd="0" presId="urn:microsoft.com/office/officeart/2005/8/layout/orgChart1"/>
    <dgm:cxn modelId="{662EA9FB-A14A-4D81-9C58-FAE9E5CCB5FC}" type="presParOf" srcId="{50B1BAD9-533E-4B81-AF9B-CBD8CF4956C6}" destId="{F4B4A286-ED37-43E6-9B59-CE95FE917889}" srcOrd="3" destOrd="0" presId="urn:microsoft.com/office/officeart/2005/8/layout/orgChart1"/>
    <dgm:cxn modelId="{738D8380-3560-46DC-8720-E7691D257E10}" type="presParOf" srcId="{F4B4A286-ED37-43E6-9B59-CE95FE917889}" destId="{6987A8BB-5745-48B3-987F-D6D825391C89}" srcOrd="0" destOrd="0" presId="urn:microsoft.com/office/officeart/2005/8/layout/orgChart1"/>
    <dgm:cxn modelId="{8D0B701E-EA66-4C60-8FD3-68A22FFC88F2}" type="presParOf" srcId="{6987A8BB-5745-48B3-987F-D6D825391C89}" destId="{3634E062-AD1B-413A-9FEF-E0786E0FF67B}" srcOrd="0" destOrd="0" presId="urn:microsoft.com/office/officeart/2005/8/layout/orgChart1"/>
    <dgm:cxn modelId="{6E17DE33-3408-4622-B7BD-8C99ECBA56F0}" type="presParOf" srcId="{6987A8BB-5745-48B3-987F-D6D825391C89}" destId="{42F0BA86-E201-4FE0-B38A-D0097D9D2E0A}" srcOrd="1" destOrd="0" presId="urn:microsoft.com/office/officeart/2005/8/layout/orgChart1"/>
    <dgm:cxn modelId="{C029636D-EEFD-4CFB-BA33-A938215D6B73}" type="presParOf" srcId="{F4B4A286-ED37-43E6-9B59-CE95FE917889}" destId="{ECF55063-8656-441C-928E-2087EF1BD281}" srcOrd="1" destOrd="0" presId="urn:microsoft.com/office/officeart/2005/8/layout/orgChart1"/>
    <dgm:cxn modelId="{74BD4783-8541-48ED-AE34-B2F82F54E5CD}" type="presParOf" srcId="{F4B4A286-ED37-43E6-9B59-CE95FE917889}" destId="{44BE2859-5FB7-42EC-BB0E-09F98F6B16B7}" srcOrd="2" destOrd="0" presId="urn:microsoft.com/office/officeart/2005/8/layout/orgChart1"/>
    <dgm:cxn modelId="{662B389A-2D87-4528-A114-60636C1E3489}" type="presParOf" srcId="{50B1BAD9-533E-4B81-AF9B-CBD8CF4956C6}" destId="{E5E3507E-5CDD-428D-989B-A68236F46996}" srcOrd="4" destOrd="0" presId="urn:microsoft.com/office/officeart/2005/8/layout/orgChart1"/>
    <dgm:cxn modelId="{FA759A6F-3522-4038-ADCF-63069969651D}" type="presParOf" srcId="{50B1BAD9-533E-4B81-AF9B-CBD8CF4956C6}" destId="{9DB8B7C3-8063-4A53-9D90-E6125FFA2EBC}" srcOrd="5" destOrd="0" presId="urn:microsoft.com/office/officeart/2005/8/layout/orgChart1"/>
    <dgm:cxn modelId="{D244AA70-5B4E-4843-9129-3130DED76F6D}" type="presParOf" srcId="{9DB8B7C3-8063-4A53-9D90-E6125FFA2EBC}" destId="{B1235C19-B4E3-4DC1-9773-4F50FD5F284D}" srcOrd="0" destOrd="0" presId="urn:microsoft.com/office/officeart/2005/8/layout/orgChart1"/>
    <dgm:cxn modelId="{F522C48E-7F07-4D91-B26E-714A49DF4549}" type="presParOf" srcId="{B1235C19-B4E3-4DC1-9773-4F50FD5F284D}" destId="{235210FD-C61C-4B3B-965B-49BB51E00404}" srcOrd="0" destOrd="0" presId="urn:microsoft.com/office/officeart/2005/8/layout/orgChart1"/>
    <dgm:cxn modelId="{B8AE27DF-A837-41AA-A0B0-158D61B85ED8}" type="presParOf" srcId="{B1235C19-B4E3-4DC1-9773-4F50FD5F284D}" destId="{D9004CCD-FD1A-4AA0-8F8B-13DE105F7A8F}" srcOrd="1" destOrd="0" presId="urn:microsoft.com/office/officeart/2005/8/layout/orgChart1"/>
    <dgm:cxn modelId="{4A276F2C-3847-4340-A9AE-11CA9BFF5E07}" type="presParOf" srcId="{9DB8B7C3-8063-4A53-9D90-E6125FFA2EBC}" destId="{4C11E3DF-BA21-4E44-9182-94284EE7832A}" srcOrd="1" destOrd="0" presId="urn:microsoft.com/office/officeart/2005/8/layout/orgChart1"/>
    <dgm:cxn modelId="{F5E658DF-18E6-44D0-9B8A-E9AACC0C65F0}" type="presParOf" srcId="{9DB8B7C3-8063-4A53-9D90-E6125FFA2EBC}" destId="{4B84D961-C867-46F7-93B8-877E80106873}" srcOrd="2" destOrd="0" presId="urn:microsoft.com/office/officeart/2005/8/layout/orgChart1"/>
    <dgm:cxn modelId="{22D8DF9E-19DB-4480-9A06-8D845787A851}" type="presParOf" srcId="{50B1BAD9-533E-4B81-AF9B-CBD8CF4956C6}" destId="{02FB4537-53FE-48D4-91BB-181E2FDE81B8}" srcOrd="6" destOrd="0" presId="urn:microsoft.com/office/officeart/2005/8/layout/orgChart1"/>
    <dgm:cxn modelId="{BA7370C1-63AE-4ECA-AD9C-E2B29786AE01}" type="presParOf" srcId="{50B1BAD9-533E-4B81-AF9B-CBD8CF4956C6}" destId="{DAE2969C-B864-4284-8438-A002DA4F2A3D}" srcOrd="7" destOrd="0" presId="urn:microsoft.com/office/officeart/2005/8/layout/orgChart1"/>
    <dgm:cxn modelId="{49906ACB-CDC6-4F91-A633-3C59ACCB5111}" type="presParOf" srcId="{DAE2969C-B864-4284-8438-A002DA4F2A3D}" destId="{EBA35CE6-F53E-4290-AB45-83436990E695}" srcOrd="0" destOrd="0" presId="urn:microsoft.com/office/officeart/2005/8/layout/orgChart1"/>
    <dgm:cxn modelId="{BDCD2DC8-9808-4C95-AAC9-3A038A6892C2}" type="presParOf" srcId="{EBA35CE6-F53E-4290-AB45-83436990E695}" destId="{D42CAD59-6BC2-4394-A8B4-C30435C3DDFE}" srcOrd="0" destOrd="0" presId="urn:microsoft.com/office/officeart/2005/8/layout/orgChart1"/>
    <dgm:cxn modelId="{4B5B68F4-D07C-4E7F-A3A6-090114782CEC}" type="presParOf" srcId="{EBA35CE6-F53E-4290-AB45-83436990E695}" destId="{8B13FD91-A202-49B4-8DDB-3C7E2267B44D}" srcOrd="1" destOrd="0" presId="urn:microsoft.com/office/officeart/2005/8/layout/orgChart1"/>
    <dgm:cxn modelId="{6680345D-F505-4428-BDDD-20EBAF1F3CBD}" type="presParOf" srcId="{DAE2969C-B864-4284-8438-A002DA4F2A3D}" destId="{2E0908F2-DC75-49AC-9330-4B74FDAE4A36}" srcOrd="1" destOrd="0" presId="urn:microsoft.com/office/officeart/2005/8/layout/orgChart1"/>
    <dgm:cxn modelId="{CC1E10F4-4BE9-4470-9EFD-99C8BAC1B1DD}" type="presParOf" srcId="{DAE2969C-B864-4284-8438-A002DA4F2A3D}" destId="{ED94F0DE-F441-4FB6-9313-3D2C144DE0D8}" srcOrd="2" destOrd="0" presId="urn:microsoft.com/office/officeart/2005/8/layout/orgChart1"/>
    <dgm:cxn modelId="{E07C4941-A313-4879-A0EB-30F9DD6F83B2}" type="presParOf" srcId="{50B1BAD9-533E-4B81-AF9B-CBD8CF4956C6}" destId="{11A4D363-8778-4206-AA4C-8FC4F7155CB6}" srcOrd="8" destOrd="0" presId="urn:microsoft.com/office/officeart/2005/8/layout/orgChart1"/>
    <dgm:cxn modelId="{DFA39882-0E48-44D2-8128-0AD150A3C232}" type="presParOf" srcId="{50B1BAD9-533E-4B81-AF9B-CBD8CF4956C6}" destId="{6972E535-8367-468F-BEF4-8FB07918FDE5}" srcOrd="9" destOrd="0" presId="urn:microsoft.com/office/officeart/2005/8/layout/orgChart1"/>
    <dgm:cxn modelId="{17FE211A-6744-4BE1-8A24-6614574D90BE}" type="presParOf" srcId="{6972E535-8367-468F-BEF4-8FB07918FDE5}" destId="{5860250A-CACB-40BC-B4FE-9C6D1F87EB57}" srcOrd="0" destOrd="0" presId="urn:microsoft.com/office/officeart/2005/8/layout/orgChart1"/>
    <dgm:cxn modelId="{E586138F-0560-45A5-986D-0A7C91A9AEB5}" type="presParOf" srcId="{5860250A-CACB-40BC-B4FE-9C6D1F87EB57}" destId="{E163941A-A806-45C6-930B-1240A78BF98A}" srcOrd="0" destOrd="0" presId="urn:microsoft.com/office/officeart/2005/8/layout/orgChart1"/>
    <dgm:cxn modelId="{80F2CCCC-77A5-47EC-8913-93028C7C0606}" type="presParOf" srcId="{5860250A-CACB-40BC-B4FE-9C6D1F87EB57}" destId="{8869CA36-BE72-4CC6-B3D4-22D9A21A05CC}" srcOrd="1" destOrd="0" presId="urn:microsoft.com/office/officeart/2005/8/layout/orgChart1"/>
    <dgm:cxn modelId="{F93898DA-E7F6-4DDF-870F-7502ADB41A93}" type="presParOf" srcId="{6972E535-8367-468F-BEF4-8FB07918FDE5}" destId="{0CB4B97E-E1D1-4639-B74B-2162AC9577C1}" srcOrd="1" destOrd="0" presId="urn:microsoft.com/office/officeart/2005/8/layout/orgChart1"/>
    <dgm:cxn modelId="{774F2159-C3B1-4F3B-8373-0F1B539AD296}" type="presParOf" srcId="{6972E535-8367-468F-BEF4-8FB07918FDE5}" destId="{A10549F3-2077-44BC-BA4F-8E7BC5B4FC05}" srcOrd="2" destOrd="0" presId="urn:microsoft.com/office/officeart/2005/8/layout/orgChart1"/>
    <dgm:cxn modelId="{6699AF79-A758-4875-8709-6D1BC67C590D}" type="presParOf" srcId="{DBC72F24-702B-4C36-ABE6-9EDE4F55478F}" destId="{606EE268-E69C-4B68-AEBC-62151176591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01A808-D04F-4F2D-A7AB-5F0B4C2A5697}">
      <dsp:nvSpPr>
        <dsp:cNvPr id="0" name=""/>
        <dsp:cNvSpPr/>
      </dsp:nvSpPr>
      <dsp:spPr>
        <a:xfrm>
          <a:off x="-9499498" y="-1450122"/>
          <a:ext cx="11299795" cy="11299795"/>
        </a:xfrm>
        <a:prstGeom prst="blockArc">
          <a:avLst>
            <a:gd name="adj1" fmla="val 18900000"/>
            <a:gd name="adj2" fmla="val 2700000"/>
            <a:gd name="adj3" fmla="val 191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866D8E-09DF-4A49-BD47-8BBFA5A45A28}">
      <dsp:nvSpPr>
        <dsp:cNvPr id="0" name=""/>
        <dsp:cNvSpPr/>
      </dsp:nvSpPr>
      <dsp:spPr>
        <a:xfrm>
          <a:off x="941400" y="645757"/>
          <a:ext cx="13899753" cy="129218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5673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/>
            <a:t>ÜNİTE/TEMA: </a:t>
          </a:r>
          <a:r>
            <a:rPr lang="tr-TR" sz="3000" b="0" i="0" u="none" kern="1200" dirty="0"/>
            <a:t>COĞRAFYANIN DOĞASI</a:t>
          </a:r>
          <a:endParaRPr lang="tr-TR" sz="3000" kern="1200" dirty="0"/>
        </a:p>
      </dsp:txBody>
      <dsp:txXfrm>
        <a:off x="941400" y="645757"/>
        <a:ext cx="13899753" cy="1292186"/>
      </dsp:txXfrm>
    </dsp:sp>
    <dsp:sp modelId="{78B7CFCD-EE87-4200-B0BA-C4EBA1DF02AD}">
      <dsp:nvSpPr>
        <dsp:cNvPr id="0" name=""/>
        <dsp:cNvSpPr/>
      </dsp:nvSpPr>
      <dsp:spPr>
        <a:xfrm>
          <a:off x="133784" y="484234"/>
          <a:ext cx="1615233" cy="1615233"/>
        </a:xfrm>
        <a:prstGeom prst="ellipse">
          <a:avLst/>
        </a:prstGeom>
        <a:solidFill>
          <a:srgbClr val="0070C0"/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3E25EA9-279B-4706-8099-47C153DA0A35}">
      <dsp:nvSpPr>
        <dsp:cNvPr id="0" name=""/>
        <dsp:cNvSpPr/>
      </dsp:nvSpPr>
      <dsp:spPr>
        <a:xfrm>
          <a:off x="1682241" y="2584373"/>
          <a:ext cx="13158912" cy="1292186"/>
        </a:xfrm>
        <a:prstGeom prst="rect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shade val="51000"/>
                <a:satMod val="130000"/>
              </a:schemeClr>
            </a:gs>
            <a:gs pos="80000">
              <a:schemeClr val="accent4">
                <a:hueOff val="-1488257"/>
                <a:satOff val="8966"/>
                <a:lumOff val="719"/>
                <a:alphaOff val="0"/>
                <a:shade val="93000"/>
                <a:satMod val="13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5673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i="0" u="none" strike="noStrike" kern="1200" dirty="0">
              <a:effectLst/>
              <a:latin typeface="Calibri" panose="020F0502020204030204" pitchFamily="34" charset="0"/>
            </a:rPr>
            <a:t>KONU (İÇERİK ÇERÇEVESİ)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0" i="0" u="none" strike="noStrike" kern="1200" dirty="0">
              <a:effectLst/>
              <a:latin typeface="Calibri" panose="020F0502020204030204" pitchFamily="34" charset="0"/>
            </a:rPr>
            <a:t>      Coğrafya Biliminin Konusu ve Bölümleri</a:t>
          </a:r>
          <a:r>
            <a:rPr lang="tr-TR" sz="2500" kern="1200" dirty="0"/>
            <a:t> </a:t>
          </a:r>
        </a:p>
      </dsp:txBody>
      <dsp:txXfrm>
        <a:off x="1682241" y="2584373"/>
        <a:ext cx="13158912" cy="1292186"/>
      </dsp:txXfrm>
    </dsp:sp>
    <dsp:sp modelId="{53CE6E98-D61C-4779-99CE-867E6F8A9E30}">
      <dsp:nvSpPr>
        <dsp:cNvPr id="0" name=""/>
        <dsp:cNvSpPr/>
      </dsp:nvSpPr>
      <dsp:spPr>
        <a:xfrm>
          <a:off x="874624" y="2422850"/>
          <a:ext cx="1615233" cy="1615233"/>
        </a:xfrm>
        <a:prstGeom prst="ellipse">
          <a:avLst/>
        </a:prstGeom>
        <a:solidFill>
          <a:srgbClr val="0070C0"/>
        </a:solidFill>
        <a:ln w="9525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517C37E-C3EB-41AB-ACCF-67A04FC61EE6}">
      <dsp:nvSpPr>
        <dsp:cNvPr id="0" name=""/>
        <dsp:cNvSpPr/>
      </dsp:nvSpPr>
      <dsp:spPr>
        <a:xfrm>
          <a:off x="1682241" y="4522989"/>
          <a:ext cx="13158912" cy="1292186"/>
        </a:xfrm>
        <a:prstGeom prst="rect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shade val="51000"/>
                <a:satMod val="130000"/>
              </a:schemeClr>
            </a:gs>
            <a:gs pos="80000">
              <a:schemeClr val="accent4">
                <a:hueOff val="-2976513"/>
                <a:satOff val="17933"/>
                <a:lumOff val="1437"/>
                <a:alphaOff val="0"/>
                <a:shade val="93000"/>
                <a:satMod val="13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5673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i="0" u="none" strike="noStrike" kern="1200" dirty="0">
              <a:effectLst/>
              <a:latin typeface="Calibri" panose="020F0502020204030204" pitchFamily="34" charset="0"/>
            </a:rPr>
            <a:t>ÖĞRENME ÇIKTILARI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0" i="0" u="none" strike="noStrike" kern="1200" dirty="0">
              <a:effectLst/>
              <a:latin typeface="Calibri" panose="020F0502020204030204" pitchFamily="34" charset="0"/>
            </a:rPr>
            <a:t>      COĞ.9.1.1. Coğrafya biliminin konusu ve bölümlerini çözümleyebilme</a:t>
          </a:r>
          <a:r>
            <a:rPr lang="tr-TR" sz="2500" kern="1200" dirty="0"/>
            <a:t> </a:t>
          </a:r>
        </a:p>
      </dsp:txBody>
      <dsp:txXfrm>
        <a:off x="1682241" y="4522989"/>
        <a:ext cx="13158912" cy="1292186"/>
      </dsp:txXfrm>
    </dsp:sp>
    <dsp:sp modelId="{8CE7A18A-3E04-4959-B3D9-43613E38FD0C}">
      <dsp:nvSpPr>
        <dsp:cNvPr id="0" name=""/>
        <dsp:cNvSpPr/>
      </dsp:nvSpPr>
      <dsp:spPr>
        <a:xfrm>
          <a:off x="874624" y="4361466"/>
          <a:ext cx="1615233" cy="1615233"/>
        </a:xfrm>
        <a:prstGeom prst="ellipse">
          <a:avLst/>
        </a:prstGeom>
        <a:solidFill>
          <a:srgbClr val="0070C0"/>
        </a:solidFill>
        <a:ln w="9525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3A0643-12D5-4DC9-9575-A07D9E183BED}">
      <dsp:nvSpPr>
        <dsp:cNvPr id="0" name=""/>
        <dsp:cNvSpPr/>
      </dsp:nvSpPr>
      <dsp:spPr>
        <a:xfrm>
          <a:off x="941400" y="6461605"/>
          <a:ext cx="13899753" cy="1292186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5673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i="0" u="none" strike="noStrike" kern="1200" dirty="0">
              <a:effectLst/>
              <a:latin typeface="Calibri" panose="020F0502020204030204" pitchFamily="34" charset="0"/>
            </a:rPr>
            <a:t>SÜREÇ BİLEŞENLERİ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0" i="0" u="none" strike="noStrike" kern="1200" dirty="0">
              <a:effectLst/>
              <a:latin typeface="Calibri" panose="020F0502020204030204" pitchFamily="34" charset="0"/>
            </a:rPr>
            <a:t>a) Coğrafya biliminin konusu ve bölümlerini oluşturan bileşenleri belirler.</a:t>
          </a:r>
          <a:br>
            <a:rPr lang="tr-TR" sz="2500" b="0" i="0" u="none" strike="noStrike" kern="1200" dirty="0">
              <a:effectLst/>
              <a:latin typeface="Calibri" panose="020F0502020204030204" pitchFamily="34" charset="0"/>
            </a:rPr>
          </a:br>
          <a:r>
            <a:rPr lang="tr-TR" sz="2500" b="0" i="0" u="none" strike="noStrike" kern="1200" dirty="0">
              <a:effectLst/>
              <a:latin typeface="Calibri" panose="020F0502020204030204" pitchFamily="34" charset="0"/>
            </a:rPr>
            <a:t>b)  Coğrafya biliminin konusu ve bölümlerini oluşturan bileşenler arasındaki ilişkileri belirler.</a:t>
          </a:r>
          <a:r>
            <a:rPr lang="tr-TR" sz="2500" kern="1200" dirty="0"/>
            <a:t> </a:t>
          </a:r>
        </a:p>
      </dsp:txBody>
      <dsp:txXfrm>
        <a:off x="941400" y="6461605"/>
        <a:ext cx="13899753" cy="1292186"/>
      </dsp:txXfrm>
    </dsp:sp>
    <dsp:sp modelId="{3FC2AE7D-0DAB-4707-8D8F-943D01B9B69F}">
      <dsp:nvSpPr>
        <dsp:cNvPr id="0" name=""/>
        <dsp:cNvSpPr/>
      </dsp:nvSpPr>
      <dsp:spPr>
        <a:xfrm>
          <a:off x="133784" y="6300082"/>
          <a:ext cx="1615233" cy="1615233"/>
        </a:xfrm>
        <a:prstGeom prst="ellipse">
          <a:avLst/>
        </a:prstGeom>
        <a:solidFill>
          <a:srgbClr val="0070C0"/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4D363-8778-4206-AA4C-8FC4F7155CB6}">
      <dsp:nvSpPr>
        <dsp:cNvPr id="0" name=""/>
        <dsp:cNvSpPr/>
      </dsp:nvSpPr>
      <dsp:spPr>
        <a:xfrm>
          <a:off x="7656000" y="3686434"/>
          <a:ext cx="6221171" cy="3797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871"/>
              </a:lnTo>
              <a:lnTo>
                <a:pt x="6221171" y="207871"/>
              </a:lnTo>
              <a:lnTo>
                <a:pt x="6221171" y="37976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FB4537-53FE-48D4-91BB-181E2FDE81B8}">
      <dsp:nvSpPr>
        <dsp:cNvPr id="0" name=""/>
        <dsp:cNvSpPr/>
      </dsp:nvSpPr>
      <dsp:spPr>
        <a:xfrm>
          <a:off x="7656000" y="3686434"/>
          <a:ext cx="3192330" cy="3797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871"/>
              </a:lnTo>
              <a:lnTo>
                <a:pt x="3192330" y="207871"/>
              </a:lnTo>
              <a:lnTo>
                <a:pt x="3192330" y="37976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E3507E-5CDD-428D-989B-A68236F46996}">
      <dsp:nvSpPr>
        <dsp:cNvPr id="0" name=""/>
        <dsp:cNvSpPr/>
      </dsp:nvSpPr>
      <dsp:spPr>
        <a:xfrm>
          <a:off x="7656000" y="3686434"/>
          <a:ext cx="136420" cy="3797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871"/>
              </a:lnTo>
              <a:lnTo>
                <a:pt x="136420" y="207871"/>
              </a:lnTo>
              <a:lnTo>
                <a:pt x="136420" y="37976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F726D8-FC5A-472E-971E-17D22693ED14}">
      <dsp:nvSpPr>
        <dsp:cNvPr id="0" name=""/>
        <dsp:cNvSpPr/>
      </dsp:nvSpPr>
      <dsp:spPr>
        <a:xfrm>
          <a:off x="4569762" y="3686434"/>
          <a:ext cx="3086237" cy="379768"/>
        </a:xfrm>
        <a:custGeom>
          <a:avLst/>
          <a:gdLst/>
          <a:ahLst/>
          <a:cxnLst/>
          <a:rect l="0" t="0" r="0" b="0"/>
          <a:pathLst>
            <a:path>
              <a:moveTo>
                <a:pt x="3086237" y="0"/>
              </a:moveTo>
              <a:lnTo>
                <a:pt x="3086237" y="207871"/>
              </a:lnTo>
              <a:lnTo>
                <a:pt x="0" y="207871"/>
              </a:lnTo>
              <a:lnTo>
                <a:pt x="0" y="37976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70237C-79DA-4D8B-85B6-8FE55B20A391}">
      <dsp:nvSpPr>
        <dsp:cNvPr id="0" name=""/>
        <dsp:cNvSpPr/>
      </dsp:nvSpPr>
      <dsp:spPr>
        <a:xfrm>
          <a:off x="1427846" y="3686434"/>
          <a:ext cx="6228153" cy="379768"/>
        </a:xfrm>
        <a:custGeom>
          <a:avLst/>
          <a:gdLst/>
          <a:ahLst/>
          <a:cxnLst/>
          <a:rect l="0" t="0" r="0" b="0"/>
          <a:pathLst>
            <a:path>
              <a:moveTo>
                <a:pt x="6228153" y="0"/>
              </a:moveTo>
              <a:lnTo>
                <a:pt x="6228153" y="207871"/>
              </a:lnTo>
              <a:lnTo>
                <a:pt x="0" y="207871"/>
              </a:lnTo>
              <a:lnTo>
                <a:pt x="0" y="37976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5AC589-1CB8-4E48-A81A-B1517CCB92CC}">
      <dsp:nvSpPr>
        <dsp:cNvPr id="0" name=""/>
        <dsp:cNvSpPr/>
      </dsp:nvSpPr>
      <dsp:spPr>
        <a:xfrm>
          <a:off x="3335529" y="1959292"/>
          <a:ext cx="8640941" cy="1727142"/>
        </a:xfrm>
        <a:prstGeom prst="rect">
          <a:avLst/>
        </a:prstGeom>
        <a:solidFill>
          <a:schemeClr val="tx1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000" kern="1200" dirty="0"/>
            <a:t>DOĞADA ETKİLEŞİM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000" kern="1200" dirty="0"/>
            <a:t>HÂLİNDEKİ TEMEL ORTAMLAR</a:t>
          </a:r>
        </a:p>
      </dsp:txBody>
      <dsp:txXfrm>
        <a:off x="3335529" y="1959292"/>
        <a:ext cx="8640941" cy="1727142"/>
      </dsp:txXfrm>
    </dsp:sp>
    <dsp:sp modelId="{641B145F-5D7A-4881-B81B-7869BC16F49B}">
      <dsp:nvSpPr>
        <dsp:cNvPr id="0" name=""/>
        <dsp:cNvSpPr/>
      </dsp:nvSpPr>
      <dsp:spPr>
        <a:xfrm>
          <a:off x="168246" y="4066203"/>
          <a:ext cx="2519200" cy="707280"/>
        </a:xfrm>
        <a:prstGeom prst="rect">
          <a:avLst/>
        </a:prstGeom>
        <a:solidFill>
          <a:schemeClr val="tx1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1" kern="1200" dirty="0"/>
            <a:t> Taş küre (Litosfer)</a:t>
          </a:r>
          <a:endParaRPr lang="tr-TR" sz="2500" kern="1200" dirty="0"/>
        </a:p>
      </dsp:txBody>
      <dsp:txXfrm>
        <a:off x="168246" y="4066203"/>
        <a:ext cx="2519200" cy="707280"/>
      </dsp:txXfrm>
    </dsp:sp>
    <dsp:sp modelId="{3634E062-AD1B-413A-9FEF-E0786E0FF67B}">
      <dsp:nvSpPr>
        <dsp:cNvPr id="0" name=""/>
        <dsp:cNvSpPr/>
      </dsp:nvSpPr>
      <dsp:spPr>
        <a:xfrm>
          <a:off x="2995698" y="4066203"/>
          <a:ext cx="3148128" cy="707280"/>
        </a:xfrm>
        <a:prstGeom prst="rect">
          <a:avLst/>
        </a:prstGeom>
        <a:solidFill>
          <a:schemeClr val="tx1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1" kern="1200" dirty="0"/>
            <a:t>Hava küre (Atmosfer) </a:t>
          </a:r>
          <a:endParaRPr lang="tr-TR" sz="2500" kern="1200" dirty="0"/>
        </a:p>
      </dsp:txBody>
      <dsp:txXfrm>
        <a:off x="2995698" y="4066203"/>
        <a:ext cx="3148128" cy="707280"/>
      </dsp:txXfrm>
    </dsp:sp>
    <dsp:sp modelId="{235210FD-C61C-4B3B-965B-49BB51E00404}">
      <dsp:nvSpPr>
        <dsp:cNvPr id="0" name=""/>
        <dsp:cNvSpPr/>
      </dsp:nvSpPr>
      <dsp:spPr>
        <a:xfrm>
          <a:off x="6416683" y="4066203"/>
          <a:ext cx="2751473" cy="707280"/>
        </a:xfrm>
        <a:prstGeom prst="rect">
          <a:avLst/>
        </a:prstGeom>
        <a:solidFill>
          <a:schemeClr val="tx1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1" kern="1200" dirty="0"/>
            <a:t>Su küre (Hidrosfer) </a:t>
          </a:r>
          <a:endParaRPr lang="tr-TR" sz="2500" kern="1200" dirty="0"/>
        </a:p>
      </dsp:txBody>
      <dsp:txXfrm>
        <a:off x="6416683" y="4066203"/>
        <a:ext cx="2751473" cy="707280"/>
      </dsp:txXfrm>
    </dsp:sp>
    <dsp:sp modelId="{D42CAD59-6BC2-4394-A8B4-C30435C3DDFE}">
      <dsp:nvSpPr>
        <dsp:cNvPr id="0" name=""/>
        <dsp:cNvSpPr/>
      </dsp:nvSpPr>
      <dsp:spPr>
        <a:xfrm>
          <a:off x="9384189" y="4066203"/>
          <a:ext cx="2928281" cy="707280"/>
        </a:xfrm>
        <a:prstGeom prst="rect">
          <a:avLst/>
        </a:prstGeom>
        <a:solidFill>
          <a:schemeClr val="tx1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1" kern="1200" dirty="0"/>
            <a:t> Yaşam Küre (Biyosfer) </a:t>
          </a:r>
          <a:endParaRPr lang="tr-TR" sz="2500" kern="1200" dirty="0"/>
        </a:p>
      </dsp:txBody>
      <dsp:txXfrm>
        <a:off x="9384189" y="4066203"/>
        <a:ext cx="2928281" cy="707280"/>
      </dsp:txXfrm>
    </dsp:sp>
    <dsp:sp modelId="{E163941A-A806-45C6-930B-1240A78BF98A}">
      <dsp:nvSpPr>
        <dsp:cNvPr id="0" name=""/>
        <dsp:cNvSpPr/>
      </dsp:nvSpPr>
      <dsp:spPr>
        <a:xfrm>
          <a:off x="12624536" y="4066203"/>
          <a:ext cx="2505268" cy="707280"/>
        </a:xfrm>
        <a:prstGeom prst="rect">
          <a:avLst/>
        </a:prstGeom>
        <a:solidFill>
          <a:schemeClr val="tx1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tr-TR" sz="2500" b="1" kern="1200" dirty="0"/>
            <a:t> Buz Küre</a:t>
          </a:r>
        </a:p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1" kern="1200" dirty="0"/>
            <a:t>(</a:t>
          </a:r>
          <a:r>
            <a:rPr lang="tr-TR" sz="2500" b="1" kern="1200" dirty="0" err="1"/>
            <a:t>Kriyosfer</a:t>
          </a:r>
          <a:r>
            <a:rPr lang="tr-TR" sz="2500" b="1" kern="1200" dirty="0"/>
            <a:t>) </a:t>
          </a:r>
          <a:endParaRPr lang="tr-TR" sz="2500" kern="1200" dirty="0"/>
        </a:p>
      </dsp:txBody>
      <dsp:txXfrm>
        <a:off x="12624536" y="4066203"/>
        <a:ext cx="2505268" cy="707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F4CE4-960B-4D21-B593-B95462A4E085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B747B7-D4F8-4C62-AD49-EF82E7B5D9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4573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24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52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73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097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123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46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172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96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B747B7-D4F8-4C62-AD49-EF82E7B5D95E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0595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747B7-D4F8-4C62-AD49-EF82E7B5D95E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8420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747B7-D4F8-4C62-AD49-EF82E7B5D95E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1158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747B7-D4F8-4C62-AD49-EF82E7B5D95E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266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817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B747B7-D4F8-4C62-AD49-EF82E7B5D95E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817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076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747B7-D4F8-4C62-AD49-EF82E7B5D95E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0853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143002" y="2663042"/>
            <a:ext cx="12954002" cy="1837531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286014" y="4857758"/>
            <a:ext cx="10667998" cy="21907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90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81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726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63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54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45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36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527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03857" y="5508632"/>
            <a:ext cx="12954002" cy="1702593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203857" y="3633395"/>
            <a:ext cx="12954002" cy="1875235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9088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8176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7265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635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5441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4530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361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52706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762000" y="2000251"/>
            <a:ext cx="6731000" cy="5657453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7747000" y="2000251"/>
            <a:ext cx="6731000" cy="5657453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62011" y="1918896"/>
            <a:ext cx="6733647" cy="79970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0884" indent="0">
              <a:buNone/>
              <a:defRPr sz="3000" b="1"/>
            </a:lvl2pPr>
            <a:lvl3pPr marL="1381767" indent="0">
              <a:buNone/>
              <a:defRPr sz="2700" b="1"/>
            </a:lvl3pPr>
            <a:lvl4pPr marL="2072653" indent="0">
              <a:buNone/>
              <a:defRPr sz="2400" b="1"/>
            </a:lvl4pPr>
            <a:lvl5pPr marL="2763534" indent="0">
              <a:buNone/>
              <a:defRPr sz="2400" b="1"/>
            </a:lvl5pPr>
            <a:lvl6pPr marL="3454419" indent="0">
              <a:buNone/>
              <a:defRPr sz="2400" b="1"/>
            </a:lvl6pPr>
            <a:lvl7pPr marL="4145303" indent="0">
              <a:buNone/>
              <a:defRPr sz="2400" b="1"/>
            </a:lvl7pPr>
            <a:lvl8pPr marL="4836187" indent="0">
              <a:buNone/>
              <a:defRPr sz="2400" b="1"/>
            </a:lvl8pPr>
            <a:lvl9pPr marL="5527069" indent="0">
              <a:buNone/>
              <a:defRPr sz="24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762011" y="2718595"/>
            <a:ext cx="6733647" cy="4939110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7741712" y="1918896"/>
            <a:ext cx="6736292" cy="79970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0884" indent="0">
              <a:buNone/>
              <a:defRPr sz="3000" b="1"/>
            </a:lvl2pPr>
            <a:lvl3pPr marL="1381767" indent="0">
              <a:buNone/>
              <a:defRPr sz="2700" b="1"/>
            </a:lvl3pPr>
            <a:lvl4pPr marL="2072653" indent="0">
              <a:buNone/>
              <a:defRPr sz="2400" b="1"/>
            </a:lvl4pPr>
            <a:lvl5pPr marL="2763534" indent="0">
              <a:buNone/>
              <a:defRPr sz="2400" b="1"/>
            </a:lvl5pPr>
            <a:lvl6pPr marL="3454419" indent="0">
              <a:buNone/>
              <a:defRPr sz="2400" b="1"/>
            </a:lvl6pPr>
            <a:lvl7pPr marL="4145303" indent="0">
              <a:buNone/>
              <a:defRPr sz="2400" b="1"/>
            </a:lvl7pPr>
            <a:lvl8pPr marL="4836187" indent="0">
              <a:buNone/>
              <a:defRPr sz="2400" b="1"/>
            </a:lvl8pPr>
            <a:lvl9pPr marL="5527069" indent="0">
              <a:buNone/>
              <a:defRPr sz="24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7741712" y="2718595"/>
            <a:ext cx="6736292" cy="4939110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62011" y="341317"/>
            <a:ext cx="5013855" cy="1452563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958427" y="341322"/>
            <a:ext cx="8519583" cy="73163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762011" y="1793886"/>
            <a:ext cx="5013855" cy="5863829"/>
          </a:xfrm>
        </p:spPr>
        <p:txBody>
          <a:bodyPr/>
          <a:lstStyle>
            <a:lvl1pPr marL="0" indent="0">
              <a:buNone/>
              <a:defRPr sz="2100"/>
            </a:lvl1pPr>
            <a:lvl2pPr marL="690884" indent="0">
              <a:buNone/>
              <a:defRPr sz="1800"/>
            </a:lvl2pPr>
            <a:lvl3pPr marL="1381767" indent="0">
              <a:buNone/>
              <a:defRPr sz="1500"/>
            </a:lvl3pPr>
            <a:lvl4pPr marL="2072653" indent="0">
              <a:buNone/>
              <a:defRPr sz="1300"/>
            </a:lvl4pPr>
            <a:lvl5pPr marL="2763534" indent="0">
              <a:buNone/>
              <a:defRPr sz="1300"/>
            </a:lvl5pPr>
            <a:lvl6pPr marL="3454419" indent="0">
              <a:buNone/>
              <a:defRPr sz="1300"/>
            </a:lvl6pPr>
            <a:lvl7pPr marL="4145303" indent="0">
              <a:buNone/>
              <a:defRPr sz="1300"/>
            </a:lvl7pPr>
            <a:lvl8pPr marL="4836187" indent="0">
              <a:buNone/>
              <a:defRPr sz="1300"/>
            </a:lvl8pPr>
            <a:lvl9pPr marL="5527069" indent="0">
              <a:buNone/>
              <a:defRPr sz="13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87158" y="6000752"/>
            <a:ext cx="9144000" cy="708423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987158" y="765970"/>
            <a:ext cx="9144000" cy="5143500"/>
          </a:xfrm>
        </p:spPr>
        <p:txBody>
          <a:bodyPr/>
          <a:lstStyle>
            <a:lvl1pPr marL="0" indent="0">
              <a:buNone/>
              <a:defRPr sz="4800"/>
            </a:lvl1pPr>
            <a:lvl2pPr marL="690884" indent="0">
              <a:buNone/>
              <a:defRPr sz="4200"/>
            </a:lvl2pPr>
            <a:lvl3pPr marL="1381767" indent="0">
              <a:buNone/>
              <a:defRPr sz="3600"/>
            </a:lvl3pPr>
            <a:lvl4pPr marL="2072653" indent="0">
              <a:buNone/>
              <a:defRPr sz="3000"/>
            </a:lvl4pPr>
            <a:lvl5pPr marL="2763534" indent="0">
              <a:buNone/>
              <a:defRPr sz="3000"/>
            </a:lvl5pPr>
            <a:lvl6pPr marL="3454419" indent="0">
              <a:buNone/>
              <a:defRPr sz="3000"/>
            </a:lvl6pPr>
            <a:lvl7pPr marL="4145303" indent="0">
              <a:buNone/>
              <a:defRPr sz="3000"/>
            </a:lvl7pPr>
            <a:lvl8pPr marL="4836187" indent="0">
              <a:buNone/>
              <a:defRPr sz="3000"/>
            </a:lvl8pPr>
            <a:lvl9pPr marL="5527069" indent="0">
              <a:buNone/>
              <a:defRPr sz="3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987158" y="6709175"/>
            <a:ext cx="9144000" cy="1006075"/>
          </a:xfrm>
        </p:spPr>
        <p:txBody>
          <a:bodyPr/>
          <a:lstStyle>
            <a:lvl1pPr marL="0" indent="0">
              <a:buNone/>
              <a:defRPr sz="2100"/>
            </a:lvl1pPr>
            <a:lvl2pPr marL="690884" indent="0">
              <a:buNone/>
              <a:defRPr sz="1800"/>
            </a:lvl2pPr>
            <a:lvl3pPr marL="1381767" indent="0">
              <a:buNone/>
              <a:defRPr sz="1500"/>
            </a:lvl3pPr>
            <a:lvl4pPr marL="2072653" indent="0">
              <a:buNone/>
              <a:defRPr sz="1300"/>
            </a:lvl4pPr>
            <a:lvl5pPr marL="2763534" indent="0">
              <a:buNone/>
              <a:defRPr sz="1300"/>
            </a:lvl5pPr>
            <a:lvl6pPr marL="3454419" indent="0">
              <a:buNone/>
              <a:defRPr sz="1300"/>
            </a:lvl6pPr>
            <a:lvl7pPr marL="4145303" indent="0">
              <a:buNone/>
              <a:defRPr sz="1300"/>
            </a:lvl7pPr>
            <a:lvl8pPr marL="4836187" indent="0">
              <a:buNone/>
              <a:defRPr sz="1300"/>
            </a:lvl8pPr>
            <a:lvl9pPr marL="5527069" indent="0">
              <a:buNone/>
              <a:defRPr sz="13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11049012" y="343309"/>
            <a:ext cx="3429002" cy="7314404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762009" y="343309"/>
            <a:ext cx="10032998" cy="731440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143000" y="2663035"/>
            <a:ext cx="12954001" cy="1837531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286012" y="4857751"/>
            <a:ext cx="10667999" cy="21907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9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82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73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64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5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46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38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529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5839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3508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03855" y="5508633"/>
            <a:ext cx="12954001" cy="1702592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203855" y="3633395"/>
            <a:ext cx="12954001" cy="1875235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9114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8229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7344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6459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5574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4689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3804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52919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0390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762000" y="2000251"/>
            <a:ext cx="6731000" cy="5657452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7747000" y="2000251"/>
            <a:ext cx="6731000" cy="5657452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5032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62011" y="1918894"/>
            <a:ext cx="6733647" cy="79970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1149" indent="0">
              <a:buNone/>
              <a:defRPr sz="3000" b="1"/>
            </a:lvl2pPr>
            <a:lvl3pPr marL="1382298" indent="0">
              <a:buNone/>
              <a:defRPr sz="2700" b="1"/>
            </a:lvl3pPr>
            <a:lvl4pPr marL="2073448" indent="0">
              <a:buNone/>
              <a:defRPr sz="2400" b="1"/>
            </a:lvl4pPr>
            <a:lvl5pPr marL="2764597" indent="0">
              <a:buNone/>
              <a:defRPr sz="2400" b="1"/>
            </a:lvl5pPr>
            <a:lvl6pPr marL="3455746" indent="0">
              <a:buNone/>
              <a:defRPr sz="2400" b="1"/>
            </a:lvl6pPr>
            <a:lvl7pPr marL="4146895" indent="0">
              <a:buNone/>
              <a:defRPr sz="2400" b="1"/>
            </a:lvl7pPr>
            <a:lvl8pPr marL="4838045" indent="0">
              <a:buNone/>
              <a:defRPr sz="2400" b="1"/>
            </a:lvl8pPr>
            <a:lvl9pPr marL="5529194" indent="0">
              <a:buNone/>
              <a:defRPr sz="24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762011" y="2718595"/>
            <a:ext cx="6733647" cy="4939110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7741709" y="1918894"/>
            <a:ext cx="6736291" cy="79970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1149" indent="0">
              <a:buNone/>
              <a:defRPr sz="3000" b="1"/>
            </a:lvl2pPr>
            <a:lvl3pPr marL="1382298" indent="0">
              <a:buNone/>
              <a:defRPr sz="2700" b="1"/>
            </a:lvl3pPr>
            <a:lvl4pPr marL="2073448" indent="0">
              <a:buNone/>
              <a:defRPr sz="2400" b="1"/>
            </a:lvl4pPr>
            <a:lvl5pPr marL="2764597" indent="0">
              <a:buNone/>
              <a:defRPr sz="2400" b="1"/>
            </a:lvl5pPr>
            <a:lvl6pPr marL="3455746" indent="0">
              <a:buNone/>
              <a:defRPr sz="2400" b="1"/>
            </a:lvl6pPr>
            <a:lvl7pPr marL="4146895" indent="0">
              <a:buNone/>
              <a:defRPr sz="2400" b="1"/>
            </a:lvl7pPr>
            <a:lvl8pPr marL="4838045" indent="0">
              <a:buNone/>
              <a:defRPr sz="2400" b="1"/>
            </a:lvl8pPr>
            <a:lvl9pPr marL="5529194" indent="0">
              <a:buNone/>
              <a:defRPr sz="24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7741709" y="2718595"/>
            <a:ext cx="6736291" cy="4939110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7620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00893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0439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62001" y="341318"/>
            <a:ext cx="5013855" cy="1452562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958427" y="341315"/>
            <a:ext cx="8519583" cy="73163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762001" y="1793878"/>
            <a:ext cx="5013855" cy="5863829"/>
          </a:xfrm>
        </p:spPr>
        <p:txBody>
          <a:bodyPr/>
          <a:lstStyle>
            <a:lvl1pPr marL="0" indent="0">
              <a:buNone/>
              <a:defRPr sz="2100"/>
            </a:lvl1pPr>
            <a:lvl2pPr marL="691149" indent="0">
              <a:buNone/>
              <a:defRPr sz="1800"/>
            </a:lvl2pPr>
            <a:lvl3pPr marL="1382298" indent="0">
              <a:buNone/>
              <a:defRPr sz="1500"/>
            </a:lvl3pPr>
            <a:lvl4pPr marL="2073448" indent="0">
              <a:buNone/>
              <a:defRPr sz="1400"/>
            </a:lvl4pPr>
            <a:lvl5pPr marL="2764597" indent="0">
              <a:buNone/>
              <a:defRPr sz="1400"/>
            </a:lvl5pPr>
            <a:lvl6pPr marL="3455746" indent="0">
              <a:buNone/>
              <a:defRPr sz="1400"/>
            </a:lvl6pPr>
            <a:lvl7pPr marL="4146895" indent="0">
              <a:buNone/>
              <a:defRPr sz="1400"/>
            </a:lvl7pPr>
            <a:lvl8pPr marL="4838045" indent="0">
              <a:buNone/>
              <a:defRPr sz="1400"/>
            </a:lvl8pPr>
            <a:lvl9pPr marL="5529194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0660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87158" y="6000752"/>
            <a:ext cx="9144000" cy="708423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987158" y="765970"/>
            <a:ext cx="9144000" cy="5143500"/>
          </a:xfrm>
        </p:spPr>
        <p:txBody>
          <a:bodyPr/>
          <a:lstStyle>
            <a:lvl1pPr marL="0" indent="0">
              <a:buNone/>
              <a:defRPr sz="4800"/>
            </a:lvl1pPr>
            <a:lvl2pPr marL="691149" indent="0">
              <a:buNone/>
              <a:defRPr sz="4200"/>
            </a:lvl2pPr>
            <a:lvl3pPr marL="1382298" indent="0">
              <a:buNone/>
              <a:defRPr sz="3600"/>
            </a:lvl3pPr>
            <a:lvl4pPr marL="2073448" indent="0">
              <a:buNone/>
              <a:defRPr sz="3000"/>
            </a:lvl4pPr>
            <a:lvl5pPr marL="2764597" indent="0">
              <a:buNone/>
              <a:defRPr sz="3000"/>
            </a:lvl5pPr>
            <a:lvl6pPr marL="3455746" indent="0">
              <a:buNone/>
              <a:defRPr sz="3000"/>
            </a:lvl6pPr>
            <a:lvl7pPr marL="4146895" indent="0">
              <a:buNone/>
              <a:defRPr sz="3000"/>
            </a:lvl7pPr>
            <a:lvl8pPr marL="4838045" indent="0">
              <a:buNone/>
              <a:defRPr sz="3000"/>
            </a:lvl8pPr>
            <a:lvl9pPr marL="5529194" indent="0">
              <a:buNone/>
              <a:defRPr sz="3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987158" y="6709175"/>
            <a:ext cx="9144000" cy="1006075"/>
          </a:xfrm>
        </p:spPr>
        <p:txBody>
          <a:bodyPr/>
          <a:lstStyle>
            <a:lvl1pPr marL="0" indent="0">
              <a:buNone/>
              <a:defRPr sz="2100"/>
            </a:lvl1pPr>
            <a:lvl2pPr marL="691149" indent="0">
              <a:buNone/>
              <a:defRPr sz="1800"/>
            </a:lvl2pPr>
            <a:lvl3pPr marL="1382298" indent="0">
              <a:buNone/>
              <a:defRPr sz="1500"/>
            </a:lvl3pPr>
            <a:lvl4pPr marL="2073448" indent="0">
              <a:buNone/>
              <a:defRPr sz="1400"/>
            </a:lvl4pPr>
            <a:lvl5pPr marL="2764597" indent="0">
              <a:buNone/>
              <a:defRPr sz="1400"/>
            </a:lvl5pPr>
            <a:lvl6pPr marL="3455746" indent="0">
              <a:buNone/>
              <a:defRPr sz="1400"/>
            </a:lvl6pPr>
            <a:lvl7pPr marL="4146895" indent="0">
              <a:buNone/>
              <a:defRPr sz="1400"/>
            </a:lvl7pPr>
            <a:lvl8pPr marL="4838045" indent="0">
              <a:buNone/>
              <a:defRPr sz="1400"/>
            </a:lvl8pPr>
            <a:lvl9pPr marL="5529194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2967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5798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11049009" y="343308"/>
            <a:ext cx="3429001" cy="7314404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762007" y="343308"/>
            <a:ext cx="10032999" cy="731440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5299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762012" y="343307"/>
            <a:ext cx="13716002" cy="1428751"/>
          </a:xfrm>
          <a:prstGeom prst="rect">
            <a:avLst/>
          </a:prstGeom>
        </p:spPr>
        <p:txBody>
          <a:bodyPr vert="horz" lIns="138177" tIns="69088" rIns="138177" bIns="69088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62012" y="2000251"/>
            <a:ext cx="13716002" cy="5657453"/>
          </a:xfrm>
          <a:prstGeom prst="rect">
            <a:avLst/>
          </a:prstGeom>
        </p:spPr>
        <p:txBody>
          <a:bodyPr vert="horz" lIns="138177" tIns="69088" rIns="138177" bIns="69088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762002" y="7945444"/>
            <a:ext cx="3556000" cy="456404"/>
          </a:xfrm>
          <a:prstGeom prst="rect">
            <a:avLst/>
          </a:prstGeom>
        </p:spPr>
        <p:txBody>
          <a:bodyPr vert="horz" lIns="138177" tIns="69088" rIns="138177" bIns="69088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5207002" y="7945444"/>
            <a:ext cx="4826000" cy="456404"/>
          </a:xfrm>
          <a:prstGeom prst="rect">
            <a:avLst/>
          </a:prstGeom>
        </p:spPr>
        <p:txBody>
          <a:bodyPr vert="horz" lIns="138177" tIns="69088" rIns="138177" bIns="69088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0922000" y="7945444"/>
            <a:ext cx="3556000" cy="456404"/>
          </a:xfrm>
          <a:prstGeom prst="rect">
            <a:avLst/>
          </a:prstGeom>
        </p:spPr>
        <p:txBody>
          <a:bodyPr vert="horz" lIns="138177" tIns="69088" rIns="138177" bIns="69088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ctr" defTabSz="1381767" rtl="0" eaLnBrk="1" latinLnBrk="0" hangingPunct="1">
        <a:spcBef>
          <a:spcPct val="0"/>
        </a:spcBef>
        <a:buNone/>
        <a:defRPr sz="6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8162" indent="-518162" algn="l" defTabSz="1381767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22686" indent="-431803" algn="l" defTabSz="1381767" rtl="0" eaLnBrk="1" latinLnBrk="0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27211" indent="-345441" algn="l" defTabSz="138176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18094" indent="-345441" algn="l" defTabSz="1381767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108978" indent="-345441" algn="l" defTabSz="1381767" rtl="0" eaLnBrk="1" latinLnBrk="0" hangingPunct="1">
        <a:spcBef>
          <a:spcPct val="20000"/>
        </a:spcBef>
        <a:buFont typeface="Arial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99861" indent="-345441" algn="l" defTabSz="1381767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90747" indent="-345441" algn="l" defTabSz="1381767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81628" indent="-345441" algn="l" defTabSz="1381767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72513" indent="-345441" algn="l" defTabSz="1381767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90884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81767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72653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63534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54419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45303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36187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527069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762011" y="343299"/>
            <a:ext cx="13716001" cy="1428751"/>
          </a:xfrm>
          <a:prstGeom prst="rect">
            <a:avLst/>
          </a:prstGeom>
        </p:spPr>
        <p:txBody>
          <a:bodyPr vert="horz" lIns="138230" tIns="69115" rIns="138230" bIns="69115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62011" y="2000251"/>
            <a:ext cx="13716001" cy="5657452"/>
          </a:xfrm>
          <a:prstGeom prst="rect">
            <a:avLst/>
          </a:prstGeom>
        </p:spPr>
        <p:txBody>
          <a:bodyPr vert="horz" lIns="138230" tIns="69115" rIns="138230" bIns="69115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762001" y="7945442"/>
            <a:ext cx="3556000" cy="456404"/>
          </a:xfrm>
          <a:prstGeom prst="rect">
            <a:avLst/>
          </a:prstGeom>
        </p:spPr>
        <p:txBody>
          <a:bodyPr vert="horz" lIns="138230" tIns="69115" rIns="138230" bIns="69115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19.09.2024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5207001" y="7945442"/>
            <a:ext cx="4826000" cy="456404"/>
          </a:xfrm>
          <a:prstGeom prst="rect">
            <a:avLst/>
          </a:prstGeom>
        </p:spPr>
        <p:txBody>
          <a:bodyPr vert="horz" lIns="138230" tIns="69115" rIns="138230" bIns="69115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0922000" y="7945442"/>
            <a:ext cx="3556000" cy="456404"/>
          </a:xfrm>
          <a:prstGeom prst="rect">
            <a:avLst/>
          </a:prstGeom>
        </p:spPr>
        <p:txBody>
          <a:bodyPr vert="horz" lIns="138230" tIns="69115" rIns="138230" bIns="69115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159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ctr" defTabSz="1382298" rtl="0" eaLnBrk="1" latinLnBrk="0" hangingPunct="1">
        <a:spcBef>
          <a:spcPct val="0"/>
        </a:spcBef>
        <a:buNone/>
        <a:defRPr sz="6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8362" indent="-518362" algn="l" defTabSz="138229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23118" indent="-431968" algn="l" defTabSz="1382298" rtl="0" eaLnBrk="1" latinLnBrk="0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27873" indent="-345575" algn="l" defTabSz="1382298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19022" indent="-345575" algn="l" defTabSz="1382298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110172" indent="-345575" algn="l" defTabSz="1382298" rtl="0" eaLnBrk="1" latinLnBrk="0" hangingPunct="1">
        <a:spcBef>
          <a:spcPct val="20000"/>
        </a:spcBef>
        <a:buFont typeface="Arial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01321" indent="-345575" algn="l" defTabSz="1382298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92470" indent="-345575" algn="l" defTabSz="1382298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83619" indent="-345575" algn="l" defTabSz="1382298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74769" indent="-345575" algn="l" defTabSz="1382298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91149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82298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73448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64597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55746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46895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38045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529194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microsoft.com/office/2007/relationships/hdphoto" Target="../media/hdphoto1.wdp"/><Relationship Id="rId7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4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5.png"/><Relationship Id="rId4" Type="http://schemas.microsoft.com/office/2007/relationships/hdphoto" Target="../media/hdphoto2.wdp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jpe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6.jpeg"/><Relationship Id="rId7" Type="http://schemas.microsoft.com/office/2007/relationships/hdphoto" Target="../media/hdphoto6.wdp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2.jpeg"/><Relationship Id="rId5" Type="http://schemas.microsoft.com/office/2007/relationships/hdphoto" Target="../media/hdphoto5.wdp"/><Relationship Id="rId10" Type="http://schemas.openxmlformats.org/officeDocument/2006/relationships/image" Target="../media/image41.jpeg"/><Relationship Id="rId4" Type="http://schemas.openxmlformats.org/officeDocument/2006/relationships/image" Target="../media/image37.png"/><Relationship Id="rId9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ogmmateryal.eba.gov.tr/panel/upload/etkilesimli/kitap/kavram_calismalari/9y/cografya/index.html#p=118" TargetMode="External"/><Relationship Id="rId3" Type="http://schemas.openxmlformats.org/officeDocument/2006/relationships/image" Target="../media/image43.emf"/><Relationship Id="rId7" Type="http://schemas.openxmlformats.org/officeDocument/2006/relationships/hyperlink" Target="https://ogmmateryal.eba.gov.tr/panel/upload/etkilesimli/kitap/kavram_calismalari/9y/cografya/index.html#p=1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hyperlink" Target="https://ogmmateryal.eba.gov.tr/panel/upload/etkilesimli/kitap/kavram_calismalari/9y/cografya/index.html#p=13" TargetMode="External"/><Relationship Id="rId4" Type="http://schemas.openxmlformats.org/officeDocument/2006/relationships/image" Target="../media/image44.emf"/><Relationship Id="rId9" Type="http://schemas.openxmlformats.org/officeDocument/2006/relationships/image" Target="../media/image46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13" Type="http://schemas.openxmlformats.org/officeDocument/2006/relationships/image" Target="../media/image58.emf"/><Relationship Id="rId3" Type="http://schemas.openxmlformats.org/officeDocument/2006/relationships/image" Target="../media/image48.emf"/><Relationship Id="rId7" Type="http://schemas.openxmlformats.org/officeDocument/2006/relationships/image" Target="../media/image52.emf"/><Relationship Id="rId12" Type="http://schemas.openxmlformats.org/officeDocument/2006/relationships/image" Target="../media/image57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emf"/><Relationship Id="rId11" Type="http://schemas.openxmlformats.org/officeDocument/2006/relationships/image" Target="../media/image56.emf"/><Relationship Id="rId5" Type="http://schemas.openxmlformats.org/officeDocument/2006/relationships/image" Target="../media/image50.emf"/><Relationship Id="rId10" Type="http://schemas.openxmlformats.org/officeDocument/2006/relationships/image" Target="../media/image55.emf"/><Relationship Id="rId4" Type="http://schemas.openxmlformats.org/officeDocument/2006/relationships/image" Target="../media/image49.emf"/><Relationship Id="rId9" Type="http://schemas.openxmlformats.org/officeDocument/2006/relationships/image" Target="../media/image54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tin kutusu 9">
            <a:extLst>
              <a:ext uri="{FF2B5EF4-FFF2-40B4-BE49-F238E27FC236}">
                <a16:creationId xmlns:a16="http://schemas.microsoft.com/office/drawing/2014/main" id="{6517E41A-D687-408F-A2E2-B26D1B167AD6}"/>
              </a:ext>
            </a:extLst>
          </p:cNvPr>
          <p:cNvSpPr txBox="1"/>
          <p:nvPr/>
        </p:nvSpPr>
        <p:spPr>
          <a:xfrm>
            <a:off x="3155504" y="662808"/>
            <a:ext cx="10078180" cy="4448141"/>
          </a:xfrm>
          <a:prstGeom prst="rect">
            <a:avLst/>
          </a:prstGeom>
          <a:noFill/>
          <a:effectLst>
            <a:outerShdw dist="1219200" sx="3000" sy="3000" algn="ctr" rotWithShape="0">
              <a:schemeClr val="bg1"/>
            </a:outerShdw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lnSpc>
                <a:spcPts val="8600"/>
              </a:lnSpc>
            </a:pPr>
            <a:r>
              <a:rPr lang="tr-TR" sz="6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COĞRAFYA BİLİMİNİN KONUSU </a:t>
            </a:r>
          </a:p>
          <a:p>
            <a:pPr algn="ctr">
              <a:lnSpc>
                <a:spcPts val="8600"/>
              </a:lnSpc>
            </a:pPr>
            <a:r>
              <a:rPr lang="tr-TR" sz="6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 </a:t>
            </a:r>
          </a:p>
          <a:p>
            <a:pPr algn="ctr">
              <a:lnSpc>
                <a:spcPts val="8600"/>
              </a:lnSpc>
            </a:pPr>
            <a:r>
              <a:rPr lang="tr-TR" sz="6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BÖLÜMLERİ</a:t>
            </a:r>
          </a:p>
        </p:txBody>
      </p:sp>
      <p:pic>
        <p:nvPicPr>
          <p:cNvPr id="13" name="Picture 2" descr="YouTube - Google Play'de Uygulamalar">
            <a:extLst>
              <a:ext uri="{FF2B5EF4-FFF2-40B4-BE49-F238E27FC236}">
                <a16:creationId xmlns:a16="http://schemas.microsoft.com/office/drawing/2014/main" id="{5B1E5099-4410-4285-8D6A-3639FEB1CC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5" t="20364" r="7235" b="24080"/>
          <a:stretch/>
        </p:blipFill>
        <p:spPr bwMode="auto">
          <a:xfrm>
            <a:off x="12964992" y="5510386"/>
            <a:ext cx="864096" cy="50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Metin kutusu 6">
            <a:extLst>
              <a:ext uri="{FF2B5EF4-FFF2-40B4-BE49-F238E27FC236}">
                <a16:creationId xmlns:a16="http://schemas.microsoft.com/office/drawing/2014/main" id="{16FC553D-4344-4CFA-93AA-76EF378E9475}"/>
              </a:ext>
            </a:extLst>
          </p:cNvPr>
          <p:cNvSpPr txBox="1"/>
          <p:nvPr/>
        </p:nvSpPr>
        <p:spPr>
          <a:xfrm>
            <a:off x="920872" y="7931493"/>
            <a:ext cx="190500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r-TR"/>
            </a:defPPr>
            <a:lvl1pPr marL="0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1149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82298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73448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4597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55746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46895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38045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9194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500" b="1" dirty="0" err="1"/>
              <a:t>irfanlandiya_cografya</a:t>
            </a:r>
            <a:endParaRPr lang="tr-TR" sz="1500" b="1" dirty="0"/>
          </a:p>
        </p:txBody>
      </p:sp>
      <p:sp>
        <p:nvSpPr>
          <p:cNvPr id="20" name="Metin kutusu 9">
            <a:extLst>
              <a:ext uri="{FF2B5EF4-FFF2-40B4-BE49-F238E27FC236}">
                <a16:creationId xmlns:a16="http://schemas.microsoft.com/office/drawing/2014/main" id="{B9805258-4E85-4A66-AF10-7EA3A03F63EC}"/>
              </a:ext>
            </a:extLst>
          </p:cNvPr>
          <p:cNvSpPr txBox="1"/>
          <p:nvPr/>
        </p:nvSpPr>
        <p:spPr>
          <a:xfrm>
            <a:off x="6096056" y="7857553"/>
            <a:ext cx="3313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r-TR"/>
            </a:defPPr>
            <a:lvl1pPr marL="0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1149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82298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73448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4597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55746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46895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38045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9194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www.irfanakar.com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2C558B0-BA03-57B0-04CC-F8C96A533C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4" y="5947745"/>
            <a:ext cx="1733209" cy="199134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38AD683F-C219-CC98-C2F2-43A90D002E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56" y="6026484"/>
            <a:ext cx="1905009" cy="1905009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A1D490F3-06BB-60CD-99CF-B4A148FF07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4536" y="6034084"/>
            <a:ext cx="1905008" cy="1905008"/>
          </a:xfrm>
          <a:prstGeom prst="rect">
            <a:avLst/>
          </a:prstGeom>
        </p:spPr>
      </p:pic>
      <p:pic>
        <p:nvPicPr>
          <p:cNvPr id="8" name="Picture 4" descr="Instagram - Google Play&amp;#39;de Uygulamalar">
            <a:extLst>
              <a:ext uri="{FF2B5EF4-FFF2-40B4-BE49-F238E27FC236}">
                <a16:creationId xmlns:a16="http://schemas.microsoft.com/office/drawing/2014/main" id="{92D55079-ABE0-2642-6D83-147414B95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80" y="5357957"/>
            <a:ext cx="566192" cy="56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kış Çizelgesi: Belge 1">
            <a:extLst>
              <a:ext uri="{FF2B5EF4-FFF2-40B4-BE49-F238E27FC236}">
                <a16:creationId xmlns:a16="http://schemas.microsoft.com/office/drawing/2014/main" id="{93EFD8B2-A9F2-D903-0F96-1D9F7DBC4534}"/>
              </a:ext>
            </a:extLst>
          </p:cNvPr>
          <p:cNvSpPr/>
          <p:nvPr/>
        </p:nvSpPr>
        <p:spPr>
          <a:xfrm>
            <a:off x="0" y="0"/>
            <a:ext cx="2156472" cy="2770495"/>
          </a:xfrm>
          <a:prstGeom prst="flowChartDocument">
            <a:avLst/>
          </a:prstGeom>
          <a:solidFill>
            <a:srgbClr val="009ED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</a:p>
          <a:p>
            <a:pPr algn="ctr"/>
            <a:r>
              <a:rPr lang="tr-T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ÜNİTE</a:t>
            </a:r>
          </a:p>
          <a:p>
            <a:pPr algn="ctr"/>
            <a:r>
              <a:rPr lang="tr-TR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COĞRAFYANIN DOĞASI</a:t>
            </a:r>
          </a:p>
        </p:txBody>
      </p:sp>
    </p:spTree>
    <p:extLst>
      <p:ext uri="{BB962C8B-B14F-4D97-AF65-F5344CB8AC3E}">
        <p14:creationId xmlns:p14="http://schemas.microsoft.com/office/powerpoint/2010/main" val="523028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yagram 7">
            <a:extLst>
              <a:ext uri="{FF2B5EF4-FFF2-40B4-BE49-F238E27FC236}">
                <a16:creationId xmlns:a16="http://schemas.microsoft.com/office/drawing/2014/main" id="{42243830-FFF5-0B40-53C4-7F00DFAAFF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6860994"/>
              </p:ext>
            </p:extLst>
          </p:nvPr>
        </p:nvGraphicFramePr>
        <p:xfrm>
          <a:off x="0" y="325810"/>
          <a:ext cx="14964816" cy="8399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Başlık 1">
            <a:extLst>
              <a:ext uri="{FF2B5EF4-FFF2-40B4-BE49-F238E27FC236}">
                <a16:creationId xmlns:a16="http://schemas.microsoft.com/office/drawing/2014/main" id="{ED2EFFD2-98D9-3CF2-52B2-8206B596B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288" y="63163"/>
            <a:ext cx="13609512" cy="766703"/>
          </a:xfrm>
          <a:solidFill>
            <a:srgbClr val="48599F"/>
          </a:solidFill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SUNUM İÇERİĞİ</a:t>
            </a:r>
          </a:p>
        </p:txBody>
      </p:sp>
    </p:spTree>
    <p:extLst>
      <p:ext uri="{BB962C8B-B14F-4D97-AF65-F5344CB8AC3E}">
        <p14:creationId xmlns:p14="http://schemas.microsoft.com/office/powerpoint/2010/main" val="3766240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033C6C8-C6EA-4C76-B3DC-50104FA466BB}"/>
              </a:ext>
            </a:extLst>
          </p:cNvPr>
          <p:cNvSpPr txBox="1"/>
          <p:nvPr/>
        </p:nvSpPr>
        <p:spPr>
          <a:xfrm>
            <a:off x="1643336" y="-160050"/>
            <a:ext cx="13369795" cy="1105687"/>
          </a:xfrm>
          <a:prstGeom prst="rect">
            <a:avLst/>
          </a:prstGeom>
          <a:noFill/>
          <a:effectLst>
            <a:outerShdw dist="1219200" sx="3000" sy="3000" algn="ctr" rotWithShape="0">
              <a:schemeClr val="bg1"/>
            </a:outerShdw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lnSpc>
                <a:spcPts val="8600"/>
              </a:lnSpc>
            </a:pPr>
            <a:r>
              <a:rPr lang="tr-TR" sz="5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DOĞA ve İNSAN ETKİLEŞİMİ ÖRNEKLERİ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8A15A98B-A2D5-48CD-9AE5-9704D5A22CA2}"/>
              </a:ext>
            </a:extLst>
          </p:cNvPr>
          <p:cNvSpPr/>
          <p:nvPr/>
        </p:nvSpPr>
        <p:spPr>
          <a:xfrm>
            <a:off x="0" y="1135064"/>
            <a:ext cx="7063068" cy="63090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lIns="91405" tIns="45702" rIns="91405" bIns="45702">
            <a:spAutoFit/>
          </a:bodyPr>
          <a:lstStyle/>
          <a:p>
            <a:pPr algn="ctr"/>
            <a:r>
              <a:rPr lang="tr-TR" sz="3500" b="1" dirty="0">
                <a:solidFill>
                  <a:schemeClr val="bg1"/>
                </a:solidFill>
              </a:rPr>
              <a:t>Doğanın İnsanı etkilemesine örnekler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0F7F9C2-5B09-4567-9B53-930ACC495C1F}"/>
              </a:ext>
            </a:extLst>
          </p:cNvPr>
          <p:cNvSpPr/>
          <p:nvPr/>
        </p:nvSpPr>
        <p:spPr>
          <a:xfrm>
            <a:off x="8558082" y="1176994"/>
            <a:ext cx="6681917" cy="60012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lIns="91405" tIns="45702" rIns="91405" bIns="45702">
            <a:spAutoFit/>
          </a:bodyPr>
          <a:lstStyle/>
          <a:p>
            <a:pPr algn="ctr"/>
            <a:r>
              <a:rPr lang="tr-TR" sz="3300" b="1" dirty="0">
                <a:solidFill>
                  <a:schemeClr val="bg1"/>
                </a:solidFill>
              </a:rPr>
              <a:t>İnsanın doğayı etkilemesine örnekler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4217467C-AF41-4C61-BDDD-2248B5CAD572}"/>
              </a:ext>
            </a:extLst>
          </p:cNvPr>
          <p:cNvSpPr/>
          <p:nvPr/>
        </p:nvSpPr>
        <p:spPr>
          <a:xfrm>
            <a:off x="263719" y="2052486"/>
            <a:ext cx="4432308" cy="1338792"/>
          </a:xfrm>
          <a:prstGeom prst="rect">
            <a:avLst/>
          </a:prstGeom>
          <a:solidFill>
            <a:schemeClr val="tx2">
              <a:lumMod val="40000"/>
              <a:lumOff val="60000"/>
              <a:alpha val="26000"/>
            </a:schemeClr>
          </a:solidFill>
          <a:ln w="6350">
            <a:solidFill>
              <a:schemeClr val="bg1"/>
            </a:solidFill>
            <a:prstDash val="sysDot"/>
          </a:ln>
        </p:spPr>
        <p:txBody>
          <a:bodyPr wrap="square" lIns="91405" tIns="45702" rIns="91405" bIns="45702">
            <a:spAutoFit/>
          </a:bodyPr>
          <a:lstStyle/>
          <a:p>
            <a:pPr algn="just"/>
            <a:r>
              <a:rPr lang="tr-TR" b="1" dirty="0"/>
              <a:t>Ekvatorda, nem ve sıcaklık nedeniyle insanların yüksek alanlara yerleşmesi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4E3D79B-0795-497D-AC9B-E7551485D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409" y="4419717"/>
            <a:ext cx="2608896" cy="17381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5E21E16-987A-45E8-BEF2-C1094A853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543" y="2052486"/>
            <a:ext cx="2597457" cy="1748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005CBDE2-1598-4DC9-B79B-EA69FFE70111}"/>
              </a:ext>
            </a:extLst>
          </p:cNvPr>
          <p:cNvSpPr/>
          <p:nvPr/>
        </p:nvSpPr>
        <p:spPr>
          <a:xfrm>
            <a:off x="120226" y="4157385"/>
            <a:ext cx="4619454" cy="1338792"/>
          </a:xfrm>
          <a:prstGeom prst="rect">
            <a:avLst/>
          </a:prstGeom>
          <a:solidFill>
            <a:schemeClr val="tx2">
              <a:lumMod val="40000"/>
              <a:lumOff val="60000"/>
              <a:alpha val="26000"/>
            </a:schemeClr>
          </a:solidFill>
          <a:ln w="6350">
            <a:solidFill>
              <a:schemeClr val="bg1"/>
            </a:solidFill>
            <a:prstDash val="sysDot"/>
          </a:ln>
        </p:spPr>
        <p:txBody>
          <a:bodyPr wrap="square" lIns="91405" tIns="45702" rIns="91405" bIns="45702">
            <a:spAutoFit/>
          </a:bodyPr>
          <a:lstStyle/>
          <a:p>
            <a:pPr algn="just"/>
            <a:r>
              <a:rPr lang="tr-TR" b="1" dirty="0"/>
              <a:t>Soğuk iklim bölgelerinde insanların soğuktan korunmak için kalın kıyafetler kullanması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CB127F10-6EBC-42DE-A2EC-431F9C89D0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035" t="7159" r="22596" b="12537"/>
          <a:stretch/>
        </p:blipFill>
        <p:spPr>
          <a:xfrm>
            <a:off x="8614082" y="6652970"/>
            <a:ext cx="2563980" cy="1748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Dikdörtgen 13">
            <a:extLst>
              <a:ext uri="{FF2B5EF4-FFF2-40B4-BE49-F238E27FC236}">
                <a16:creationId xmlns:a16="http://schemas.microsoft.com/office/drawing/2014/main" id="{D4829A42-9A6C-494A-A7A4-3EC4F338CCCB}"/>
              </a:ext>
            </a:extLst>
          </p:cNvPr>
          <p:cNvSpPr/>
          <p:nvPr/>
        </p:nvSpPr>
        <p:spPr>
          <a:xfrm>
            <a:off x="100854" y="6292393"/>
            <a:ext cx="4619454" cy="1338792"/>
          </a:xfrm>
          <a:prstGeom prst="rect">
            <a:avLst/>
          </a:prstGeom>
          <a:solidFill>
            <a:schemeClr val="tx2">
              <a:lumMod val="40000"/>
              <a:lumOff val="60000"/>
              <a:alpha val="26000"/>
            </a:schemeClr>
          </a:solidFill>
          <a:ln w="6350">
            <a:solidFill>
              <a:schemeClr val="bg1"/>
            </a:solidFill>
            <a:prstDash val="sysDot"/>
          </a:ln>
        </p:spPr>
        <p:txBody>
          <a:bodyPr wrap="square" lIns="91405" tIns="45702" rIns="91405" bIns="45702">
            <a:spAutoFit/>
          </a:bodyPr>
          <a:lstStyle/>
          <a:p>
            <a:pPr algn="just"/>
            <a:r>
              <a:rPr lang="tr-TR" b="1" dirty="0"/>
              <a:t>Uygarlıkların akarsu kenarları ve verimli tarım alanlarının bulunduğu alanlara kurulması.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26A26D7C-9EFE-40CA-A5D1-D1B2C6F80926}"/>
              </a:ext>
            </a:extLst>
          </p:cNvPr>
          <p:cNvSpPr/>
          <p:nvPr/>
        </p:nvSpPr>
        <p:spPr>
          <a:xfrm>
            <a:off x="11292408" y="2039258"/>
            <a:ext cx="3825056" cy="1754290"/>
          </a:xfrm>
          <a:prstGeom prst="rect">
            <a:avLst/>
          </a:prstGeom>
          <a:solidFill>
            <a:schemeClr val="accent6">
              <a:lumMod val="75000"/>
              <a:alpha val="26000"/>
            </a:schemeClr>
          </a:solidFill>
          <a:ln w="6350">
            <a:solidFill>
              <a:schemeClr val="bg1"/>
            </a:solidFill>
            <a:prstDash val="sysDot"/>
          </a:ln>
        </p:spPr>
        <p:txBody>
          <a:bodyPr wrap="square" lIns="91405" tIns="45702" rIns="91405" bIns="45702">
            <a:spAutoFit/>
          </a:bodyPr>
          <a:lstStyle/>
          <a:p>
            <a:pPr algn="just"/>
            <a:r>
              <a:rPr lang="tr-TR" b="1" dirty="0"/>
              <a:t>Yeraltı kaynaklarının kullanımı nedeniyle biyolojik/Ekolojik özelliklerin zarar görmesi 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E858E947-5C29-42F1-9852-F67A8B6B2ED6}"/>
              </a:ext>
            </a:extLst>
          </p:cNvPr>
          <p:cNvSpPr/>
          <p:nvPr/>
        </p:nvSpPr>
        <p:spPr>
          <a:xfrm>
            <a:off x="11445056" y="4455472"/>
            <a:ext cx="3672408" cy="1754290"/>
          </a:xfrm>
          <a:prstGeom prst="rect">
            <a:avLst/>
          </a:prstGeom>
          <a:solidFill>
            <a:schemeClr val="accent6">
              <a:lumMod val="75000"/>
              <a:alpha val="26000"/>
            </a:schemeClr>
          </a:solidFill>
          <a:ln w="6350">
            <a:solidFill>
              <a:schemeClr val="bg1"/>
            </a:solidFill>
            <a:prstDash val="sysDot"/>
          </a:ln>
        </p:spPr>
        <p:txBody>
          <a:bodyPr wrap="square" lIns="91405" tIns="45702" rIns="91405" bIns="45702">
            <a:spAutoFit/>
          </a:bodyPr>
          <a:lstStyle/>
          <a:p>
            <a:pPr algn="just"/>
            <a:r>
              <a:rPr lang="tr-TR" b="1" dirty="0"/>
              <a:t>Su kaynaklarının kontrolsüz kullanımı sonucu su kirliliği oluşması.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96A66A2D-311D-436F-AFBE-280DFF344892}"/>
              </a:ext>
            </a:extLst>
          </p:cNvPr>
          <p:cNvSpPr/>
          <p:nvPr/>
        </p:nvSpPr>
        <p:spPr>
          <a:xfrm>
            <a:off x="11445056" y="6652970"/>
            <a:ext cx="3672408" cy="923293"/>
          </a:xfrm>
          <a:prstGeom prst="rect">
            <a:avLst/>
          </a:prstGeom>
          <a:solidFill>
            <a:schemeClr val="accent6">
              <a:lumMod val="75000"/>
              <a:alpha val="26000"/>
            </a:schemeClr>
          </a:solidFill>
          <a:ln w="6350">
            <a:solidFill>
              <a:schemeClr val="bg1"/>
            </a:solidFill>
            <a:prstDash val="sysDot"/>
          </a:ln>
        </p:spPr>
        <p:txBody>
          <a:bodyPr wrap="square" lIns="91405" tIns="45702" rIns="91405" bIns="45702">
            <a:spAutoFit/>
          </a:bodyPr>
          <a:lstStyle/>
          <a:p>
            <a:pPr algn="just"/>
            <a:r>
              <a:rPr lang="tr-TR" b="1" dirty="0"/>
              <a:t>Barajlarda balık çiftliklerinin kurulması.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26BC8A73-A9F4-4FC8-8AF3-03E17BDDD5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739" t="10359" r="28264" b="17240"/>
          <a:stretch/>
        </p:blipFill>
        <p:spPr>
          <a:xfrm>
            <a:off x="8518338" y="2056761"/>
            <a:ext cx="2630281" cy="1744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4" name="Picture 10" descr="Müsilaj nedir, neden olur, nerelerde var? Müsilaj son durum haritası 2021">
            <a:extLst>
              <a:ext uri="{FF2B5EF4-FFF2-40B4-BE49-F238E27FC236}">
                <a16:creationId xmlns:a16="http://schemas.microsoft.com/office/drawing/2014/main" id="{A49CD5A7-9C60-436A-B732-8340B7494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694" y="4455472"/>
            <a:ext cx="2597457" cy="1744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E7E2C3ED-D62A-4A99-9BD6-70E3CCC23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409" y="6652970"/>
            <a:ext cx="2580591" cy="1748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693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nvisat mosaic May - November 2004">
            <a:extLst>
              <a:ext uri="{FF2B5EF4-FFF2-40B4-BE49-F238E27FC236}">
                <a16:creationId xmlns:a16="http://schemas.microsoft.com/office/drawing/2014/main" id="{9165A593-CE1E-3437-66A4-6D8B100B9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753" y="3362533"/>
            <a:ext cx="9239180" cy="44030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DFCF2FE-654D-3F3D-9E5C-CC5AACE59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986" y="59850"/>
            <a:ext cx="2271909" cy="687699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tr-TR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SENCE?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5F16B27-E4B5-4E78-35A6-10188694A46E}"/>
              </a:ext>
            </a:extLst>
          </p:cNvPr>
          <p:cNvSpPr/>
          <p:nvPr/>
        </p:nvSpPr>
        <p:spPr>
          <a:xfrm>
            <a:off x="4844532" y="3561886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1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B9DC62C-342C-43AC-2179-3646B02DC4FF}"/>
              </a:ext>
            </a:extLst>
          </p:cNvPr>
          <p:cNvSpPr/>
          <p:nvPr/>
        </p:nvSpPr>
        <p:spPr>
          <a:xfrm>
            <a:off x="9510226" y="4490580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4</a:t>
            </a:r>
          </a:p>
        </p:txBody>
      </p:sp>
      <p:pic>
        <p:nvPicPr>
          <p:cNvPr id="2052" name="Picture 4" descr="ESKİMOLAR – Ayşegül BEKTAŞ">
            <a:extLst>
              <a:ext uri="{FF2B5EF4-FFF2-40B4-BE49-F238E27FC236}">
                <a16:creationId xmlns:a16="http://schemas.microsoft.com/office/drawing/2014/main" id="{EBDFA8CC-4A88-88F6-C15A-1BAC166C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50" y="2753602"/>
            <a:ext cx="3580631" cy="1931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iaggio privato di 3 notti a Lhasa | GetYourGuide">
            <a:extLst>
              <a:ext uri="{FF2B5EF4-FFF2-40B4-BE49-F238E27FC236}">
                <a16:creationId xmlns:a16="http://schemas.microsoft.com/office/drawing/2014/main" id="{EA0A3E46-985A-0D5D-1238-F306DC3E6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7093" y="1592168"/>
            <a:ext cx="3669963" cy="1898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9AA65D3-8919-1475-CA95-0ACB98586FA1}"/>
              </a:ext>
            </a:extLst>
          </p:cNvPr>
          <p:cNvSpPr/>
          <p:nvPr/>
        </p:nvSpPr>
        <p:spPr>
          <a:xfrm>
            <a:off x="7309019" y="4576803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2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A51B7D8F-3F48-30CB-A7F6-2FD2C0DA2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915" y="1546450"/>
            <a:ext cx="3441774" cy="24824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Teraslı pirinç tarlaları Puzzle ve Yapbozlar (Ülkeler, Çin) | Puzzle Garage">
            <a:extLst>
              <a:ext uri="{FF2B5EF4-FFF2-40B4-BE49-F238E27FC236}">
                <a16:creationId xmlns:a16="http://schemas.microsoft.com/office/drawing/2014/main" id="{6C739C6E-8EAD-FD3B-E5B5-612980830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161" y="6342165"/>
            <a:ext cx="3580631" cy="1931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14C6ADE6-9456-5FCB-4542-367B4228C703}"/>
              </a:ext>
            </a:extLst>
          </p:cNvPr>
          <p:cNvSpPr/>
          <p:nvPr/>
        </p:nvSpPr>
        <p:spPr>
          <a:xfrm>
            <a:off x="10169907" y="4703422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5</a:t>
            </a:r>
          </a:p>
        </p:txBody>
      </p:sp>
      <p:pic>
        <p:nvPicPr>
          <p:cNvPr id="2060" name="Picture 12" descr="Dubai'de Gezilecek Yerler">
            <a:extLst>
              <a:ext uri="{FF2B5EF4-FFF2-40B4-BE49-F238E27FC236}">
                <a16:creationId xmlns:a16="http://schemas.microsoft.com/office/drawing/2014/main" id="{25DE0662-4252-CDE2-1079-17B4032B7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905" y="6666655"/>
            <a:ext cx="3573632" cy="1940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6C51E67-FA34-C570-BA22-0F819B578C2B}"/>
              </a:ext>
            </a:extLst>
          </p:cNvPr>
          <p:cNvSpPr/>
          <p:nvPr/>
        </p:nvSpPr>
        <p:spPr>
          <a:xfrm>
            <a:off x="8707772" y="4703422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3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72D21174-451F-BCEC-8DDA-18B5DBEC4538}"/>
              </a:ext>
            </a:extLst>
          </p:cNvPr>
          <p:cNvSpPr txBox="1"/>
          <p:nvPr/>
        </p:nvSpPr>
        <p:spPr>
          <a:xfrm>
            <a:off x="399905" y="630718"/>
            <a:ext cx="14689632" cy="892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tr-TR" sz="26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tr-TR" sz="2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Numaralanmış görsellerden yola çıkarak doğa ve insan etkileşimine ilişkin görüşlerinizi açıklayınız.</a:t>
            </a:r>
          </a:p>
          <a:p>
            <a:pPr algn="just"/>
            <a:r>
              <a:rPr lang="tr-TR" sz="26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tr-TR" sz="2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Yakın çevrenizden doğa ve insan etkileşimine örnekler veriniz.</a:t>
            </a:r>
          </a:p>
        </p:txBody>
      </p:sp>
      <p:cxnSp>
        <p:nvCxnSpPr>
          <p:cNvPr id="15" name="Düz Ok Bağlayıcısı 14">
            <a:extLst>
              <a:ext uri="{FF2B5EF4-FFF2-40B4-BE49-F238E27FC236}">
                <a16:creationId xmlns:a16="http://schemas.microsoft.com/office/drawing/2014/main" id="{1B13476E-0BFF-5F28-5779-37892198B577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3855081" y="2753602"/>
            <a:ext cx="1063268" cy="87667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Ok Bağlayıcısı 16">
            <a:extLst>
              <a:ext uri="{FF2B5EF4-FFF2-40B4-BE49-F238E27FC236}">
                <a16:creationId xmlns:a16="http://schemas.microsoft.com/office/drawing/2014/main" id="{D47D70ED-761E-CC9D-90DE-F4B3AD00A9BC}"/>
              </a:ext>
            </a:extLst>
          </p:cNvPr>
          <p:cNvCxnSpPr>
            <a:cxnSpLocks/>
          </p:cNvCxnSpPr>
          <p:nvPr/>
        </p:nvCxnSpPr>
        <p:spPr>
          <a:xfrm flipV="1">
            <a:off x="7716464" y="3995697"/>
            <a:ext cx="262424" cy="62492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086C7B78-1D93-B1D1-C172-C78D47D4147E}"/>
              </a:ext>
            </a:extLst>
          </p:cNvPr>
          <p:cNvCxnSpPr>
            <a:cxnSpLocks/>
          </p:cNvCxnSpPr>
          <p:nvPr/>
        </p:nvCxnSpPr>
        <p:spPr>
          <a:xfrm flipV="1">
            <a:off x="9853665" y="3490424"/>
            <a:ext cx="1142230" cy="100015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Düz Ok Bağlayıcısı 21">
            <a:extLst>
              <a:ext uri="{FF2B5EF4-FFF2-40B4-BE49-F238E27FC236}">
                <a16:creationId xmlns:a16="http://schemas.microsoft.com/office/drawing/2014/main" id="{EE750467-60AE-44A3-A6EB-6E805A588CF3}"/>
              </a:ext>
            </a:extLst>
          </p:cNvPr>
          <p:cNvCxnSpPr>
            <a:cxnSpLocks/>
            <a:stCxn id="10" idx="5"/>
          </p:cNvCxnSpPr>
          <p:nvPr/>
        </p:nvCxnSpPr>
        <p:spPr>
          <a:xfrm>
            <a:off x="10600146" y="5102008"/>
            <a:ext cx="1031896" cy="122783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Düz Ok Bağlayıcısı 24">
            <a:extLst>
              <a:ext uri="{FF2B5EF4-FFF2-40B4-BE49-F238E27FC236}">
                <a16:creationId xmlns:a16="http://schemas.microsoft.com/office/drawing/2014/main" id="{BEA55040-16E4-9AEF-AEDD-2430124F7132}"/>
              </a:ext>
            </a:extLst>
          </p:cNvPr>
          <p:cNvCxnSpPr>
            <a:cxnSpLocks/>
          </p:cNvCxnSpPr>
          <p:nvPr/>
        </p:nvCxnSpPr>
        <p:spPr>
          <a:xfrm>
            <a:off x="8922892" y="5134031"/>
            <a:ext cx="252028" cy="153262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63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>
            <a:extLst>
              <a:ext uri="{FF2B5EF4-FFF2-40B4-BE49-F238E27FC236}">
                <a16:creationId xmlns:a16="http://schemas.microsoft.com/office/drawing/2014/main" id="{1D23A758-06B8-4066-AF10-7A930058F0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301" y="1694538"/>
            <a:ext cx="3209108" cy="24068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Yuvarlatılmış Dikdörtgen 2"/>
          <p:cNvSpPr/>
          <p:nvPr/>
        </p:nvSpPr>
        <p:spPr>
          <a:xfrm>
            <a:off x="459814" y="4389334"/>
            <a:ext cx="3444933" cy="2453878"/>
          </a:xfrm>
          <a:prstGeom prst="roundRect">
            <a:avLst/>
          </a:prstGeom>
          <a:solidFill>
            <a:schemeClr val="accent3"/>
          </a:solidFill>
          <a:ln>
            <a:solidFill>
              <a:srgbClr val="000000"/>
            </a:solidFill>
            <a:prstDash val="sys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2" rIns="91405" bIns="45702" spcCol="0" rtlCol="0" anchor="ctr"/>
          <a:lstStyle/>
          <a:p>
            <a:pPr algn="just"/>
            <a:r>
              <a:rPr lang="tr-TR" sz="2400" b="0" i="0" u="none" strike="noStrike" baseline="0" dirty="0">
                <a:solidFill>
                  <a:schemeClr val="tx1"/>
                </a:solidFill>
                <a:latin typeface="Helvetica" panose="020B0604020202020204" pitchFamily="34" charset="0"/>
              </a:rPr>
              <a:t>İnsanın etkisi olmadan, insan ve insani unsurların dışında kalan mekâna</a:t>
            </a:r>
          </a:p>
          <a:p>
            <a:pPr algn="just"/>
            <a:r>
              <a:rPr lang="tr-TR" sz="2500" b="1" dirty="0">
                <a:solidFill>
                  <a:schemeClr val="accent2"/>
                </a:solidFill>
              </a:rPr>
              <a:t>doğal ortam ve unsurlardır</a:t>
            </a:r>
            <a:r>
              <a:rPr lang="tr-TR" sz="250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3" name="Yuvarlatılmış Dikdörtgen 12"/>
          <p:cNvSpPr/>
          <p:nvPr/>
        </p:nvSpPr>
        <p:spPr>
          <a:xfrm>
            <a:off x="5992979" y="4421371"/>
            <a:ext cx="3422544" cy="2447089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2" rIns="91405" bIns="45702" spcCol="0" rtlCol="0" anchor="ctr"/>
          <a:lstStyle/>
          <a:p>
            <a:pPr algn="just"/>
            <a:r>
              <a:rPr lang="tr-TR" sz="2500" dirty="0">
                <a:solidFill>
                  <a:schemeClr val="tx1"/>
                </a:solidFill>
              </a:rPr>
              <a:t>Yeryüzünde gerçekleşen bütün insan faaliyetlerini oluşturan ortam </a:t>
            </a:r>
            <a:r>
              <a:rPr lang="tr-TR" sz="2500" b="1" dirty="0">
                <a:solidFill>
                  <a:schemeClr val="accent2">
                    <a:lumMod val="75000"/>
                  </a:schemeClr>
                </a:solidFill>
              </a:rPr>
              <a:t>beşerî ortam ve unsurlardır. </a:t>
            </a:r>
            <a:endParaRPr lang="tr-TR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11465587" y="4464145"/>
            <a:ext cx="3444255" cy="245387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2" rIns="91405" bIns="45702" spcCol="0" rtlCol="0" anchor="ctr"/>
          <a:lstStyle/>
          <a:p>
            <a:pPr algn="just"/>
            <a:r>
              <a:rPr lang="tr-TR" sz="2500" dirty="0">
                <a:solidFill>
                  <a:schemeClr val="accent2">
                    <a:lumMod val="75000"/>
                  </a:schemeClr>
                </a:solidFill>
              </a:rPr>
              <a:t>Doğal ortam ile beşerî ortamın(insan faaliyetleri) birlikteliğinden oluşan en geniş yaşam alanı </a:t>
            </a:r>
            <a:r>
              <a:rPr lang="tr-TR" sz="2500" b="1" dirty="0">
                <a:solidFill>
                  <a:srgbClr val="FFFF00"/>
                </a:solidFill>
              </a:rPr>
              <a:t>coğrafi ortamdır</a:t>
            </a:r>
            <a:r>
              <a:rPr lang="tr-TR" sz="2500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1B46803-CFA2-4CA4-A59C-79D639390A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89" y="1734684"/>
            <a:ext cx="3155581" cy="23666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0" name="Yuvarlatılmış Dikdörtgen 12">
            <a:extLst>
              <a:ext uri="{FF2B5EF4-FFF2-40B4-BE49-F238E27FC236}">
                <a16:creationId xmlns:a16="http://schemas.microsoft.com/office/drawing/2014/main" id="{7071645F-AF55-440B-82F1-8BD7BF28ECC4}"/>
              </a:ext>
            </a:extLst>
          </p:cNvPr>
          <p:cNvSpPr/>
          <p:nvPr/>
        </p:nvSpPr>
        <p:spPr>
          <a:xfrm>
            <a:off x="101588" y="7227787"/>
            <a:ext cx="15036824" cy="901874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2" rIns="91405" bIns="45702" spcCol="0" rtlCol="0" anchor="ctr"/>
          <a:lstStyle/>
          <a:p>
            <a:pPr algn="just"/>
            <a:r>
              <a:rPr lang="tr-TR" sz="2600" b="1" dirty="0">
                <a:solidFill>
                  <a:schemeClr val="bg1"/>
                </a:solidFill>
              </a:rPr>
              <a:t>Doğal ortamı oluşturan unsurlarda meydana gelen geçici ya da sürekli değişimlere </a:t>
            </a:r>
            <a:r>
              <a:rPr lang="tr-TR" sz="2600" b="1" u="sng" dirty="0">
                <a:solidFill>
                  <a:srgbClr val="FFFF00"/>
                </a:solidFill>
              </a:rPr>
              <a:t>doğa olayı </a:t>
            </a:r>
            <a:r>
              <a:rPr lang="tr-TR" sz="2600" b="1" dirty="0">
                <a:solidFill>
                  <a:schemeClr val="bg1"/>
                </a:solidFill>
              </a:rPr>
              <a:t>denir. Doğa olayları; Yağış oluşumu, Deprem gerçekleşmesi, güneşin hareketleri gibi olaylardır. 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504BA6D8-5B10-AA73-8269-86DA19248D79}"/>
              </a:ext>
            </a:extLst>
          </p:cNvPr>
          <p:cNvSpPr txBox="1"/>
          <p:nvPr/>
        </p:nvSpPr>
        <p:spPr>
          <a:xfrm>
            <a:off x="778124" y="1007263"/>
            <a:ext cx="28083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000" b="1" dirty="0"/>
              <a:t>Doğal Ortam </a:t>
            </a:r>
            <a:endParaRPr lang="tr-TR" sz="3000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692833AA-A873-C8C0-D190-EDF4A5210E56}"/>
              </a:ext>
            </a:extLst>
          </p:cNvPr>
          <p:cNvSpPr txBox="1"/>
          <p:nvPr/>
        </p:nvSpPr>
        <p:spPr>
          <a:xfrm>
            <a:off x="6300095" y="1017224"/>
            <a:ext cx="28083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000" b="1" dirty="0"/>
              <a:t>Beşeri Ortam </a:t>
            </a:r>
            <a:endParaRPr lang="tr-TR" sz="3000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928B3315-6047-535D-345C-52B86949DB1A}"/>
              </a:ext>
            </a:extLst>
          </p:cNvPr>
          <p:cNvSpPr txBox="1"/>
          <p:nvPr/>
        </p:nvSpPr>
        <p:spPr>
          <a:xfrm>
            <a:off x="11783558" y="1007263"/>
            <a:ext cx="28083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000" b="1" dirty="0"/>
              <a:t>Coğrafi Ortam </a:t>
            </a:r>
            <a:endParaRPr lang="tr-TR" sz="3000" dirty="0"/>
          </a:p>
        </p:txBody>
      </p:sp>
      <p:pic>
        <p:nvPicPr>
          <p:cNvPr id="1028" name="Picture 4" descr="İstanbul Drone Çekimi | Ajans Panorama | 0 531 102 94 29">
            <a:extLst>
              <a:ext uri="{FF2B5EF4-FFF2-40B4-BE49-F238E27FC236}">
                <a16:creationId xmlns:a16="http://schemas.microsoft.com/office/drawing/2014/main" id="{2BF4B979-27AB-44E3-CF8A-174E3E26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9466" y="1650941"/>
            <a:ext cx="3155581" cy="24538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rtı İşareti 1">
            <a:extLst>
              <a:ext uri="{FF2B5EF4-FFF2-40B4-BE49-F238E27FC236}">
                <a16:creationId xmlns:a16="http://schemas.microsoft.com/office/drawing/2014/main" id="{CBD54CFC-3A3E-E58C-B161-C21BC6D956B3}"/>
              </a:ext>
            </a:extLst>
          </p:cNvPr>
          <p:cNvSpPr/>
          <p:nvPr/>
        </p:nvSpPr>
        <p:spPr>
          <a:xfrm>
            <a:off x="4558014" y="901874"/>
            <a:ext cx="944135" cy="901874"/>
          </a:xfrm>
          <a:prstGeom prst="mathPlus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Eşittir 3">
            <a:extLst>
              <a:ext uri="{FF2B5EF4-FFF2-40B4-BE49-F238E27FC236}">
                <a16:creationId xmlns:a16="http://schemas.microsoft.com/office/drawing/2014/main" id="{26005486-01D8-6D99-95E4-9538DDED860B}"/>
              </a:ext>
            </a:extLst>
          </p:cNvPr>
          <p:cNvSpPr/>
          <p:nvPr/>
        </p:nvSpPr>
        <p:spPr>
          <a:xfrm>
            <a:off x="10073580" y="1017224"/>
            <a:ext cx="786779" cy="633717"/>
          </a:xfrm>
          <a:prstGeom prst="mathEqual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028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65B34573-8A70-94AA-7828-DEB80585A3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1" y="4232430"/>
            <a:ext cx="7619999" cy="4286250"/>
          </a:xfrm>
          <a:prstGeom prst="rect">
            <a:avLst/>
          </a:prstGeom>
        </p:spPr>
      </p:pic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CF281748-5987-43BC-9047-482577EF6F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1321322"/>
              </p:ext>
            </p:extLst>
          </p:nvPr>
        </p:nvGraphicFramePr>
        <p:xfrm>
          <a:off x="-35992" y="-1906438"/>
          <a:ext cx="15240000" cy="6768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" name="Metin kutusu 15">
            <a:extLst>
              <a:ext uri="{FF2B5EF4-FFF2-40B4-BE49-F238E27FC236}">
                <a16:creationId xmlns:a16="http://schemas.microsoft.com/office/drawing/2014/main" id="{55977DEE-3188-4FF9-AD85-F5E175796847}"/>
              </a:ext>
            </a:extLst>
          </p:cNvPr>
          <p:cNvSpPr txBox="1"/>
          <p:nvPr/>
        </p:nvSpPr>
        <p:spPr>
          <a:xfrm>
            <a:off x="98933" y="2846090"/>
            <a:ext cx="26245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000" b="0" i="0" u="none" strike="noStrike" baseline="0" dirty="0">
                <a:latin typeface="Helvetica" panose="020B0604020202020204" pitchFamily="34" charset="0"/>
              </a:rPr>
              <a:t>Yer kabuğunu oluşturan kayaçlar, yer şekilleri ve topraklardan oluşur.</a:t>
            </a:r>
            <a:endParaRPr lang="tr-TR" sz="2000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7EA73F3D-A56E-49D7-A12C-C3B435917C48}"/>
              </a:ext>
            </a:extLst>
          </p:cNvPr>
          <p:cNvSpPr txBox="1"/>
          <p:nvPr/>
        </p:nvSpPr>
        <p:spPr>
          <a:xfrm>
            <a:off x="3011488" y="2960174"/>
            <a:ext cx="29442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000" b="0" i="0" u="none" strike="noStrike" baseline="0" dirty="0">
                <a:latin typeface="Helvetica" panose="020B0604020202020204" pitchFamily="34" charset="0"/>
              </a:rPr>
              <a:t>Dünya’yı çepeçevre saran gazlardan oluşur.</a:t>
            </a:r>
            <a:endParaRPr lang="tr-TR" sz="2000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490EA8D4-7B29-4F79-8F98-5DCCF7F48C73}"/>
              </a:ext>
            </a:extLst>
          </p:cNvPr>
          <p:cNvSpPr txBox="1"/>
          <p:nvPr/>
        </p:nvSpPr>
        <p:spPr>
          <a:xfrm>
            <a:off x="6351799" y="2902946"/>
            <a:ext cx="28083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000" b="0" i="0" u="none" strike="noStrike" baseline="0" dirty="0">
                <a:latin typeface="Helvetica" panose="020B0604020202020204" pitchFamily="34" charset="0"/>
              </a:rPr>
              <a:t>Denizler, göller, akarsular, yer altı suları gibi su kaynaklarından oluşur.</a:t>
            </a:r>
            <a:endParaRPr lang="tr-TR" sz="2000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F33755D2-E693-450A-9C10-EE4B6CBB78C3}"/>
              </a:ext>
            </a:extLst>
          </p:cNvPr>
          <p:cNvSpPr txBox="1"/>
          <p:nvPr/>
        </p:nvSpPr>
        <p:spPr>
          <a:xfrm>
            <a:off x="9348192" y="2951507"/>
            <a:ext cx="30741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000" dirty="0">
                <a:latin typeface="Helvetica" panose="020B0604020202020204" pitchFamily="34" charset="0"/>
              </a:rPr>
              <a:t>C</a:t>
            </a:r>
            <a:r>
              <a:rPr lang="tr-TR" sz="2000" b="0" i="0" u="none" strike="noStrike" baseline="0" dirty="0">
                <a:latin typeface="Helvetica" panose="020B0604020202020204" pitchFamily="34" charset="0"/>
              </a:rPr>
              <a:t>anlıların hayati faaliyetlerini sürdürdüğü alanlardır.</a:t>
            </a:r>
            <a:endParaRPr lang="tr-TR" sz="2000" dirty="0"/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543836E7-911E-4565-B336-6D0598D2DD8D}"/>
              </a:ext>
            </a:extLst>
          </p:cNvPr>
          <p:cNvSpPr txBox="1"/>
          <p:nvPr/>
        </p:nvSpPr>
        <p:spPr>
          <a:xfrm>
            <a:off x="2645216" y="5646890"/>
            <a:ext cx="14061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tr-TR" sz="2000" b="1" dirty="0">
                <a:solidFill>
                  <a:srgbClr val="FFFF00"/>
                </a:solidFill>
              </a:rPr>
              <a:t>Taş Küre</a:t>
            </a:r>
            <a:endParaRPr lang="tr-TR" sz="2000" dirty="0"/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8931B5A3-126B-4AF2-8E64-C989FB7AE348}"/>
              </a:ext>
            </a:extLst>
          </p:cNvPr>
          <p:cNvSpPr txBox="1"/>
          <p:nvPr/>
        </p:nvSpPr>
        <p:spPr>
          <a:xfrm>
            <a:off x="2718247" y="4200713"/>
            <a:ext cx="17154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tr-TR" sz="2000" b="1" dirty="0">
                <a:solidFill>
                  <a:srgbClr val="002060"/>
                </a:solidFill>
              </a:rPr>
              <a:t>Hava Küre</a:t>
            </a:r>
            <a:endParaRPr lang="tr-TR" sz="2000" dirty="0">
              <a:solidFill>
                <a:srgbClr val="002060"/>
              </a:solidFill>
            </a:endParaRP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7E0CBB30-4F41-4DFF-9016-3D8AB7DF8DBA}"/>
              </a:ext>
            </a:extLst>
          </p:cNvPr>
          <p:cNvSpPr txBox="1"/>
          <p:nvPr/>
        </p:nvSpPr>
        <p:spPr>
          <a:xfrm>
            <a:off x="1744468" y="6405315"/>
            <a:ext cx="12806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tr-TR" sz="2000" b="1" dirty="0">
                <a:solidFill>
                  <a:schemeClr val="tx2">
                    <a:lumMod val="75000"/>
                  </a:schemeClr>
                </a:solidFill>
              </a:rPr>
              <a:t>Su Küre</a:t>
            </a:r>
            <a:endParaRPr lang="tr-TR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D357BDA9-618F-4DC3-912F-1EE4484E4A48}"/>
              </a:ext>
            </a:extLst>
          </p:cNvPr>
          <p:cNvSpPr txBox="1"/>
          <p:nvPr/>
        </p:nvSpPr>
        <p:spPr>
          <a:xfrm rot="5400000">
            <a:off x="7478251" y="6198767"/>
            <a:ext cx="1937522" cy="52322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 algn="ctr"/>
            <a:r>
              <a:rPr lang="tr-TR" sz="2800" b="1" dirty="0">
                <a:solidFill>
                  <a:srgbClr val="00FF99"/>
                </a:solidFill>
              </a:rPr>
              <a:t>BİYOSFER</a:t>
            </a:r>
            <a:endParaRPr lang="tr-TR" dirty="0"/>
          </a:p>
        </p:txBody>
      </p:sp>
      <p:sp>
        <p:nvSpPr>
          <p:cNvPr id="29" name="Sağ Ayraç 28">
            <a:extLst>
              <a:ext uri="{FF2B5EF4-FFF2-40B4-BE49-F238E27FC236}">
                <a16:creationId xmlns:a16="http://schemas.microsoft.com/office/drawing/2014/main" id="{12D6C80A-002E-4036-AF27-813625A3EDE5}"/>
              </a:ext>
            </a:extLst>
          </p:cNvPr>
          <p:cNvSpPr/>
          <p:nvPr/>
        </p:nvSpPr>
        <p:spPr>
          <a:xfrm>
            <a:off x="7907840" y="4256108"/>
            <a:ext cx="257639" cy="4253731"/>
          </a:xfrm>
          <a:prstGeom prst="rightBrace">
            <a:avLst>
              <a:gd name="adj1" fmla="val 8333"/>
              <a:gd name="adj2" fmla="val 49717"/>
            </a:avLst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Dikdörtgen 31">
            <a:extLst>
              <a:ext uri="{FF2B5EF4-FFF2-40B4-BE49-F238E27FC236}">
                <a16:creationId xmlns:a16="http://schemas.microsoft.com/office/drawing/2014/main" id="{39051E39-87F7-4FCB-9ECC-57D19982037C}"/>
              </a:ext>
            </a:extLst>
          </p:cNvPr>
          <p:cNvSpPr/>
          <p:nvPr/>
        </p:nvSpPr>
        <p:spPr>
          <a:xfrm>
            <a:off x="8741012" y="4805151"/>
            <a:ext cx="6423877" cy="359107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872" tIns="48436" rIns="96872" bIns="48436" rtlCol="0" anchor="ctr"/>
          <a:lstStyle/>
          <a:p>
            <a:pPr algn="just"/>
            <a:r>
              <a:rPr lang="tr-TR" sz="2500" b="0" i="0" u="none" strike="noStrike" baseline="0" dirty="0">
                <a:solidFill>
                  <a:schemeClr val="tx1"/>
                </a:solidFill>
                <a:latin typeface="Helvetica" panose="020B0604020202020204" pitchFamily="34" charset="0"/>
              </a:rPr>
              <a:t>Eski Çağ’dan itibaren birçok filozof </a:t>
            </a:r>
            <a:r>
              <a:rPr lang="tr-TR" sz="2500" b="0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doğa olaylarıyla insan faaliyetleri arasındaki etkileşimi</a:t>
            </a:r>
            <a:r>
              <a:rPr lang="tr-TR" sz="2500" b="0" i="0" u="none" strike="noStrike" baseline="0" dirty="0">
                <a:solidFill>
                  <a:schemeClr val="tx1"/>
                </a:solidFill>
                <a:latin typeface="Helvetica" panose="020B0604020202020204" pitchFamily="34" charset="0"/>
              </a:rPr>
              <a:t> inceleme, araştırma ve yorumlamaya çalışmıştır. Bu bağlamda bir taraftan doğal ortam diğer taraftan da beşerî ortam, inceleme ve araştırmanın konusu hâline gelmiştir. Bilimin bu inceleme alanına Eski Çağ’dan itibaren </a:t>
            </a:r>
            <a:r>
              <a:rPr lang="tr-TR" sz="2500" b="1" i="0" u="sng" strike="noStrike" baseline="0" dirty="0">
                <a:solidFill>
                  <a:srgbClr val="FF0000"/>
                </a:solidFill>
                <a:latin typeface="Helvetica-Bold"/>
              </a:rPr>
              <a:t>COĞRAFYA</a:t>
            </a:r>
            <a:r>
              <a:rPr lang="tr-TR" sz="2500" b="1" i="0" strike="noStrike" baseline="0" dirty="0">
                <a:solidFill>
                  <a:schemeClr val="tx1"/>
                </a:solidFill>
                <a:latin typeface="Helvetica-Bold"/>
              </a:rPr>
              <a:t> </a:t>
            </a:r>
            <a:r>
              <a:rPr lang="tr-TR" sz="2500" b="0" i="0" u="none" strike="noStrike" baseline="0" dirty="0">
                <a:solidFill>
                  <a:schemeClr val="tx1"/>
                </a:solidFill>
                <a:latin typeface="Helvetica" panose="020B0604020202020204" pitchFamily="34" charset="0"/>
              </a:rPr>
              <a:t>adı verilmiştir.</a:t>
            </a:r>
            <a:endParaRPr lang="tr-TR" sz="25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3" name="Resim 32">
            <a:extLst>
              <a:ext uri="{FF2B5EF4-FFF2-40B4-BE49-F238E27FC236}">
                <a16:creationId xmlns:a16="http://schemas.microsoft.com/office/drawing/2014/main" id="{9EFC8ED1-0F4D-442D-AB7F-B9D7AA41A93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6499" t="16401" r="23810" b="13881"/>
          <a:stretch/>
        </p:blipFill>
        <p:spPr>
          <a:xfrm>
            <a:off x="131168" y="47366"/>
            <a:ext cx="1659133" cy="1639381"/>
          </a:xfrm>
          <a:prstGeom prst="ellipse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5276E62B-0F73-BD40-376A-F3663C4D9308}"/>
              </a:ext>
            </a:extLst>
          </p:cNvPr>
          <p:cNvSpPr txBox="1"/>
          <p:nvPr/>
        </p:nvSpPr>
        <p:spPr>
          <a:xfrm>
            <a:off x="12588552" y="2951507"/>
            <a:ext cx="24805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000" b="0" i="0" u="none" strike="noStrike" baseline="0" dirty="0">
                <a:latin typeface="Helvetica" panose="020B0604020202020204" pitchFamily="34" charset="0"/>
              </a:rPr>
              <a:t>Donmuş topraklar, buzullar ve sürekli karla kaplı alanlardan oluşur.</a:t>
            </a:r>
            <a:endParaRPr lang="tr-TR" sz="2000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D858EF0-7894-74B8-5F25-51FDF798198D}"/>
              </a:ext>
            </a:extLst>
          </p:cNvPr>
          <p:cNvSpPr txBox="1"/>
          <p:nvPr/>
        </p:nvSpPr>
        <p:spPr>
          <a:xfrm>
            <a:off x="4112624" y="4531639"/>
            <a:ext cx="14061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tr-TR" sz="2000" b="1" dirty="0"/>
              <a:t>Buz Küre</a:t>
            </a:r>
            <a:endParaRPr lang="tr-TR" sz="20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0DBF5E0-67A3-9C10-D240-B34A68F0F300}"/>
              </a:ext>
            </a:extLst>
          </p:cNvPr>
          <p:cNvSpPr txBox="1"/>
          <p:nvPr/>
        </p:nvSpPr>
        <p:spPr>
          <a:xfrm>
            <a:off x="238446" y="8257723"/>
            <a:ext cx="25090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tr-TR" sz="1200" b="1" dirty="0"/>
              <a:t>Şırnak, Tanin Dağları (İrfan AKAR)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523028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Düz Bağlayıcı 3">
            <a:extLst>
              <a:ext uri="{FF2B5EF4-FFF2-40B4-BE49-F238E27FC236}">
                <a16:creationId xmlns:a16="http://schemas.microsoft.com/office/drawing/2014/main" id="{23746E06-912A-0A10-2DED-1E26D7B189B3}"/>
              </a:ext>
            </a:extLst>
          </p:cNvPr>
          <p:cNvCxnSpPr>
            <a:cxnSpLocks/>
          </p:cNvCxnSpPr>
          <p:nvPr/>
        </p:nvCxnSpPr>
        <p:spPr>
          <a:xfrm>
            <a:off x="4926290" y="4430266"/>
            <a:ext cx="792088" cy="0"/>
          </a:xfrm>
          <a:prstGeom prst="line">
            <a:avLst/>
          </a:prstGeom>
          <a:ln w="317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ED0DB67D-EFC7-D084-5553-AD7EEB0140A8}"/>
              </a:ext>
            </a:extLst>
          </p:cNvPr>
          <p:cNvCxnSpPr>
            <a:cxnSpLocks/>
          </p:cNvCxnSpPr>
          <p:nvPr/>
        </p:nvCxnSpPr>
        <p:spPr>
          <a:xfrm>
            <a:off x="4852873" y="5150346"/>
            <a:ext cx="792088" cy="0"/>
          </a:xfrm>
          <a:prstGeom prst="line">
            <a:avLst/>
          </a:prstGeom>
          <a:ln w="317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2C6213F4-7061-F0E5-8D0D-D6351BB027E2}"/>
              </a:ext>
            </a:extLst>
          </p:cNvPr>
          <p:cNvCxnSpPr>
            <a:cxnSpLocks/>
          </p:cNvCxnSpPr>
          <p:nvPr/>
        </p:nvCxnSpPr>
        <p:spPr>
          <a:xfrm>
            <a:off x="4852873" y="5942434"/>
            <a:ext cx="792088" cy="0"/>
          </a:xfrm>
          <a:prstGeom prst="line">
            <a:avLst/>
          </a:prstGeom>
          <a:ln w="317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0EEC532C-01DA-67FA-8720-93FFC95009F3}"/>
              </a:ext>
            </a:extLst>
          </p:cNvPr>
          <p:cNvCxnSpPr>
            <a:cxnSpLocks/>
          </p:cNvCxnSpPr>
          <p:nvPr/>
        </p:nvCxnSpPr>
        <p:spPr>
          <a:xfrm>
            <a:off x="4804349" y="6734522"/>
            <a:ext cx="792088" cy="0"/>
          </a:xfrm>
          <a:prstGeom prst="line">
            <a:avLst/>
          </a:prstGeom>
          <a:ln w="317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EC2B3380-0A2A-258F-5D98-103AFCCF3491}"/>
              </a:ext>
            </a:extLst>
          </p:cNvPr>
          <p:cNvCxnSpPr>
            <a:cxnSpLocks/>
          </p:cNvCxnSpPr>
          <p:nvPr/>
        </p:nvCxnSpPr>
        <p:spPr>
          <a:xfrm>
            <a:off x="4876357" y="7670626"/>
            <a:ext cx="792088" cy="0"/>
          </a:xfrm>
          <a:prstGeom prst="line">
            <a:avLst/>
          </a:prstGeom>
          <a:ln w="317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>
            <a:extLst>
              <a:ext uri="{FF2B5EF4-FFF2-40B4-BE49-F238E27FC236}">
                <a16:creationId xmlns:a16="http://schemas.microsoft.com/office/drawing/2014/main" id="{1BD293E2-51B8-86C1-B1EB-AE8D3D0AB155}"/>
              </a:ext>
            </a:extLst>
          </p:cNvPr>
          <p:cNvCxnSpPr>
            <a:cxnSpLocks/>
          </p:cNvCxnSpPr>
          <p:nvPr/>
        </p:nvCxnSpPr>
        <p:spPr>
          <a:xfrm>
            <a:off x="4960885" y="3856649"/>
            <a:ext cx="792088" cy="0"/>
          </a:xfrm>
          <a:prstGeom prst="line">
            <a:avLst/>
          </a:prstGeom>
          <a:ln w="317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AE2F660B-F221-4001-4CE9-078D7FA86CB3}"/>
              </a:ext>
            </a:extLst>
          </p:cNvPr>
          <p:cNvCxnSpPr>
            <a:cxnSpLocks/>
          </p:cNvCxnSpPr>
          <p:nvPr/>
        </p:nvCxnSpPr>
        <p:spPr>
          <a:xfrm flipH="1">
            <a:off x="347192" y="3184091"/>
            <a:ext cx="7548" cy="5057961"/>
          </a:xfrm>
          <a:prstGeom prst="line">
            <a:avLst/>
          </a:prstGeom>
          <a:ln w="317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up 10">
            <a:extLst>
              <a:ext uri="{FF2B5EF4-FFF2-40B4-BE49-F238E27FC236}">
                <a16:creationId xmlns:a16="http://schemas.microsoft.com/office/drawing/2014/main" id="{ACA12158-C695-9CEE-57B3-2506411A0855}"/>
              </a:ext>
            </a:extLst>
          </p:cNvPr>
          <p:cNvGrpSpPr/>
          <p:nvPr/>
        </p:nvGrpSpPr>
        <p:grpSpPr>
          <a:xfrm>
            <a:off x="1912167" y="1035501"/>
            <a:ext cx="3210023" cy="1319900"/>
            <a:chOff x="1234428" y="624330"/>
            <a:chExt cx="6960661" cy="838092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997A6B12-9DB3-361C-76F0-6A5389262798}"/>
                </a:ext>
              </a:extLst>
            </p:cNvPr>
            <p:cNvCxnSpPr>
              <a:cxnSpLocks/>
            </p:cNvCxnSpPr>
            <p:nvPr/>
          </p:nvCxnSpPr>
          <p:spPr>
            <a:xfrm>
              <a:off x="4734644" y="624330"/>
              <a:ext cx="0" cy="658116"/>
            </a:xfrm>
            <a:prstGeom prst="line">
              <a:avLst/>
            </a:prstGeom>
            <a:ln w="317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B7E8AEA0-B206-293E-D18E-02C80AE0FF41}"/>
                </a:ext>
              </a:extLst>
            </p:cNvPr>
            <p:cNvCxnSpPr/>
            <p:nvPr/>
          </p:nvCxnSpPr>
          <p:spPr>
            <a:xfrm>
              <a:off x="1234428" y="1282452"/>
              <a:ext cx="6960661" cy="0"/>
            </a:xfrm>
            <a:prstGeom prst="line">
              <a:avLst/>
            </a:prstGeom>
            <a:ln w="317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Düz Ok Bağlayıcısı 13">
              <a:extLst>
                <a:ext uri="{FF2B5EF4-FFF2-40B4-BE49-F238E27FC236}">
                  <a16:creationId xmlns:a16="http://schemas.microsoft.com/office/drawing/2014/main" id="{3763509C-4E15-3729-44E4-396F903A7811}"/>
                </a:ext>
              </a:extLst>
            </p:cNvPr>
            <p:cNvCxnSpPr/>
            <p:nvPr/>
          </p:nvCxnSpPr>
          <p:spPr>
            <a:xfrm>
              <a:off x="1234428" y="1282452"/>
              <a:ext cx="0" cy="179970"/>
            </a:xfrm>
            <a:prstGeom prst="straightConnector1">
              <a:avLst/>
            </a:prstGeom>
            <a:ln w="31750" cap="sq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Düz Ok Bağlayıcısı 14">
              <a:extLst>
                <a:ext uri="{FF2B5EF4-FFF2-40B4-BE49-F238E27FC236}">
                  <a16:creationId xmlns:a16="http://schemas.microsoft.com/office/drawing/2014/main" id="{3BAEF338-B3C4-77E6-B377-24F4C1804272}"/>
                </a:ext>
              </a:extLst>
            </p:cNvPr>
            <p:cNvCxnSpPr/>
            <p:nvPr/>
          </p:nvCxnSpPr>
          <p:spPr>
            <a:xfrm>
              <a:off x="8195089" y="1282452"/>
              <a:ext cx="0" cy="179970"/>
            </a:xfrm>
            <a:prstGeom prst="straightConnector1">
              <a:avLst/>
            </a:prstGeom>
            <a:ln w="31750" cap="sq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Dikdörtgen 15">
            <a:extLst>
              <a:ext uri="{FF2B5EF4-FFF2-40B4-BE49-F238E27FC236}">
                <a16:creationId xmlns:a16="http://schemas.microsoft.com/office/drawing/2014/main" id="{ECC3ECB7-86EB-3996-673E-E35244495B06}"/>
              </a:ext>
            </a:extLst>
          </p:cNvPr>
          <p:cNvSpPr/>
          <p:nvPr/>
        </p:nvSpPr>
        <p:spPr>
          <a:xfrm>
            <a:off x="296614" y="2342034"/>
            <a:ext cx="2719675" cy="10678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wrap="square" lIns="143076" tIns="71538" rIns="143076" bIns="71538">
            <a:spAutoFit/>
          </a:bodyPr>
          <a:lstStyle/>
          <a:p>
            <a:pPr algn="ctr"/>
            <a:r>
              <a:rPr lang="tr-TR" sz="3000" b="1" spc="469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Fiziki Coğrafya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F991058B-2C9A-6FA9-4EA9-C4E7EB4B6E4B}"/>
              </a:ext>
            </a:extLst>
          </p:cNvPr>
          <p:cNvSpPr txBox="1"/>
          <p:nvPr/>
        </p:nvSpPr>
        <p:spPr>
          <a:xfrm>
            <a:off x="376119" y="7732485"/>
            <a:ext cx="2935755" cy="52919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Toprak Coğrafyası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A6CCCA90-FDE8-AF52-A66C-14D16D584815}"/>
              </a:ext>
            </a:extLst>
          </p:cNvPr>
          <p:cNvSpPr txBox="1"/>
          <p:nvPr/>
        </p:nvSpPr>
        <p:spPr>
          <a:xfrm>
            <a:off x="376119" y="5532575"/>
            <a:ext cx="2935755" cy="9139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Hidrografya</a:t>
            </a:r>
          </a:p>
          <a:p>
            <a:pPr algn="ctr"/>
            <a:r>
              <a:rPr lang="tr-TR" sz="2500" b="1" dirty="0"/>
              <a:t>(Sular Coğrafyası)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892012FF-EDEF-371F-918B-F6CCFFE85A65}"/>
              </a:ext>
            </a:extLst>
          </p:cNvPr>
          <p:cNvSpPr txBox="1"/>
          <p:nvPr/>
        </p:nvSpPr>
        <p:spPr>
          <a:xfrm>
            <a:off x="347192" y="4502274"/>
            <a:ext cx="2947977" cy="9139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Klimatoloji</a:t>
            </a:r>
          </a:p>
          <a:p>
            <a:pPr algn="ctr"/>
            <a:r>
              <a:rPr lang="tr-TR" sz="2500" b="1" dirty="0"/>
              <a:t>(İklim Bilimi)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9831D4D0-AC88-135A-8475-43B1F21E42EB}"/>
              </a:ext>
            </a:extLst>
          </p:cNvPr>
          <p:cNvSpPr txBox="1"/>
          <p:nvPr/>
        </p:nvSpPr>
        <p:spPr>
          <a:xfrm>
            <a:off x="347192" y="6612695"/>
            <a:ext cx="2935754" cy="9139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Biyocoğrafya</a:t>
            </a:r>
          </a:p>
          <a:p>
            <a:pPr algn="ctr"/>
            <a:r>
              <a:rPr lang="tr-TR" sz="2500" b="1" dirty="0"/>
              <a:t>(Canlılar Coğrafyası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ACDE3A6C-B09C-18F4-8F5B-869E83862EB0}"/>
              </a:ext>
            </a:extLst>
          </p:cNvPr>
          <p:cNvSpPr txBox="1"/>
          <p:nvPr/>
        </p:nvSpPr>
        <p:spPr>
          <a:xfrm>
            <a:off x="371773" y="3477041"/>
            <a:ext cx="2927747" cy="9139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Jeomorfoloji </a:t>
            </a:r>
          </a:p>
          <a:p>
            <a:pPr algn="ctr"/>
            <a:r>
              <a:rPr lang="tr-TR" sz="2500" b="1" dirty="0"/>
              <a:t>(Yer Şekli Bilimi)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9CFBF5D9-B156-6BD9-4024-0B1009964C69}"/>
              </a:ext>
            </a:extLst>
          </p:cNvPr>
          <p:cNvSpPr txBox="1"/>
          <p:nvPr/>
        </p:nvSpPr>
        <p:spPr>
          <a:xfrm>
            <a:off x="3419111" y="3617976"/>
            <a:ext cx="1740143" cy="52919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Nüfus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58133839-C607-D678-6168-D1479CAEC714}"/>
              </a:ext>
            </a:extLst>
          </p:cNvPr>
          <p:cNvSpPr txBox="1"/>
          <p:nvPr/>
        </p:nvSpPr>
        <p:spPr>
          <a:xfrm>
            <a:off x="3443536" y="4261112"/>
            <a:ext cx="1740143" cy="52919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Yerleşme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14702DFC-B636-52AD-A90D-8DCB3279B9DA}"/>
              </a:ext>
            </a:extLst>
          </p:cNvPr>
          <p:cNvSpPr txBox="1"/>
          <p:nvPr/>
        </p:nvSpPr>
        <p:spPr>
          <a:xfrm>
            <a:off x="3429419" y="4934322"/>
            <a:ext cx="1740143" cy="52919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Tarım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D54FB1BD-C9FD-CE2F-8863-51BD74255658}"/>
              </a:ext>
            </a:extLst>
          </p:cNvPr>
          <p:cNvSpPr txBox="1"/>
          <p:nvPr/>
        </p:nvSpPr>
        <p:spPr>
          <a:xfrm>
            <a:off x="3429419" y="5654402"/>
            <a:ext cx="1740143" cy="52919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Siyasi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195BF2CD-C900-9D84-4D76-FCF390343149}"/>
              </a:ext>
            </a:extLst>
          </p:cNvPr>
          <p:cNvSpPr txBox="1"/>
          <p:nvPr/>
        </p:nvSpPr>
        <p:spPr>
          <a:xfrm>
            <a:off x="3429419" y="6518498"/>
            <a:ext cx="1740143" cy="52919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Ekonomik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45694813-7B25-480A-61D5-A5E6B25CC3E7}"/>
              </a:ext>
            </a:extLst>
          </p:cNvPr>
          <p:cNvSpPr txBox="1"/>
          <p:nvPr/>
        </p:nvSpPr>
        <p:spPr>
          <a:xfrm>
            <a:off x="3419111" y="7422540"/>
            <a:ext cx="1750451" cy="52919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Tarihi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D4151972-9E2A-7B2A-419A-2BEC90734CEF}"/>
              </a:ext>
            </a:extLst>
          </p:cNvPr>
          <p:cNvSpPr txBox="1"/>
          <p:nvPr/>
        </p:nvSpPr>
        <p:spPr>
          <a:xfrm>
            <a:off x="5328286" y="3617976"/>
            <a:ext cx="1273294" cy="52919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Enerji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5C69BD46-3834-DEF8-FB50-D4501190E68F}"/>
              </a:ext>
            </a:extLst>
          </p:cNvPr>
          <p:cNvSpPr txBox="1"/>
          <p:nvPr/>
        </p:nvSpPr>
        <p:spPr>
          <a:xfrm>
            <a:off x="5352711" y="4261112"/>
            <a:ext cx="1273294" cy="52919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Turizm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1A6FE4C2-A58C-9510-DD0E-7027759AC3C3}"/>
              </a:ext>
            </a:extLst>
          </p:cNvPr>
          <p:cNvSpPr txBox="1"/>
          <p:nvPr/>
        </p:nvSpPr>
        <p:spPr>
          <a:xfrm>
            <a:off x="5338594" y="4934322"/>
            <a:ext cx="1273294" cy="52919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Ticaret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32052D00-EEDF-6150-C424-2690BCA311F8}"/>
              </a:ext>
            </a:extLst>
          </p:cNvPr>
          <p:cNvSpPr txBox="1"/>
          <p:nvPr/>
        </p:nvSpPr>
        <p:spPr>
          <a:xfrm>
            <a:off x="5338594" y="5654402"/>
            <a:ext cx="1273294" cy="52919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Ulaşım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EDA98625-E97E-A7CB-5619-A16644651D49}"/>
              </a:ext>
            </a:extLst>
          </p:cNvPr>
          <p:cNvSpPr txBox="1"/>
          <p:nvPr/>
        </p:nvSpPr>
        <p:spPr>
          <a:xfrm>
            <a:off x="5338594" y="6518498"/>
            <a:ext cx="1273294" cy="52919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Sanayi</a:t>
            </a: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DEB589AE-2403-080F-1F96-C09925D161AA}"/>
              </a:ext>
            </a:extLst>
          </p:cNvPr>
          <p:cNvSpPr txBox="1"/>
          <p:nvPr/>
        </p:nvSpPr>
        <p:spPr>
          <a:xfrm>
            <a:off x="5338594" y="7422540"/>
            <a:ext cx="1273294" cy="52919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lIns="143076" tIns="71538" rIns="143076" bIns="71538" rtlCol="0">
            <a:spAutoFit/>
          </a:bodyPr>
          <a:lstStyle/>
          <a:p>
            <a:pPr algn="ctr"/>
            <a:r>
              <a:rPr lang="tr-TR" sz="2500" b="1" dirty="0"/>
              <a:t>Sağlık</a:t>
            </a:r>
          </a:p>
        </p:txBody>
      </p:sp>
      <p:sp>
        <p:nvSpPr>
          <p:cNvPr id="34" name="Dikdörtgen 33">
            <a:extLst>
              <a:ext uri="{FF2B5EF4-FFF2-40B4-BE49-F238E27FC236}">
                <a16:creationId xmlns:a16="http://schemas.microsoft.com/office/drawing/2014/main" id="{CF7D3C72-8B7F-4998-1891-08DDFF8FAC3D}"/>
              </a:ext>
            </a:extLst>
          </p:cNvPr>
          <p:cNvSpPr/>
          <p:nvPr/>
        </p:nvSpPr>
        <p:spPr>
          <a:xfrm>
            <a:off x="690704" y="24248"/>
            <a:ext cx="5668885" cy="1991133"/>
          </a:xfrm>
          <a:prstGeom prst="rect">
            <a:avLst/>
          </a:prstGeom>
          <a:solidFill>
            <a:schemeClr val="tx1"/>
          </a:solidFill>
          <a:ln w="31750">
            <a:solidFill>
              <a:srgbClr val="FFFF00"/>
            </a:solidFill>
          </a:ln>
        </p:spPr>
        <p:txBody>
          <a:bodyPr wrap="square" lIns="143076" tIns="71538" rIns="143076" bIns="71538">
            <a:spAutoFit/>
          </a:bodyPr>
          <a:lstStyle/>
          <a:p>
            <a:pPr algn="ctr"/>
            <a:r>
              <a:rPr lang="tr-TR" sz="4000" b="1" spc="469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COĞRAFYA </a:t>
            </a:r>
          </a:p>
          <a:p>
            <a:pPr algn="ctr"/>
            <a:r>
              <a:rPr lang="tr-TR" sz="4000" b="1" spc="469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BÖLÜMLERİ-BİLİM DALLARI</a:t>
            </a:r>
          </a:p>
        </p:txBody>
      </p:sp>
      <p:cxnSp>
        <p:nvCxnSpPr>
          <p:cNvPr id="35" name="Düz Bağlayıcı 34">
            <a:extLst>
              <a:ext uri="{FF2B5EF4-FFF2-40B4-BE49-F238E27FC236}">
                <a16:creationId xmlns:a16="http://schemas.microsoft.com/office/drawing/2014/main" id="{B2E3AA85-D712-2370-C20F-849E71B5072E}"/>
              </a:ext>
            </a:extLst>
          </p:cNvPr>
          <p:cNvCxnSpPr>
            <a:cxnSpLocks/>
          </p:cNvCxnSpPr>
          <p:nvPr/>
        </p:nvCxnSpPr>
        <p:spPr>
          <a:xfrm>
            <a:off x="5243736" y="3060188"/>
            <a:ext cx="0" cy="4610438"/>
          </a:xfrm>
          <a:prstGeom prst="line">
            <a:avLst/>
          </a:prstGeom>
          <a:ln w="317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Dikdörtgen 37">
            <a:extLst>
              <a:ext uri="{FF2B5EF4-FFF2-40B4-BE49-F238E27FC236}">
                <a16:creationId xmlns:a16="http://schemas.microsoft.com/office/drawing/2014/main" id="{D19FC5F5-96A3-F145-CA86-AA1B47D24CA8}"/>
              </a:ext>
            </a:extLst>
          </p:cNvPr>
          <p:cNvSpPr/>
          <p:nvPr/>
        </p:nvSpPr>
        <p:spPr>
          <a:xfrm>
            <a:off x="3631052" y="2342034"/>
            <a:ext cx="2908828" cy="1067803"/>
          </a:xfrm>
          <a:prstGeom prst="rect">
            <a:avLst/>
          </a:prstGeom>
          <a:solidFill>
            <a:schemeClr val="tx2"/>
          </a:solidFill>
          <a:ln>
            <a:solidFill>
              <a:srgbClr val="FFC000"/>
            </a:solidFill>
          </a:ln>
        </p:spPr>
        <p:txBody>
          <a:bodyPr wrap="square" lIns="143076" tIns="71538" rIns="143076" bIns="71538">
            <a:spAutoFit/>
          </a:bodyPr>
          <a:lstStyle/>
          <a:p>
            <a:pPr algn="ctr"/>
            <a:r>
              <a:rPr lang="tr-TR" sz="3000" b="1" spc="469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Beşeri Coğrafya</a:t>
            </a:r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C3007937-4FF5-5493-518D-11E59B7CB297}"/>
              </a:ext>
            </a:extLst>
          </p:cNvPr>
          <p:cNvSpPr txBox="1"/>
          <p:nvPr/>
        </p:nvSpPr>
        <p:spPr>
          <a:xfrm>
            <a:off x="7336495" y="5623838"/>
            <a:ext cx="7645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b="1" i="0" u="sng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-Medium"/>
              </a:rPr>
              <a:t>Fiziki coğrafya</a:t>
            </a:r>
            <a:r>
              <a:rPr lang="tr-TR" b="0" i="0" u="none" strike="noStrike" baseline="0" dirty="0">
                <a:latin typeface="Barlow-Medium"/>
              </a:rPr>
              <a:t>, yeryüzündeki doğal olay ve süreçleri inceler. </a:t>
            </a:r>
            <a:endParaRPr lang="tr-TR" dirty="0"/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6A72281D-62C7-47DA-4CD9-5109709DC574}"/>
              </a:ext>
            </a:extLst>
          </p:cNvPr>
          <p:cNvSpPr txBox="1"/>
          <p:nvPr/>
        </p:nvSpPr>
        <p:spPr>
          <a:xfrm>
            <a:off x="6856421" y="2069019"/>
            <a:ext cx="8253135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500" b="1" i="0" u="sng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-Medium"/>
              </a:rPr>
              <a:t>Coğrafya bilimi;</a:t>
            </a:r>
            <a:r>
              <a:rPr lang="tr-TR" sz="2500" b="1" i="0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-Medium"/>
              </a:rPr>
              <a:t> </a:t>
            </a:r>
            <a:r>
              <a:rPr lang="tr-TR" sz="2500" b="0" i="0" u="none" strike="noStrike" baseline="0" dirty="0">
                <a:latin typeface="Barlow-Medium"/>
              </a:rPr>
              <a:t>mekânsal bilgileri elde etmek, analiz etmek, yorumlamak ve anlamak amacıyla çeşitli teknikler kullanır. </a:t>
            </a:r>
            <a:r>
              <a:rPr lang="tr-TR" sz="2500" b="0" i="1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-Medium"/>
              </a:rPr>
              <a:t>Bu teknikler hem fiziki coğrafya hem de beşerî coğrafya</a:t>
            </a:r>
            <a:r>
              <a:rPr lang="tr-TR" sz="2500" b="0" i="0" u="none" strike="noStrike" baseline="0" dirty="0">
                <a:latin typeface="Barlow-Medium"/>
              </a:rPr>
              <a:t> araştırmalarında yaygın olarak kullanılır. Bu teknikler şunlardır:</a:t>
            </a:r>
          </a:p>
          <a:p>
            <a:pPr marL="1033784" lvl="1" indent="-342900" algn="just">
              <a:buFont typeface="Wingdings" panose="05000000000000000000" pitchFamily="2" charset="2"/>
              <a:buChar char="Ø"/>
            </a:pPr>
            <a:r>
              <a:rPr lang="tr-TR" sz="2500" b="1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-Medium"/>
              </a:rPr>
              <a:t>Haritalama (Diğer Bilimlerden farkı)</a:t>
            </a:r>
          </a:p>
          <a:p>
            <a:pPr marL="1033784" lvl="1" indent="-342900" algn="just">
              <a:buFont typeface="Wingdings" panose="05000000000000000000" pitchFamily="2" charset="2"/>
              <a:buChar char="Ø"/>
            </a:pPr>
            <a:r>
              <a:rPr lang="tr-TR" sz="2500" b="0" i="0" u="none" strike="noStrike" baseline="0" dirty="0">
                <a:latin typeface="Barlow-Medium"/>
              </a:rPr>
              <a:t>Uzaktan algılama</a:t>
            </a:r>
          </a:p>
          <a:p>
            <a:pPr marL="1033784" lvl="1" indent="-342900" algn="just">
              <a:buFont typeface="Wingdings" panose="05000000000000000000" pitchFamily="2" charset="2"/>
              <a:buChar char="Ø"/>
            </a:pPr>
            <a:r>
              <a:rPr lang="tr-TR" sz="2500" b="0" i="0" u="none" strike="noStrike" baseline="0" dirty="0">
                <a:latin typeface="Barlow-Medium"/>
              </a:rPr>
              <a:t>Niceleme (istatistik) yöntemleri</a:t>
            </a:r>
          </a:p>
          <a:p>
            <a:pPr marL="1033784" lvl="1" indent="-342900" algn="just">
              <a:buFont typeface="Wingdings" panose="05000000000000000000" pitchFamily="2" charset="2"/>
              <a:buChar char="Ø"/>
            </a:pPr>
            <a:r>
              <a:rPr lang="tr-TR" sz="2500" b="0" i="0" u="none" strike="noStrike" baseline="0" dirty="0">
                <a:latin typeface="Barlow-Medium"/>
              </a:rPr>
              <a:t>Coğrafi Bilgi Sistemleri (CBS)</a:t>
            </a:r>
            <a:endParaRPr lang="tr-TR" sz="2500" dirty="0"/>
          </a:p>
        </p:txBody>
      </p: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07EC3023-CBC8-34FD-1F5E-325DCE270839}"/>
              </a:ext>
            </a:extLst>
          </p:cNvPr>
          <p:cNvSpPr txBox="1"/>
          <p:nvPr/>
        </p:nvSpPr>
        <p:spPr>
          <a:xfrm>
            <a:off x="7336495" y="6649447"/>
            <a:ext cx="7645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b="1" i="0" u="sng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-Medium"/>
              </a:rPr>
              <a:t>Beşerî coğrafya</a:t>
            </a:r>
            <a:r>
              <a:rPr lang="tr-TR" b="0" i="0" u="none" strike="noStrike" baseline="0" dirty="0">
                <a:latin typeface="Barlow-Medium"/>
              </a:rPr>
              <a:t>; insan faaliyetlerinin mekândaki dağılımını, insanların mekânı nasıl kullandığını ve algıladığını, beşerî ortamları nasıl kurduklarını ve sürdürdüklerini inceler. </a:t>
            </a:r>
            <a:endParaRPr lang="tr-TR" dirty="0"/>
          </a:p>
        </p:txBody>
      </p:sp>
      <p:sp>
        <p:nvSpPr>
          <p:cNvPr id="51" name="Metin kutusu 50">
            <a:extLst>
              <a:ext uri="{FF2B5EF4-FFF2-40B4-BE49-F238E27FC236}">
                <a16:creationId xmlns:a16="http://schemas.microsoft.com/office/drawing/2014/main" id="{4E72E812-75D7-D14A-2672-DFBEC6EA3006}"/>
              </a:ext>
            </a:extLst>
          </p:cNvPr>
          <p:cNvSpPr txBox="1"/>
          <p:nvPr/>
        </p:nvSpPr>
        <p:spPr>
          <a:xfrm>
            <a:off x="7043936" y="24248"/>
            <a:ext cx="7632848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500" b="1" i="0" u="none" strike="noStrike" baseline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rlow-Medium"/>
              </a:rPr>
              <a:t>Coğrafya, </a:t>
            </a:r>
          </a:p>
          <a:p>
            <a:pPr algn="ctr"/>
            <a:r>
              <a:rPr lang="tr-TR" sz="3500" b="1" i="1" u="none" strike="noStrike" baseline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rlow-Medium"/>
              </a:rPr>
              <a:t>fiziki</a:t>
            </a:r>
            <a:r>
              <a:rPr lang="tr-TR" sz="3500" b="1" i="1" u="none" strike="noStrike" baseline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rlow-Medium"/>
              </a:rPr>
              <a:t> ve </a:t>
            </a:r>
            <a:r>
              <a:rPr lang="tr-TR" sz="3500" b="1" i="1" u="none" strike="noStrike" baseline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rlow-Medium"/>
              </a:rPr>
              <a:t>beşerî </a:t>
            </a:r>
            <a:r>
              <a:rPr lang="tr-TR" sz="3500" b="1" i="1" u="none" strike="noStrike" baseline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rlow-Medium"/>
              </a:rPr>
              <a:t>coğrafya </a:t>
            </a:r>
            <a:r>
              <a:rPr lang="tr-TR" sz="3500" b="1" i="0" u="none" strike="noStrike" baseline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rlow-Medium"/>
              </a:rPr>
              <a:t>olmak üzere </a:t>
            </a:r>
          </a:p>
          <a:p>
            <a:pPr algn="ctr"/>
            <a:r>
              <a:rPr lang="tr-TR" sz="3500" b="1" i="0" u="sng" strike="noStrike" baseline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rlow-Medium"/>
              </a:rPr>
              <a:t>iki</a:t>
            </a:r>
            <a:r>
              <a:rPr lang="tr-TR" sz="3500" b="1" i="0" u="none" strike="noStrike" baseline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rlow-Medium"/>
              </a:rPr>
              <a:t> bölüme ayrılır.</a:t>
            </a:r>
            <a:endParaRPr lang="tr-TR" sz="35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9467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1F98AC70-99DB-D5E2-56D2-E802E7F69663}"/>
              </a:ext>
            </a:extLst>
          </p:cNvPr>
          <p:cNvSpPr/>
          <p:nvPr/>
        </p:nvSpPr>
        <p:spPr>
          <a:xfrm>
            <a:off x="491209" y="5726410"/>
            <a:ext cx="14304242" cy="2805101"/>
          </a:xfrm>
          <a:prstGeom prst="rect">
            <a:avLst/>
          </a:prstGeom>
          <a:solidFill>
            <a:schemeClr val="accent6">
              <a:lumMod val="50000"/>
              <a:alpha val="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Dikdörtgen 33">
            <a:extLst>
              <a:ext uri="{FF2B5EF4-FFF2-40B4-BE49-F238E27FC236}">
                <a16:creationId xmlns:a16="http://schemas.microsoft.com/office/drawing/2014/main" id="{8B65D7FE-7113-98E5-ABD0-177862817C08}"/>
              </a:ext>
            </a:extLst>
          </p:cNvPr>
          <p:cNvSpPr/>
          <p:nvPr/>
        </p:nvSpPr>
        <p:spPr>
          <a:xfrm>
            <a:off x="12087260" y="1787184"/>
            <a:ext cx="2739576" cy="354815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2500" dirty="0">
                <a:solidFill>
                  <a:schemeClr val="tx1"/>
                </a:solidFill>
              </a:rPr>
              <a:t>Yeryüzündeki toprakların oluşum süreçleri, özellikleri ve dağılışını inceler.</a:t>
            </a:r>
          </a:p>
          <a:p>
            <a:pPr algn="just"/>
            <a:endParaRPr lang="tr-TR" sz="2500" dirty="0">
              <a:solidFill>
                <a:schemeClr val="tx1"/>
              </a:solidFill>
            </a:endParaRPr>
          </a:p>
          <a:p>
            <a:pPr algn="just"/>
            <a:endParaRPr lang="tr-TR" sz="2500" dirty="0">
              <a:solidFill>
                <a:schemeClr val="tx1"/>
              </a:solidFill>
            </a:endParaRPr>
          </a:p>
          <a:p>
            <a:pPr algn="just"/>
            <a:r>
              <a:rPr lang="tr-TR" sz="2500" dirty="0">
                <a:solidFill>
                  <a:schemeClr val="tx1"/>
                </a:solidFill>
              </a:rPr>
              <a:t> </a:t>
            </a:r>
          </a:p>
          <a:p>
            <a:pPr algn="just"/>
            <a:endParaRPr lang="tr-TR" sz="2500" dirty="0">
              <a:solidFill>
                <a:schemeClr val="tx1"/>
              </a:solidFill>
            </a:endParaRPr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8E03F5F0-8739-CA92-5E05-046AF9CED0B9}"/>
              </a:ext>
            </a:extLst>
          </p:cNvPr>
          <p:cNvSpPr/>
          <p:nvPr/>
        </p:nvSpPr>
        <p:spPr>
          <a:xfrm>
            <a:off x="530295" y="1749416"/>
            <a:ext cx="2739576" cy="354815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2500" dirty="0">
                <a:solidFill>
                  <a:schemeClr val="tx1"/>
                </a:solidFill>
              </a:rPr>
              <a:t>Litosfer unsurları, yer şekilleri ve bunların oluşum süreçleri ile dağılışını inceler. </a:t>
            </a:r>
          </a:p>
          <a:p>
            <a:pPr algn="just"/>
            <a:endParaRPr lang="tr-TR" sz="2500" dirty="0">
              <a:solidFill>
                <a:schemeClr val="tx1"/>
              </a:solidFill>
            </a:endParaRPr>
          </a:p>
          <a:p>
            <a:pPr algn="just"/>
            <a:endParaRPr lang="tr-TR" sz="2500" dirty="0">
              <a:solidFill>
                <a:schemeClr val="tx1"/>
              </a:solidFill>
            </a:endParaRPr>
          </a:p>
          <a:p>
            <a:pPr algn="just"/>
            <a:endParaRPr lang="tr-TR" sz="2500" dirty="0">
              <a:solidFill>
                <a:schemeClr val="tx1"/>
              </a:solidFill>
            </a:endParaRPr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A6B1053F-43A1-BDB2-80F3-1EEB233277AB}"/>
              </a:ext>
            </a:extLst>
          </p:cNvPr>
          <p:cNvSpPr/>
          <p:nvPr/>
        </p:nvSpPr>
        <p:spPr>
          <a:xfrm>
            <a:off x="3404260" y="1730733"/>
            <a:ext cx="2739576" cy="354815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2500" dirty="0">
                <a:solidFill>
                  <a:schemeClr val="tx1"/>
                </a:solidFill>
              </a:rPr>
              <a:t>Atmosfer, hava olayları, iklim sistemleri, iklim tipleri ve bunların dağılışını inceler. </a:t>
            </a:r>
          </a:p>
          <a:p>
            <a:pPr algn="just"/>
            <a:endParaRPr lang="tr-TR" sz="2500" dirty="0">
              <a:solidFill>
                <a:schemeClr val="tx1"/>
              </a:solidFill>
            </a:endParaRPr>
          </a:p>
          <a:p>
            <a:pPr algn="just"/>
            <a:endParaRPr lang="tr-TR" sz="2500" dirty="0">
              <a:solidFill>
                <a:schemeClr val="tx1"/>
              </a:solidFill>
            </a:endParaRPr>
          </a:p>
          <a:p>
            <a:pPr algn="just"/>
            <a:endParaRPr lang="tr-TR" sz="2500" dirty="0">
              <a:solidFill>
                <a:schemeClr val="tx1"/>
              </a:solidFill>
            </a:endParaRPr>
          </a:p>
        </p:txBody>
      </p:sp>
      <p:sp>
        <p:nvSpPr>
          <p:cNvPr id="31" name="Dikdörtgen 30">
            <a:extLst>
              <a:ext uri="{FF2B5EF4-FFF2-40B4-BE49-F238E27FC236}">
                <a16:creationId xmlns:a16="http://schemas.microsoft.com/office/drawing/2014/main" id="{1038C298-212D-8E20-8E26-E37A088408A3}"/>
              </a:ext>
            </a:extLst>
          </p:cNvPr>
          <p:cNvSpPr/>
          <p:nvPr/>
        </p:nvSpPr>
        <p:spPr>
          <a:xfrm>
            <a:off x="6299523" y="1749416"/>
            <a:ext cx="2739576" cy="354815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2500" dirty="0">
                <a:solidFill>
                  <a:schemeClr val="tx1"/>
                </a:solidFill>
              </a:rPr>
              <a:t>Hidrosferi oluşturan denizler, göller, akarsular gibi su ortamlarını ve bu ortamlardaki olayları</a:t>
            </a:r>
          </a:p>
          <a:p>
            <a:pPr algn="just"/>
            <a:r>
              <a:rPr lang="tr-TR" sz="2500" dirty="0">
                <a:solidFill>
                  <a:schemeClr val="tx1"/>
                </a:solidFill>
              </a:rPr>
              <a:t>(akıntı, dalga vb.) inceler. </a:t>
            </a:r>
          </a:p>
          <a:p>
            <a:pPr algn="just"/>
            <a:endParaRPr lang="tr-TR" sz="2500" dirty="0">
              <a:solidFill>
                <a:schemeClr val="tx1"/>
              </a:solidFill>
            </a:endParaRPr>
          </a:p>
        </p:txBody>
      </p:sp>
      <p:sp>
        <p:nvSpPr>
          <p:cNvPr id="33" name="Dikdörtgen 32">
            <a:extLst>
              <a:ext uri="{FF2B5EF4-FFF2-40B4-BE49-F238E27FC236}">
                <a16:creationId xmlns:a16="http://schemas.microsoft.com/office/drawing/2014/main" id="{42F1BD23-5D41-C220-7829-7DBE230461D3}"/>
              </a:ext>
            </a:extLst>
          </p:cNvPr>
          <p:cNvSpPr/>
          <p:nvPr/>
        </p:nvSpPr>
        <p:spPr>
          <a:xfrm>
            <a:off x="9204176" y="1773030"/>
            <a:ext cx="2739576" cy="354815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2500" dirty="0">
                <a:solidFill>
                  <a:schemeClr val="tx1"/>
                </a:solidFill>
                <a:latin typeface="Barlow-Medium"/>
              </a:rPr>
              <a:t>Biyosferdeki bitki ve hayvan topluluklarının genel özellikleri, etkileşimleri ve yeryüzündeki</a:t>
            </a:r>
          </a:p>
          <a:p>
            <a:pPr algn="just"/>
            <a:r>
              <a:rPr lang="tr-TR" sz="2500" dirty="0">
                <a:solidFill>
                  <a:schemeClr val="tx1"/>
                </a:solidFill>
                <a:latin typeface="Barlow-Medium"/>
              </a:rPr>
              <a:t>dağılışlarını inceler. </a:t>
            </a:r>
            <a:endParaRPr lang="tr-TR" sz="2500" dirty="0">
              <a:solidFill>
                <a:schemeClr val="tx1"/>
              </a:solidFill>
            </a:endParaRPr>
          </a:p>
          <a:p>
            <a:pPr algn="just"/>
            <a:endParaRPr lang="tr-TR" sz="2500" dirty="0">
              <a:solidFill>
                <a:schemeClr val="tx1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580970" y="979030"/>
            <a:ext cx="2647382" cy="653378"/>
          </a:xfrm>
          <a:prstGeom prst="rect">
            <a:avLst/>
          </a:prstGeom>
          <a:solidFill>
            <a:schemeClr val="bg2">
              <a:lumMod val="50000"/>
            </a:schemeClr>
          </a:solidFill>
          <a:ln w="539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600" b="1" dirty="0">
                <a:solidFill>
                  <a:schemeClr val="bg1"/>
                </a:solidFill>
              </a:rPr>
              <a:t>JEOMORFOLOJİ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021CA4F0-5E81-42D0-8AA4-0FCD6251D06D}"/>
              </a:ext>
            </a:extLst>
          </p:cNvPr>
          <p:cNvSpPr/>
          <p:nvPr/>
        </p:nvSpPr>
        <p:spPr>
          <a:xfrm>
            <a:off x="3450357" y="977657"/>
            <a:ext cx="2647382" cy="653378"/>
          </a:xfrm>
          <a:prstGeom prst="rect">
            <a:avLst/>
          </a:prstGeom>
          <a:solidFill>
            <a:schemeClr val="bg2">
              <a:lumMod val="50000"/>
            </a:schemeClr>
          </a:solidFill>
          <a:ln w="539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600" b="1" dirty="0">
                <a:solidFill>
                  <a:schemeClr val="bg1"/>
                </a:solidFill>
              </a:rPr>
              <a:t>KLİMATOLOJİ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0E0C8C0-AD12-447A-A9C9-E7B8166293F2}"/>
              </a:ext>
            </a:extLst>
          </p:cNvPr>
          <p:cNvSpPr/>
          <p:nvPr/>
        </p:nvSpPr>
        <p:spPr>
          <a:xfrm>
            <a:off x="6345620" y="977657"/>
            <a:ext cx="2647382" cy="653378"/>
          </a:xfrm>
          <a:prstGeom prst="rect">
            <a:avLst/>
          </a:prstGeom>
          <a:solidFill>
            <a:schemeClr val="bg2">
              <a:lumMod val="50000"/>
            </a:schemeClr>
          </a:solidFill>
          <a:ln w="539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600" b="1" dirty="0">
                <a:solidFill>
                  <a:schemeClr val="bg1"/>
                </a:solidFill>
              </a:rPr>
              <a:t>HİDROGRAFYA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E1F72D58-6179-43B1-8778-647FFB75A36B}"/>
              </a:ext>
            </a:extLst>
          </p:cNvPr>
          <p:cNvSpPr/>
          <p:nvPr/>
        </p:nvSpPr>
        <p:spPr>
          <a:xfrm>
            <a:off x="9224044" y="979030"/>
            <a:ext cx="2659297" cy="652005"/>
          </a:xfrm>
          <a:prstGeom prst="rect">
            <a:avLst/>
          </a:prstGeom>
          <a:solidFill>
            <a:schemeClr val="bg2">
              <a:lumMod val="50000"/>
            </a:schemeClr>
          </a:solidFill>
          <a:ln w="539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600" b="1" dirty="0">
                <a:solidFill>
                  <a:schemeClr val="bg1"/>
                </a:solidFill>
              </a:rPr>
              <a:t>BİYOCOĞRAFYA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E26B6A43-182A-4558-8DC6-1BC446E3FDA4}"/>
              </a:ext>
            </a:extLst>
          </p:cNvPr>
          <p:cNvSpPr/>
          <p:nvPr/>
        </p:nvSpPr>
        <p:spPr>
          <a:xfrm>
            <a:off x="12106312" y="977657"/>
            <a:ext cx="2642479" cy="653378"/>
          </a:xfrm>
          <a:prstGeom prst="rect">
            <a:avLst/>
          </a:prstGeom>
          <a:solidFill>
            <a:schemeClr val="bg2">
              <a:lumMod val="50000"/>
            </a:schemeClr>
          </a:solidFill>
          <a:ln w="539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600" b="1" dirty="0">
                <a:solidFill>
                  <a:schemeClr val="bg1"/>
                </a:solidFill>
              </a:rPr>
              <a:t>TOPRAK COĞRAFYASI</a:t>
            </a:r>
          </a:p>
        </p:txBody>
      </p:sp>
      <p:sp>
        <p:nvSpPr>
          <p:cNvPr id="32" name="Dikdörtgen 31">
            <a:extLst>
              <a:ext uri="{FF2B5EF4-FFF2-40B4-BE49-F238E27FC236}">
                <a16:creationId xmlns:a16="http://schemas.microsoft.com/office/drawing/2014/main" id="{0B187168-5211-4D67-A1B8-C39DFBFAD50E}"/>
              </a:ext>
            </a:extLst>
          </p:cNvPr>
          <p:cNvSpPr/>
          <p:nvPr/>
        </p:nvSpPr>
        <p:spPr>
          <a:xfrm>
            <a:off x="590386" y="40989"/>
            <a:ext cx="14304242" cy="836970"/>
          </a:xfrm>
          <a:prstGeom prst="rect">
            <a:avLst/>
          </a:prstGeom>
          <a:solidFill>
            <a:schemeClr val="tx1"/>
          </a:solidFill>
          <a:ln w="31750">
            <a:solidFill>
              <a:srgbClr val="FFFF00"/>
            </a:solidFill>
          </a:ln>
        </p:spPr>
        <p:txBody>
          <a:bodyPr wrap="square" lIns="143076" tIns="71538" rIns="143076" bIns="71538">
            <a:spAutoFit/>
          </a:bodyPr>
          <a:lstStyle/>
          <a:p>
            <a:pPr algn="ctr"/>
            <a:r>
              <a:rPr lang="tr-TR" sz="4500" b="1" spc="469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FİZİKİ COĞRAFYA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55A0519-C286-738E-4D05-848FD4485E1C}"/>
              </a:ext>
            </a:extLst>
          </p:cNvPr>
          <p:cNvSpPr txBox="1"/>
          <p:nvPr/>
        </p:nvSpPr>
        <p:spPr>
          <a:xfrm>
            <a:off x="491210" y="5837119"/>
            <a:ext cx="265535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500" dirty="0"/>
              <a:t>Jeoloji, litoloji, petrografi, jeofizik ve kimya ile etkileşim içindedir.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EB193D0-8F65-BE39-2AE6-53B2AAB2C248}"/>
              </a:ext>
            </a:extLst>
          </p:cNvPr>
          <p:cNvSpPr txBox="1"/>
          <p:nvPr/>
        </p:nvSpPr>
        <p:spPr>
          <a:xfrm>
            <a:off x="3515544" y="5837119"/>
            <a:ext cx="273957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500" dirty="0"/>
              <a:t>Meteoroloji ile</a:t>
            </a:r>
          </a:p>
          <a:p>
            <a:pPr algn="just"/>
            <a:r>
              <a:rPr lang="tr-TR" sz="2500" dirty="0"/>
              <a:t>etkileşim içindedir.</a:t>
            </a:r>
            <a:endParaRPr lang="tr-TR" sz="2500" dirty="0">
              <a:solidFill>
                <a:schemeClr val="tx1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31466A89-AFC3-BA40-58D3-47C2FC228B83}"/>
              </a:ext>
            </a:extLst>
          </p:cNvPr>
          <p:cNvSpPr txBox="1"/>
          <p:nvPr/>
        </p:nvSpPr>
        <p:spPr>
          <a:xfrm>
            <a:off x="6255120" y="5837118"/>
            <a:ext cx="286108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500" dirty="0" err="1"/>
              <a:t>Hidroloji,hidrojeoloj,ioseonografya,limnoloji</a:t>
            </a:r>
            <a:r>
              <a:rPr lang="tr-TR" sz="2500" dirty="0"/>
              <a:t> ve </a:t>
            </a:r>
            <a:r>
              <a:rPr lang="tr-TR" sz="2500" dirty="0" err="1"/>
              <a:t>potamoloji</a:t>
            </a:r>
            <a:r>
              <a:rPr lang="tr-TR" sz="2500" dirty="0"/>
              <a:t> ile etkileşim içindedir.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AEF642B3-8F6C-5594-6A5A-95B49CECD26F}"/>
              </a:ext>
            </a:extLst>
          </p:cNvPr>
          <p:cNvSpPr txBox="1"/>
          <p:nvPr/>
        </p:nvSpPr>
        <p:spPr>
          <a:xfrm>
            <a:off x="9301154" y="5837118"/>
            <a:ext cx="273957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500" dirty="0">
                <a:solidFill>
                  <a:srgbClr val="282100"/>
                </a:solidFill>
                <a:latin typeface="Barlow-Medium"/>
              </a:rPr>
              <a:t>Biyoloji, botanik ve zooloji </a:t>
            </a:r>
            <a:r>
              <a:rPr lang="tr-TR" sz="2500" dirty="0">
                <a:solidFill>
                  <a:srgbClr val="271F00"/>
                </a:solidFill>
                <a:latin typeface="Barlow-Medium"/>
              </a:rPr>
              <a:t>ile etkileşim içindedir.</a:t>
            </a:r>
            <a:endParaRPr lang="tr-TR" sz="2500" dirty="0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FC11D0AD-483B-2562-0821-ECD1E95D7B88}"/>
              </a:ext>
            </a:extLst>
          </p:cNvPr>
          <p:cNvSpPr txBox="1"/>
          <p:nvPr/>
        </p:nvSpPr>
        <p:spPr>
          <a:xfrm>
            <a:off x="12249394" y="5839784"/>
            <a:ext cx="252272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500" dirty="0"/>
              <a:t>Pedoloji ve </a:t>
            </a:r>
            <a:r>
              <a:rPr lang="tr-TR" sz="2500" dirty="0" err="1"/>
              <a:t>mineroloji</a:t>
            </a:r>
            <a:endParaRPr lang="tr-TR" sz="2500" dirty="0"/>
          </a:p>
          <a:p>
            <a:pPr algn="just"/>
            <a:r>
              <a:rPr lang="tr-TR" sz="2500" dirty="0"/>
              <a:t>ile etkileşim içindedir.</a:t>
            </a:r>
          </a:p>
        </p:txBody>
      </p:sp>
      <p:sp>
        <p:nvSpPr>
          <p:cNvPr id="35" name="Ok: Şeritli Sağ 34">
            <a:extLst>
              <a:ext uri="{FF2B5EF4-FFF2-40B4-BE49-F238E27FC236}">
                <a16:creationId xmlns:a16="http://schemas.microsoft.com/office/drawing/2014/main" id="{AB800BBF-AFF8-FADD-45E4-0097E9524897}"/>
              </a:ext>
            </a:extLst>
          </p:cNvPr>
          <p:cNvSpPr/>
          <p:nvPr/>
        </p:nvSpPr>
        <p:spPr>
          <a:xfrm rot="5400000">
            <a:off x="1685827" y="5360576"/>
            <a:ext cx="390987" cy="360040"/>
          </a:xfrm>
          <a:prstGeom prst="stripedRightArrow">
            <a:avLst/>
          </a:prstGeom>
          <a:solidFill>
            <a:srgbClr val="99FF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Ok: Şeritli Sağ 35">
            <a:extLst>
              <a:ext uri="{FF2B5EF4-FFF2-40B4-BE49-F238E27FC236}">
                <a16:creationId xmlns:a16="http://schemas.microsoft.com/office/drawing/2014/main" id="{20F99D70-CB76-637F-6AF9-9B0F343AC308}"/>
              </a:ext>
            </a:extLst>
          </p:cNvPr>
          <p:cNvSpPr/>
          <p:nvPr/>
        </p:nvSpPr>
        <p:spPr>
          <a:xfrm rot="5400000">
            <a:off x="4578554" y="5336962"/>
            <a:ext cx="390987" cy="360040"/>
          </a:xfrm>
          <a:prstGeom prst="stripedRightArrow">
            <a:avLst/>
          </a:prstGeom>
          <a:solidFill>
            <a:srgbClr val="99FF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Ok: Şeritli Sağ 36">
            <a:extLst>
              <a:ext uri="{FF2B5EF4-FFF2-40B4-BE49-F238E27FC236}">
                <a16:creationId xmlns:a16="http://schemas.microsoft.com/office/drawing/2014/main" id="{AC5CD554-213C-1A1B-2164-8F5A46974738}"/>
              </a:ext>
            </a:extLst>
          </p:cNvPr>
          <p:cNvSpPr/>
          <p:nvPr/>
        </p:nvSpPr>
        <p:spPr>
          <a:xfrm rot="5400000">
            <a:off x="7577765" y="5350897"/>
            <a:ext cx="390987" cy="360040"/>
          </a:xfrm>
          <a:prstGeom prst="stripedRightArrow">
            <a:avLst/>
          </a:prstGeom>
          <a:solidFill>
            <a:srgbClr val="99FF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Ok: Şeritli Sağ 37">
            <a:extLst>
              <a:ext uri="{FF2B5EF4-FFF2-40B4-BE49-F238E27FC236}">
                <a16:creationId xmlns:a16="http://schemas.microsoft.com/office/drawing/2014/main" id="{97DDEF1B-A014-EB3B-CE0D-65DC27678BEC}"/>
              </a:ext>
            </a:extLst>
          </p:cNvPr>
          <p:cNvSpPr/>
          <p:nvPr/>
        </p:nvSpPr>
        <p:spPr>
          <a:xfrm rot="5400000">
            <a:off x="10398338" y="5385846"/>
            <a:ext cx="390987" cy="360040"/>
          </a:xfrm>
          <a:prstGeom prst="stripedRightArrow">
            <a:avLst/>
          </a:prstGeom>
          <a:solidFill>
            <a:srgbClr val="99FF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9" name="Ok: Şeritli Sağ 38">
            <a:extLst>
              <a:ext uri="{FF2B5EF4-FFF2-40B4-BE49-F238E27FC236}">
                <a16:creationId xmlns:a16="http://schemas.microsoft.com/office/drawing/2014/main" id="{CA5EF628-2527-D13B-6A71-CB192A67CC28}"/>
              </a:ext>
            </a:extLst>
          </p:cNvPr>
          <p:cNvSpPr/>
          <p:nvPr/>
        </p:nvSpPr>
        <p:spPr>
          <a:xfrm rot="5400000">
            <a:off x="13282773" y="5385846"/>
            <a:ext cx="390987" cy="360040"/>
          </a:xfrm>
          <a:prstGeom prst="stripedRightArrow">
            <a:avLst/>
          </a:prstGeom>
          <a:solidFill>
            <a:srgbClr val="99FF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BF0FBBBA-F5B5-2ABB-F931-3C3A001D59E6}"/>
              </a:ext>
            </a:extLst>
          </p:cNvPr>
          <p:cNvSpPr/>
          <p:nvPr/>
        </p:nvSpPr>
        <p:spPr>
          <a:xfrm>
            <a:off x="467879" y="7699016"/>
            <a:ext cx="14304242" cy="83697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1750">
            <a:solidFill>
              <a:schemeClr val="tx1"/>
            </a:solidFill>
          </a:ln>
        </p:spPr>
        <p:txBody>
          <a:bodyPr wrap="square" lIns="143076" tIns="71538" rIns="143076" bIns="71538">
            <a:spAutoFit/>
          </a:bodyPr>
          <a:lstStyle/>
          <a:p>
            <a:pPr algn="ctr"/>
            <a:r>
              <a:rPr lang="tr-TR" sz="4500" b="1" spc="469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ETKİLEŞİM KURULAN BİLİM DALLARI </a:t>
            </a:r>
          </a:p>
        </p:txBody>
      </p:sp>
    </p:spTree>
    <p:extLst>
      <p:ext uri="{BB962C8B-B14F-4D97-AF65-F5344CB8AC3E}">
        <p14:creationId xmlns:p14="http://schemas.microsoft.com/office/powerpoint/2010/main" val="3617334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C3AA9B7-3DB5-B962-5432-7C5B73B3B472}"/>
              </a:ext>
            </a:extLst>
          </p:cNvPr>
          <p:cNvSpPr/>
          <p:nvPr/>
        </p:nvSpPr>
        <p:spPr>
          <a:xfrm>
            <a:off x="1200678" y="552022"/>
            <a:ext cx="2647382" cy="653378"/>
          </a:xfrm>
          <a:prstGeom prst="rect">
            <a:avLst/>
          </a:prstGeom>
          <a:solidFill>
            <a:srgbClr val="60A500"/>
          </a:solidFill>
          <a:ln w="539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600" b="1" dirty="0">
                <a:solidFill>
                  <a:schemeClr val="bg1"/>
                </a:solidFill>
              </a:rPr>
              <a:t>JEOMORFOLOJİ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4F380851-8B78-1264-3016-50A08933A030}"/>
              </a:ext>
            </a:extLst>
          </p:cNvPr>
          <p:cNvSpPr/>
          <p:nvPr/>
        </p:nvSpPr>
        <p:spPr>
          <a:xfrm>
            <a:off x="1200678" y="4284877"/>
            <a:ext cx="2647382" cy="653378"/>
          </a:xfrm>
          <a:prstGeom prst="rect">
            <a:avLst/>
          </a:prstGeom>
          <a:solidFill>
            <a:srgbClr val="60A500"/>
          </a:solidFill>
          <a:ln w="539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600" b="1" dirty="0">
                <a:solidFill>
                  <a:schemeClr val="bg1"/>
                </a:solidFill>
              </a:rPr>
              <a:t>KLİMATOLOJİ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03049AE0-48CF-2D67-3568-FCD5E09BDC15}"/>
              </a:ext>
            </a:extLst>
          </p:cNvPr>
          <p:cNvSpPr/>
          <p:nvPr/>
        </p:nvSpPr>
        <p:spPr>
          <a:xfrm>
            <a:off x="6462567" y="549395"/>
            <a:ext cx="2647382" cy="653378"/>
          </a:xfrm>
          <a:prstGeom prst="rect">
            <a:avLst/>
          </a:prstGeom>
          <a:solidFill>
            <a:srgbClr val="60A500"/>
          </a:solidFill>
          <a:ln w="539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600" b="1" dirty="0">
                <a:solidFill>
                  <a:schemeClr val="bg1"/>
                </a:solidFill>
              </a:rPr>
              <a:t>HİDROGRAFYA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F79BB35-B149-DB73-538F-6194DF11EF3A}"/>
              </a:ext>
            </a:extLst>
          </p:cNvPr>
          <p:cNvSpPr/>
          <p:nvPr/>
        </p:nvSpPr>
        <p:spPr>
          <a:xfrm>
            <a:off x="6464218" y="4299916"/>
            <a:ext cx="2659297" cy="652005"/>
          </a:xfrm>
          <a:prstGeom prst="rect">
            <a:avLst/>
          </a:prstGeom>
          <a:solidFill>
            <a:srgbClr val="60A500"/>
          </a:solidFill>
          <a:ln w="539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600" b="1" dirty="0">
                <a:solidFill>
                  <a:schemeClr val="bg1"/>
                </a:solidFill>
              </a:rPr>
              <a:t>BİYOCOĞRAFYA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FF67C09-0E7C-EEDB-2A14-3A61AD731691}"/>
              </a:ext>
            </a:extLst>
          </p:cNvPr>
          <p:cNvSpPr/>
          <p:nvPr/>
        </p:nvSpPr>
        <p:spPr>
          <a:xfrm>
            <a:off x="11724456" y="477680"/>
            <a:ext cx="2642479" cy="653378"/>
          </a:xfrm>
          <a:prstGeom prst="rect">
            <a:avLst/>
          </a:prstGeom>
          <a:solidFill>
            <a:srgbClr val="60A500"/>
          </a:solidFill>
          <a:ln w="539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600" b="1" dirty="0">
                <a:solidFill>
                  <a:schemeClr val="bg1"/>
                </a:solidFill>
              </a:rPr>
              <a:t>TOPRAK COĞRAFYASI</a:t>
            </a: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1B2B2FF9-FF51-69D5-940B-88863DC73D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76" y="1261914"/>
            <a:ext cx="4642387" cy="2611343"/>
          </a:xfrm>
          <a:prstGeom prst="rect">
            <a:avLst/>
          </a:prstGeom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1C4CDACC-94AD-B24F-3FAF-33EF6F33A9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611" y="1228101"/>
            <a:ext cx="4642387" cy="2611343"/>
          </a:xfrm>
          <a:prstGeom prst="rect">
            <a:avLst/>
          </a:prstGeom>
        </p:spPr>
      </p:pic>
      <p:pic>
        <p:nvPicPr>
          <p:cNvPr id="23" name="Resim 22">
            <a:extLst>
              <a:ext uri="{FF2B5EF4-FFF2-40B4-BE49-F238E27FC236}">
                <a16:creationId xmlns:a16="http://schemas.microsoft.com/office/drawing/2014/main" id="{1A96EB27-154F-D95B-F6F5-57DA975D2D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77" y="5116622"/>
            <a:ext cx="4642386" cy="2680107"/>
          </a:xfrm>
          <a:prstGeom prst="rect">
            <a:avLst/>
          </a:prstGeom>
        </p:spPr>
      </p:pic>
      <p:pic>
        <p:nvPicPr>
          <p:cNvPr id="25" name="Resim 24">
            <a:extLst>
              <a:ext uri="{FF2B5EF4-FFF2-40B4-BE49-F238E27FC236}">
                <a16:creationId xmlns:a16="http://schemas.microsoft.com/office/drawing/2014/main" id="{54BB9BD3-388D-641B-1FB9-DBA31168AB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566" y="5116622"/>
            <a:ext cx="4608867" cy="2708524"/>
          </a:xfrm>
          <a:prstGeom prst="rect">
            <a:avLst/>
          </a:prstGeom>
        </p:spPr>
      </p:pic>
      <p:sp>
        <p:nvSpPr>
          <p:cNvPr id="26" name="Dikdörtgen 25">
            <a:extLst>
              <a:ext uri="{FF2B5EF4-FFF2-40B4-BE49-F238E27FC236}">
                <a16:creationId xmlns:a16="http://schemas.microsoft.com/office/drawing/2014/main" id="{8E8C932A-FB4A-FAE7-C0FD-B975AA2B7F4C}"/>
              </a:ext>
            </a:extLst>
          </p:cNvPr>
          <p:cNvSpPr/>
          <p:nvPr/>
        </p:nvSpPr>
        <p:spPr>
          <a:xfrm>
            <a:off x="10492374" y="5116622"/>
            <a:ext cx="4295130" cy="2837518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1750">
            <a:solidFill>
              <a:schemeClr val="tx1"/>
            </a:solidFill>
          </a:ln>
        </p:spPr>
        <p:txBody>
          <a:bodyPr wrap="square" lIns="143076" tIns="71538" rIns="143076" bIns="71538">
            <a:spAutoFit/>
          </a:bodyPr>
          <a:lstStyle/>
          <a:p>
            <a:pPr algn="just"/>
            <a:r>
              <a:rPr lang="tr-TR" sz="2500" b="1" spc="469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Coğrafya bilim dalları ayrı araştırma alanlarına sahip olsa da hepsi birbiriyle bir zincirin halkası gibi etkileşim halindedir.</a:t>
            </a:r>
          </a:p>
        </p:txBody>
      </p:sp>
      <p:pic>
        <p:nvPicPr>
          <p:cNvPr id="30" name="Resim 29">
            <a:extLst>
              <a:ext uri="{FF2B5EF4-FFF2-40B4-BE49-F238E27FC236}">
                <a16:creationId xmlns:a16="http://schemas.microsoft.com/office/drawing/2014/main" id="{3F0C449A-DDFA-8A0C-14B7-B28AEAAF77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746" y="1261914"/>
            <a:ext cx="4642387" cy="2611343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65813027-A57E-652A-A363-7DDC120E3E30}"/>
              </a:ext>
            </a:extLst>
          </p:cNvPr>
          <p:cNvSpPr txBox="1"/>
          <p:nvPr/>
        </p:nvSpPr>
        <p:spPr>
          <a:xfrm>
            <a:off x="203176" y="3578509"/>
            <a:ext cx="263888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500" dirty="0">
                <a:solidFill>
                  <a:srgbClr val="FFFF00"/>
                </a:solidFill>
              </a:rPr>
              <a:t>Şırnak, </a:t>
            </a:r>
            <a:r>
              <a:rPr lang="tr-TR" sz="1500" dirty="0" err="1">
                <a:solidFill>
                  <a:srgbClr val="FFFF00"/>
                </a:solidFill>
              </a:rPr>
              <a:t>Uzungeçit</a:t>
            </a:r>
            <a:r>
              <a:rPr lang="tr-TR" sz="1500" dirty="0">
                <a:solidFill>
                  <a:srgbClr val="FFFF00"/>
                </a:solidFill>
              </a:rPr>
              <a:t>, Tanin Dağları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0011976-8247-C5DA-1B1A-11B356F94A8F}"/>
              </a:ext>
            </a:extLst>
          </p:cNvPr>
          <p:cNvSpPr txBox="1"/>
          <p:nvPr/>
        </p:nvSpPr>
        <p:spPr>
          <a:xfrm>
            <a:off x="5220440" y="3490951"/>
            <a:ext cx="153546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500" dirty="0">
                <a:solidFill>
                  <a:srgbClr val="FFFF00"/>
                </a:solidFill>
              </a:rPr>
              <a:t>Abant Gölü, Bolu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B86F1CE7-1423-468E-8F12-DA48C3C08763}"/>
              </a:ext>
            </a:extLst>
          </p:cNvPr>
          <p:cNvSpPr txBox="1"/>
          <p:nvPr/>
        </p:nvSpPr>
        <p:spPr>
          <a:xfrm>
            <a:off x="203176" y="7501981"/>
            <a:ext cx="280831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500" dirty="0">
                <a:solidFill>
                  <a:srgbClr val="FFFF00"/>
                </a:solidFill>
              </a:rPr>
              <a:t>Kaçkar </a:t>
            </a:r>
            <a:r>
              <a:rPr lang="tr-TR" sz="1500" dirty="0" err="1">
                <a:solidFill>
                  <a:srgbClr val="FFFF00"/>
                </a:solidFill>
              </a:rPr>
              <a:t>Dağları,Kavron</a:t>
            </a:r>
            <a:r>
              <a:rPr lang="tr-TR" sz="1500" dirty="0">
                <a:solidFill>
                  <a:srgbClr val="FFFF00"/>
                </a:solidFill>
              </a:rPr>
              <a:t> Vadisi, Rize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C1E040D-6C1F-0FA8-E055-98C644184479}"/>
              </a:ext>
            </a:extLst>
          </p:cNvPr>
          <p:cNvSpPr txBox="1"/>
          <p:nvPr/>
        </p:nvSpPr>
        <p:spPr>
          <a:xfrm>
            <a:off x="5277611" y="7501981"/>
            <a:ext cx="280831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500" dirty="0">
                <a:solidFill>
                  <a:srgbClr val="FFFF00"/>
                </a:solidFill>
              </a:rPr>
              <a:t>Acarlar Longozu, Sakarya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31B49293-44B1-9B62-6C17-43CA1B66D45A}"/>
              </a:ext>
            </a:extLst>
          </p:cNvPr>
          <p:cNvSpPr txBox="1"/>
          <p:nvPr/>
        </p:nvSpPr>
        <p:spPr>
          <a:xfrm>
            <a:off x="165150" y="7835883"/>
            <a:ext cx="225525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500" dirty="0"/>
              <a:t>Fotoğraflar: İrfan AKAR</a:t>
            </a:r>
          </a:p>
        </p:txBody>
      </p:sp>
    </p:spTree>
    <p:extLst>
      <p:ext uri="{BB962C8B-B14F-4D97-AF65-F5344CB8AC3E}">
        <p14:creationId xmlns:p14="http://schemas.microsoft.com/office/powerpoint/2010/main" val="1981360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>
            <a:extLst>
              <a:ext uri="{FF2B5EF4-FFF2-40B4-BE49-F238E27FC236}">
                <a16:creationId xmlns:a16="http://schemas.microsoft.com/office/drawing/2014/main" id="{6E8C9285-2164-41A6-809D-304EBCF8FCC2}"/>
              </a:ext>
            </a:extLst>
          </p:cNvPr>
          <p:cNvSpPr/>
          <p:nvPr/>
        </p:nvSpPr>
        <p:spPr>
          <a:xfrm>
            <a:off x="7696800" y="3218552"/>
            <a:ext cx="4559019" cy="576922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908" tIns="48454" rIns="96908" bIns="48454"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EKONOMİK  COĞRAFYA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5862FEC7-5290-43F2-8F56-3CA320E775D7}"/>
              </a:ext>
            </a:extLst>
          </p:cNvPr>
          <p:cNvSpPr txBox="1"/>
          <p:nvPr/>
        </p:nvSpPr>
        <p:spPr>
          <a:xfrm>
            <a:off x="7691283" y="3879170"/>
            <a:ext cx="4609237" cy="1631216"/>
          </a:xfrm>
          <a:prstGeom prst="rect">
            <a:avLst/>
          </a:prstGeom>
          <a:solidFill>
            <a:schemeClr val="lt1">
              <a:alpha val="51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000" dirty="0"/>
              <a:t>Sanayi, ticaret, tarım, hayvancılık, turizm, ormancılık, madencilik gibi ekonomik faaliyetleri ve bu faaliyetlerin coğrafi olaylarla etkileşimini inceler. </a:t>
            </a:r>
            <a:r>
              <a:rPr lang="tr-TR" sz="2000" i="1" dirty="0"/>
              <a:t>İktisat ile etkileşim içindedir.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F003864A-39FF-4321-848D-D1C6CB685C59}"/>
              </a:ext>
            </a:extLst>
          </p:cNvPr>
          <p:cNvSpPr/>
          <p:nvPr/>
        </p:nvSpPr>
        <p:spPr>
          <a:xfrm>
            <a:off x="131168" y="3290560"/>
            <a:ext cx="4051767" cy="629617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908" tIns="48454" rIns="96908" bIns="48454"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YERLEŞME COĞRAFYASI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3702FFD-2F3B-4C8E-9069-991EC1571B48}"/>
              </a:ext>
            </a:extLst>
          </p:cNvPr>
          <p:cNvSpPr txBox="1"/>
          <p:nvPr/>
        </p:nvSpPr>
        <p:spPr>
          <a:xfrm>
            <a:off x="131168" y="1543255"/>
            <a:ext cx="4076997" cy="1631216"/>
          </a:xfrm>
          <a:prstGeom prst="rect">
            <a:avLst/>
          </a:prstGeom>
          <a:solidFill>
            <a:schemeClr val="lt1">
              <a:alpha val="51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000" dirty="0"/>
              <a:t>Yerleşmelerin gelişimi, tipleri ve dağılışı ile yerleşmeyi etkileyen faktörleri ve mesken</a:t>
            </a:r>
          </a:p>
          <a:p>
            <a:pPr algn="just"/>
            <a:r>
              <a:rPr lang="tr-TR" sz="2000" dirty="0"/>
              <a:t>tiplerini inceler</a:t>
            </a:r>
            <a:r>
              <a:rPr lang="tr-TR" sz="2000" i="1" dirty="0"/>
              <a:t>. Arkeoloji ve tarih ile etkileşim içindedir.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840DE33C-2A3E-49A4-9492-431EC79881A9}"/>
              </a:ext>
            </a:extLst>
          </p:cNvPr>
          <p:cNvSpPr/>
          <p:nvPr/>
        </p:nvSpPr>
        <p:spPr>
          <a:xfrm>
            <a:off x="131168" y="829866"/>
            <a:ext cx="4078497" cy="629617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908" tIns="48454" rIns="96908" bIns="48454"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NÜFUS COĞRAFYASI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4EF978AC-F1ED-4EB4-896F-82A855542914}"/>
              </a:ext>
            </a:extLst>
          </p:cNvPr>
          <p:cNvSpPr txBox="1"/>
          <p:nvPr/>
        </p:nvSpPr>
        <p:spPr>
          <a:xfrm>
            <a:off x="118358" y="3992539"/>
            <a:ext cx="4112786" cy="1631216"/>
          </a:xfrm>
          <a:prstGeom prst="rect">
            <a:avLst/>
          </a:prstGeom>
          <a:solidFill>
            <a:schemeClr val="lt1">
              <a:alpha val="51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000" dirty="0"/>
              <a:t>Nüfusun özellikleri, dağılışı, değişimi, hareketleri ve nüfus politikaları ile bunların coğrafi ortam ve olaylarla etkileşimini inceler. </a:t>
            </a:r>
            <a:r>
              <a:rPr lang="tr-TR" sz="2000" i="1" dirty="0"/>
              <a:t>Demografi ve istatistik ile etkileşim içindedir.</a:t>
            </a:r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959ADCFF-A7E4-4D98-BB68-414FA1A49152}"/>
              </a:ext>
            </a:extLst>
          </p:cNvPr>
          <p:cNvSpPr/>
          <p:nvPr/>
        </p:nvSpPr>
        <p:spPr>
          <a:xfrm>
            <a:off x="142917" y="5729430"/>
            <a:ext cx="4076997" cy="662698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908" tIns="48454" rIns="96908" bIns="48454"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SİYASİ  COĞRAFYA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FA220712-E200-4D44-87D9-E06AD621EAC9}"/>
              </a:ext>
            </a:extLst>
          </p:cNvPr>
          <p:cNvSpPr txBox="1"/>
          <p:nvPr/>
        </p:nvSpPr>
        <p:spPr>
          <a:xfrm>
            <a:off x="158627" y="6464136"/>
            <a:ext cx="4076997" cy="1938992"/>
          </a:xfrm>
          <a:prstGeom prst="rect">
            <a:avLst/>
          </a:prstGeom>
          <a:solidFill>
            <a:schemeClr val="lt1">
              <a:alpha val="51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000" dirty="0"/>
              <a:t>Siyasi faaliyet ve olayların mekâna, coğrafi ortama bağlı olarak gösterdikleri değişiklik ve farklılıkları mekânı (ortam, saha, alan) analiz ederek inceler. </a:t>
            </a:r>
            <a:r>
              <a:rPr lang="tr-TR" sz="2000" i="1" dirty="0"/>
              <a:t>Uluslararası ilişkiler, tarih ve siyaset ile etkileşim içindedir</a:t>
            </a:r>
            <a:r>
              <a:rPr lang="tr-TR" sz="2000" dirty="0"/>
              <a:t>.</a:t>
            </a:r>
          </a:p>
        </p:txBody>
      </p:sp>
      <p:sp>
        <p:nvSpPr>
          <p:cNvPr id="40" name="Dikdörtgen 39">
            <a:extLst>
              <a:ext uri="{FF2B5EF4-FFF2-40B4-BE49-F238E27FC236}">
                <a16:creationId xmlns:a16="http://schemas.microsoft.com/office/drawing/2014/main" id="{CC469286-E1C2-4A1F-8CAB-E149901F5AB5}"/>
              </a:ext>
            </a:extLst>
          </p:cNvPr>
          <p:cNvSpPr/>
          <p:nvPr/>
        </p:nvSpPr>
        <p:spPr>
          <a:xfrm>
            <a:off x="7633099" y="845036"/>
            <a:ext cx="4559019" cy="560894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908" tIns="48454" rIns="96908" bIns="48454" rtlCol="0" anchor="ctr"/>
          <a:lstStyle/>
          <a:p>
            <a:pPr marL="0" marR="0" lvl="0" indent="0" algn="ctr" defTabSz="138176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KÜLTÜREL COĞRAFYA</a:t>
            </a:r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3EDE3717-8DF2-4FE7-B0F9-0398CE38A0C1}"/>
              </a:ext>
            </a:extLst>
          </p:cNvPr>
          <p:cNvSpPr txBox="1"/>
          <p:nvPr/>
        </p:nvSpPr>
        <p:spPr>
          <a:xfrm>
            <a:off x="7620000" y="1490360"/>
            <a:ext cx="4609237" cy="1631216"/>
          </a:xfrm>
          <a:prstGeom prst="rect">
            <a:avLst/>
          </a:prstGeom>
          <a:solidFill>
            <a:schemeClr val="lt1">
              <a:alpha val="51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138176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Toplumların dil, din, giyim, yemek, müzik, mimari gibi kültürel özelliklerini coğrafyayla ilişkilendirerek inceler. </a:t>
            </a:r>
            <a:r>
              <a:rPr kumimoji="0" lang="tr-TR" sz="20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Sosyoloji, filoloji, ilahiyat ve antropoloji ile etkileşim içindedir.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8DB1C612-7B6F-0332-30ED-9BA49192AB22}"/>
              </a:ext>
            </a:extLst>
          </p:cNvPr>
          <p:cNvSpPr/>
          <p:nvPr/>
        </p:nvSpPr>
        <p:spPr>
          <a:xfrm>
            <a:off x="7735164" y="5594816"/>
            <a:ext cx="4559020" cy="613589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908" tIns="48454" rIns="96908" bIns="48454"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SOSYAL  COĞRAFYA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41B82F4-695F-2727-1BC8-845999ABA6D8}"/>
              </a:ext>
            </a:extLst>
          </p:cNvPr>
          <p:cNvSpPr txBox="1"/>
          <p:nvPr/>
        </p:nvSpPr>
        <p:spPr>
          <a:xfrm>
            <a:off x="7735164" y="6287953"/>
            <a:ext cx="4559019" cy="2246769"/>
          </a:xfrm>
          <a:prstGeom prst="rect">
            <a:avLst/>
          </a:prstGeom>
          <a:solidFill>
            <a:schemeClr val="lt1">
              <a:alpha val="51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1950" dirty="0"/>
              <a:t>Sosyal ilişkileri, sosyal kimlikleri ve sosyal eşitsizlikleri mekânsal bakış açısıyla inceler. Mekânsal çeşitlilik ve gündelik hayatın sosyal yönlerini oluşturan mekânsal süreçlerle ilgilenir. </a:t>
            </a:r>
            <a:r>
              <a:rPr lang="tr-TR" sz="1950" i="1" dirty="0"/>
              <a:t>Antropoloji, sosyoloji, demografi ve ekonomi bilimleri ile etkileşim içindedir.</a:t>
            </a:r>
          </a:p>
        </p:txBody>
      </p:sp>
      <p:pic>
        <p:nvPicPr>
          <p:cNvPr id="5122" name="Picture 2" descr="photo of a crowd of people in New York City">
            <a:extLst>
              <a:ext uri="{FF2B5EF4-FFF2-40B4-BE49-F238E27FC236}">
                <a16:creationId xmlns:a16="http://schemas.microsoft.com/office/drawing/2014/main" id="{2B774176-C993-6BE2-E1BB-10033BE7E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632" y="907140"/>
            <a:ext cx="3234808" cy="2072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4C38B211-500E-5894-7AD9-7F554556A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219" y="3484671"/>
            <a:ext cx="3234808" cy="2131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0D92CBB0-128E-FC2A-DF26-F74C2734A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009" y="6108924"/>
            <a:ext cx="3357863" cy="2265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C6E98A7C-4B7E-2AF5-D27E-4977D620F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6287" y="907140"/>
            <a:ext cx="2933713" cy="20563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99 Economic Geography Dissertation Topics | Research Ideas">
            <a:extLst>
              <a:ext uri="{FF2B5EF4-FFF2-40B4-BE49-F238E27FC236}">
                <a16:creationId xmlns:a16="http://schemas.microsoft.com/office/drawing/2014/main" id="{85390F68-4EC6-A619-9C11-ED8BA7D5F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6287" y="3304874"/>
            <a:ext cx="2945817" cy="19383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8759BACC-9DEE-163E-4FAA-727FA8635F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3283" y="5806096"/>
            <a:ext cx="2447706" cy="24477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7BF5FF17-8795-4CEF-49A8-86FC1A195157}"/>
              </a:ext>
            </a:extLst>
          </p:cNvPr>
          <p:cNvSpPr/>
          <p:nvPr/>
        </p:nvSpPr>
        <p:spPr>
          <a:xfrm>
            <a:off x="0" y="-5811"/>
            <a:ext cx="15240000" cy="83697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1750">
            <a:solidFill>
              <a:schemeClr val="tx1"/>
            </a:solidFill>
          </a:ln>
        </p:spPr>
        <p:txBody>
          <a:bodyPr wrap="square" lIns="143076" tIns="71538" rIns="143076" bIns="71538">
            <a:spAutoFit/>
          </a:bodyPr>
          <a:lstStyle/>
          <a:p>
            <a:pPr algn="ctr"/>
            <a:r>
              <a:rPr lang="tr-TR" sz="45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BEŞERİ COĞRAFYA</a:t>
            </a:r>
          </a:p>
        </p:txBody>
      </p:sp>
    </p:spTree>
    <p:extLst>
      <p:ext uri="{BB962C8B-B14F-4D97-AF65-F5344CB8AC3E}">
        <p14:creationId xmlns:p14="http://schemas.microsoft.com/office/powerpoint/2010/main" val="4017796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val 58">
            <a:extLst>
              <a:ext uri="{FF2B5EF4-FFF2-40B4-BE49-F238E27FC236}">
                <a16:creationId xmlns:a16="http://schemas.microsoft.com/office/drawing/2014/main" id="{25AC0EC3-5244-EB7F-C321-392AB5FB295E}"/>
              </a:ext>
            </a:extLst>
          </p:cNvPr>
          <p:cNvSpPr/>
          <p:nvPr/>
        </p:nvSpPr>
        <p:spPr>
          <a:xfrm>
            <a:off x="12116369" y="7237984"/>
            <a:ext cx="1088343" cy="103215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477020A-32B5-7180-4DC3-ED085CBD17A2}"/>
              </a:ext>
            </a:extLst>
          </p:cNvPr>
          <p:cNvSpPr/>
          <p:nvPr/>
        </p:nvSpPr>
        <p:spPr>
          <a:xfrm>
            <a:off x="9759072" y="5870426"/>
            <a:ext cx="1088343" cy="103215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6F1EE85-8D17-C47A-C3EA-72A06DF0EA69}"/>
              </a:ext>
            </a:extLst>
          </p:cNvPr>
          <p:cNvSpPr/>
          <p:nvPr/>
        </p:nvSpPr>
        <p:spPr>
          <a:xfrm>
            <a:off x="12093721" y="5881655"/>
            <a:ext cx="1088343" cy="103215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17A97E6-189B-D55E-BFD5-28146BA461D6}"/>
              </a:ext>
            </a:extLst>
          </p:cNvPr>
          <p:cNvSpPr/>
          <p:nvPr/>
        </p:nvSpPr>
        <p:spPr>
          <a:xfrm>
            <a:off x="9748328" y="7237984"/>
            <a:ext cx="1088343" cy="103215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1027" name="Resim 1026">
            <a:extLst>
              <a:ext uri="{FF2B5EF4-FFF2-40B4-BE49-F238E27FC236}">
                <a16:creationId xmlns:a16="http://schemas.microsoft.com/office/drawing/2014/main" id="{F310793E-86EE-03BE-0EFC-3297ABE395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636" y="768017"/>
            <a:ext cx="3295692" cy="18538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3F1750BA-217B-8893-92ED-E1A9635B9F88}"/>
              </a:ext>
            </a:extLst>
          </p:cNvPr>
          <p:cNvSpPr/>
          <p:nvPr/>
        </p:nvSpPr>
        <p:spPr>
          <a:xfrm>
            <a:off x="1366048" y="5820945"/>
            <a:ext cx="1088343" cy="103215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3305F3A-0D4C-9264-B110-466C8CBBCD0C}"/>
              </a:ext>
            </a:extLst>
          </p:cNvPr>
          <p:cNvSpPr/>
          <p:nvPr/>
        </p:nvSpPr>
        <p:spPr>
          <a:xfrm>
            <a:off x="3700697" y="5832174"/>
            <a:ext cx="1088343" cy="103215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010E508-2157-0D82-018A-3431C135B5EF}"/>
              </a:ext>
            </a:extLst>
          </p:cNvPr>
          <p:cNvSpPr/>
          <p:nvPr/>
        </p:nvSpPr>
        <p:spPr>
          <a:xfrm>
            <a:off x="3723345" y="7166570"/>
            <a:ext cx="1088343" cy="103215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156748E-24B8-2C9D-44EE-646E7F194AC2}"/>
              </a:ext>
            </a:extLst>
          </p:cNvPr>
          <p:cNvSpPr/>
          <p:nvPr/>
        </p:nvSpPr>
        <p:spPr>
          <a:xfrm>
            <a:off x="1355304" y="7166570"/>
            <a:ext cx="1088343" cy="103215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222E3675-6E7B-39D5-66C4-93324F225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71" y="3146370"/>
            <a:ext cx="3335838" cy="1844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C30C24AA-99ED-9A7C-4B84-A706442347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64" y="742460"/>
            <a:ext cx="3338024" cy="2224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9A74BB15-0306-0AC1-34DF-528152A1CF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835" y="3134122"/>
            <a:ext cx="3383901" cy="19034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8BE4C278-A0DC-B485-8C7E-65065E96D7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56" y="756387"/>
            <a:ext cx="3024336" cy="22682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Dikdörtgen 17">
            <a:extLst>
              <a:ext uri="{FF2B5EF4-FFF2-40B4-BE49-F238E27FC236}">
                <a16:creationId xmlns:a16="http://schemas.microsoft.com/office/drawing/2014/main" id="{CB713CE5-F7DD-4EF9-94B7-FDD668DA1551}"/>
              </a:ext>
            </a:extLst>
          </p:cNvPr>
          <p:cNvSpPr/>
          <p:nvPr/>
        </p:nvSpPr>
        <p:spPr>
          <a:xfrm>
            <a:off x="531256" y="5252946"/>
            <a:ext cx="4955704" cy="52919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1750">
            <a:solidFill>
              <a:schemeClr val="tx1"/>
            </a:solidFill>
          </a:ln>
        </p:spPr>
        <p:txBody>
          <a:bodyPr wrap="square" lIns="143076" tIns="71538" rIns="143076" bIns="71538">
            <a:spAutoFit/>
          </a:bodyPr>
          <a:lstStyle/>
          <a:p>
            <a:pPr algn="ctr"/>
            <a:r>
              <a:rPr lang="tr-TR" sz="25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BEŞERİ COĞRAFYA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23EFC157-AE85-D3E4-B96F-F704CB3F6834}"/>
              </a:ext>
            </a:extLst>
          </p:cNvPr>
          <p:cNvSpPr/>
          <p:nvPr/>
        </p:nvSpPr>
        <p:spPr>
          <a:xfrm>
            <a:off x="9208624" y="5230231"/>
            <a:ext cx="4245373" cy="529194"/>
          </a:xfrm>
          <a:prstGeom prst="rect">
            <a:avLst/>
          </a:prstGeom>
          <a:solidFill>
            <a:schemeClr val="tx1"/>
          </a:solidFill>
          <a:ln w="31750">
            <a:solidFill>
              <a:srgbClr val="FFFF00"/>
            </a:solidFill>
          </a:ln>
        </p:spPr>
        <p:txBody>
          <a:bodyPr wrap="square" lIns="143076" tIns="71538" rIns="143076" bIns="71538">
            <a:spAutoFit/>
          </a:bodyPr>
          <a:lstStyle/>
          <a:p>
            <a:pPr algn="ctr"/>
            <a:r>
              <a:rPr lang="tr-TR" sz="25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FİZİKİ COĞRAFYA</a:t>
            </a:r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B6CDA535-B1F7-196A-4971-C8214DA0758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106" y="3117389"/>
            <a:ext cx="3330741" cy="18735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Resim 22">
            <a:extLst>
              <a:ext uri="{FF2B5EF4-FFF2-40B4-BE49-F238E27FC236}">
                <a16:creationId xmlns:a16="http://schemas.microsoft.com/office/drawing/2014/main" id="{232328C2-9685-539A-D6A2-D5690E968F0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951" y="3095739"/>
            <a:ext cx="2618656" cy="19639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İklime Dirençli Tarım Ağı Projesi - Son Dakika Türkiye Haberleri | NTV Haber">
            <a:extLst>
              <a:ext uri="{FF2B5EF4-FFF2-40B4-BE49-F238E27FC236}">
                <a16:creationId xmlns:a16="http://schemas.microsoft.com/office/drawing/2014/main" id="{4C2095EF-FE4D-ACC5-3C13-41C608047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0835" y="804915"/>
            <a:ext cx="3294382" cy="18686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CB7A6864-2631-FE0A-E3E1-3EA60A8EAF49}"/>
              </a:ext>
            </a:extLst>
          </p:cNvPr>
          <p:cNvSpPr/>
          <p:nvPr/>
        </p:nvSpPr>
        <p:spPr>
          <a:xfrm>
            <a:off x="625295" y="756387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1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13BBEC8-B5E8-698D-414B-0013A087C4EC}"/>
              </a:ext>
            </a:extLst>
          </p:cNvPr>
          <p:cNvSpPr/>
          <p:nvPr/>
        </p:nvSpPr>
        <p:spPr>
          <a:xfrm>
            <a:off x="627715" y="757846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1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6087BE3-14CE-C341-D275-025E7191039F}"/>
              </a:ext>
            </a:extLst>
          </p:cNvPr>
          <p:cNvSpPr/>
          <p:nvPr/>
        </p:nvSpPr>
        <p:spPr>
          <a:xfrm>
            <a:off x="4130946" y="742459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2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A30693E-3FBB-4130-5FB3-9602A8E49AB7}"/>
              </a:ext>
            </a:extLst>
          </p:cNvPr>
          <p:cNvSpPr/>
          <p:nvPr/>
        </p:nvSpPr>
        <p:spPr>
          <a:xfrm>
            <a:off x="7270816" y="784244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3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847A6FA-5922-232D-858C-00B702F57E12}"/>
              </a:ext>
            </a:extLst>
          </p:cNvPr>
          <p:cNvSpPr/>
          <p:nvPr/>
        </p:nvSpPr>
        <p:spPr>
          <a:xfrm>
            <a:off x="10854540" y="817624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4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56ACC90-AC2B-BFC8-E21E-59BE38A0C207}"/>
              </a:ext>
            </a:extLst>
          </p:cNvPr>
          <p:cNvSpPr/>
          <p:nvPr/>
        </p:nvSpPr>
        <p:spPr>
          <a:xfrm>
            <a:off x="603264" y="3171205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5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6061E72-7534-3FDB-75D7-2F8D60B5F9D2}"/>
              </a:ext>
            </a:extLst>
          </p:cNvPr>
          <p:cNvSpPr/>
          <p:nvPr/>
        </p:nvSpPr>
        <p:spPr>
          <a:xfrm>
            <a:off x="4130946" y="3131316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6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8E52514-3027-D43A-8A57-A2E553CFFFD8}"/>
              </a:ext>
            </a:extLst>
          </p:cNvPr>
          <p:cNvSpPr/>
          <p:nvPr/>
        </p:nvSpPr>
        <p:spPr>
          <a:xfrm>
            <a:off x="7708210" y="3113292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7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66CB34B-3FB0-73DF-2C4B-2BD4C98DB673}"/>
              </a:ext>
            </a:extLst>
          </p:cNvPr>
          <p:cNvSpPr/>
          <p:nvPr/>
        </p:nvSpPr>
        <p:spPr>
          <a:xfrm>
            <a:off x="10932368" y="3139407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8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0A6FAC2-3F65-C1B2-B021-F62A3784226B}"/>
              </a:ext>
            </a:extLst>
          </p:cNvPr>
          <p:cNvSpPr/>
          <p:nvPr/>
        </p:nvSpPr>
        <p:spPr>
          <a:xfrm>
            <a:off x="4130946" y="742459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2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A7DF327-53F6-9CD5-A0E5-0A05EF249F3E}"/>
              </a:ext>
            </a:extLst>
          </p:cNvPr>
          <p:cNvSpPr/>
          <p:nvPr/>
        </p:nvSpPr>
        <p:spPr>
          <a:xfrm>
            <a:off x="7276636" y="784244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3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671E04F-FF97-79C4-BA7A-B2D2AE87CF96}"/>
              </a:ext>
            </a:extLst>
          </p:cNvPr>
          <p:cNvSpPr/>
          <p:nvPr/>
        </p:nvSpPr>
        <p:spPr>
          <a:xfrm>
            <a:off x="10860360" y="817624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4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17B3285-AB4F-8B46-927A-88C42D9DC9F4}"/>
              </a:ext>
            </a:extLst>
          </p:cNvPr>
          <p:cNvSpPr/>
          <p:nvPr/>
        </p:nvSpPr>
        <p:spPr>
          <a:xfrm>
            <a:off x="608454" y="3168151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5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0B8FD5F-A0B6-8B50-6487-1CA65305BBEA}"/>
              </a:ext>
            </a:extLst>
          </p:cNvPr>
          <p:cNvSpPr/>
          <p:nvPr/>
        </p:nvSpPr>
        <p:spPr>
          <a:xfrm>
            <a:off x="4130946" y="3135636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6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810CA38-80AE-1048-F37D-7FDA6351C0C9}"/>
              </a:ext>
            </a:extLst>
          </p:cNvPr>
          <p:cNvSpPr/>
          <p:nvPr/>
        </p:nvSpPr>
        <p:spPr>
          <a:xfrm>
            <a:off x="7704433" y="3113291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7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E857213-EC1F-D842-A4DC-6985B78AE73E}"/>
              </a:ext>
            </a:extLst>
          </p:cNvPr>
          <p:cNvSpPr/>
          <p:nvPr/>
        </p:nvSpPr>
        <p:spPr>
          <a:xfrm>
            <a:off x="10932368" y="3139407"/>
            <a:ext cx="504056" cy="46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8</a:t>
            </a:r>
          </a:p>
        </p:txBody>
      </p:sp>
      <p:sp>
        <p:nvSpPr>
          <p:cNvPr id="51" name="Dikdörtgen 50">
            <a:extLst>
              <a:ext uri="{FF2B5EF4-FFF2-40B4-BE49-F238E27FC236}">
                <a16:creationId xmlns:a16="http://schemas.microsoft.com/office/drawing/2014/main" id="{C3C2C4C6-BB25-563F-26B7-882A9026D82D}"/>
              </a:ext>
            </a:extLst>
          </p:cNvPr>
          <p:cNvSpPr/>
          <p:nvPr/>
        </p:nvSpPr>
        <p:spPr>
          <a:xfrm>
            <a:off x="0" y="23557"/>
            <a:ext cx="15239999" cy="606138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wrap="square" lIns="143076" tIns="71538" rIns="143076" bIns="71538">
            <a:spAutoFit/>
          </a:bodyPr>
          <a:lstStyle/>
          <a:p>
            <a:pPr algn="ctr"/>
            <a:r>
              <a:rPr lang="tr-TR" sz="3000" b="1" spc="469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Fotoğrafları Beşeri ve Fiziki Coğrafya bölümleriyle eşleştirelim</a:t>
            </a:r>
          </a:p>
        </p:txBody>
      </p:sp>
      <p:sp>
        <p:nvSpPr>
          <p:cNvPr id="53" name="Metin kutusu 52">
            <a:extLst>
              <a:ext uri="{FF2B5EF4-FFF2-40B4-BE49-F238E27FC236}">
                <a16:creationId xmlns:a16="http://schemas.microsoft.com/office/drawing/2014/main" id="{E50EBD47-A931-7FD3-887A-9C2E6B90ECD6}"/>
              </a:ext>
            </a:extLst>
          </p:cNvPr>
          <p:cNvSpPr txBox="1"/>
          <p:nvPr/>
        </p:nvSpPr>
        <p:spPr>
          <a:xfrm>
            <a:off x="1028884" y="6795787"/>
            <a:ext cx="20546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200" dirty="0">
                <a:solidFill>
                  <a:schemeClr val="tx1"/>
                </a:solidFill>
              </a:rPr>
              <a:t>Tarım Coğrafyası</a:t>
            </a:r>
          </a:p>
        </p:txBody>
      </p:sp>
      <p:sp>
        <p:nvSpPr>
          <p:cNvPr id="54" name="Metin kutusu 53">
            <a:extLst>
              <a:ext uri="{FF2B5EF4-FFF2-40B4-BE49-F238E27FC236}">
                <a16:creationId xmlns:a16="http://schemas.microsoft.com/office/drawing/2014/main" id="{99A5F299-D297-80C3-7175-0E726A0B6FE2}"/>
              </a:ext>
            </a:extLst>
          </p:cNvPr>
          <p:cNvSpPr txBox="1"/>
          <p:nvPr/>
        </p:nvSpPr>
        <p:spPr>
          <a:xfrm>
            <a:off x="3268816" y="6808445"/>
            <a:ext cx="219094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200" dirty="0">
                <a:solidFill>
                  <a:schemeClr val="tx1"/>
                </a:solidFill>
              </a:rPr>
              <a:t>Nüfus Coğrafyası</a:t>
            </a:r>
          </a:p>
        </p:txBody>
      </p:sp>
      <p:sp>
        <p:nvSpPr>
          <p:cNvPr id="55" name="Metin kutusu 54">
            <a:extLst>
              <a:ext uri="{FF2B5EF4-FFF2-40B4-BE49-F238E27FC236}">
                <a16:creationId xmlns:a16="http://schemas.microsoft.com/office/drawing/2014/main" id="{4D1DF05A-22C2-FD77-226A-09C679B80BFA}"/>
              </a:ext>
            </a:extLst>
          </p:cNvPr>
          <p:cNvSpPr txBox="1"/>
          <p:nvPr/>
        </p:nvSpPr>
        <p:spPr>
          <a:xfrm>
            <a:off x="3299520" y="8102674"/>
            <a:ext cx="219094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200" dirty="0">
                <a:solidFill>
                  <a:schemeClr val="tx1"/>
                </a:solidFill>
              </a:rPr>
              <a:t>Enerji Coğrafyası</a:t>
            </a:r>
          </a:p>
        </p:txBody>
      </p:sp>
      <p:sp>
        <p:nvSpPr>
          <p:cNvPr id="56" name="Metin kutusu 55">
            <a:extLst>
              <a:ext uri="{FF2B5EF4-FFF2-40B4-BE49-F238E27FC236}">
                <a16:creationId xmlns:a16="http://schemas.microsoft.com/office/drawing/2014/main" id="{269CE010-31B7-DE0A-9C33-E9A33AAC5320}"/>
              </a:ext>
            </a:extLst>
          </p:cNvPr>
          <p:cNvSpPr txBox="1"/>
          <p:nvPr/>
        </p:nvSpPr>
        <p:spPr>
          <a:xfrm>
            <a:off x="635224" y="8102674"/>
            <a:ext cx="26604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200" dirty="0">
                <a:solidFill>
                  <a:schemeClr val="tx1"/>
                </a:solidFill>
              </a:rPr>
              <a:t>Yerleşme Coğrafyası</a:t>
            </a:r>
          </a:p>
        </p:txBody>
      </p:sp>
      <p:sp>
        <p:nvSpPr>
          <p:cNvPr id="61" name="Metin kutusu 60">
            <a:extLst>
              <a:ext uri="{FF2B5EF4-FFF2-40B4-BE49-F238E27FC236}">
                <a16:creationId xmlns:a16="http://schemas.microsoft.com/office/drawing/2014/main" id="{8DB7AFF1-9323-2420-F65A-C8E9174DCBA4}"/>
              </a:ext>
            </a:extLst>
          </p:cNvPr>
          <p:cNvSpPr txBox="1"/>
          <p:nvPr/>
        </p:nvSpPr>
        <p:spPr>
          <a:xfrm>
            <a:off x="9276184" y="6806530"/>
            <a:ext cx="20546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200" dirty="0">
                <a:solidFill>
                  <a:schemeClr val="tx1"/>
                </a:solidFill>
              </a:rPr>
              <a:t>Jeomorfoloji</a:t>
            </a:r>
          </a:p>
        </p:txBody>
      </p:sp>
      <p:sp>
        <p:nvSpPr>
          <p:cNvPr id="62" name="Metin kutusu 61">
            <a:extLst>
              <a:ext uri="{FF2B5EF4-FFF2-40B4-BE49-F238E27FC236}">
                <a16:creationId xmlns:a16="http://schemas.microsoft.com/office/drawing/2014/main" id="{9B9E2AC6-7AFE-69C5-988A-4F7F899D05C7}"/>
              </a:ext>
            </a:extLst>
          </p:cNvPr>
          <p:cNvSpPr txBox="1"/>
          <p:nvPr/>
        </p:nvSpPr>
        <p:spPr>
          <a:xfrm>
            <a:off x="11661840" y="6857926"/>
            <a:ext cx="219094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200" dirty="0">
                <a:solidFill>
                  <a:schemeClr val="tx1"/>
                </a:solidFill>
              </a:rPr>
              <a:t>Hidrografya</a:t>
            </a:r>
          </a:p>
        </p:txBody>
      </p:sp>
      <p:sp>
        <p:nvSpPr>
          <p:cNvPr id="63" name="Metin kutusu 62">
            <a:extLst>
              <a:ext uri="{FF2B5EF4-FFF2-40B4-BE49-F238E27FC236}">
                <a16:creationId xmlns:a16="http://schemas.microsoft.com/office/drawing/2014/main" id="{C03167FC-D0D4-B4BB-D5B8-3FA03CBA2E7C}"/>
              </a:ext>
            </a:extLst>
          </p:cNvPr>
          <p:cNvSpPr txBox="1"/>
          <p:nvPr/>
        </p:nvSpPr>
        <p:spPr>
          <a:xfrm>
            <a:off x="11692544" y="8174088"/>
            <a:ext cx="219094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200" dirty="0">
                <a:solidFill>
                  <a:schemeClr val="tx1"/>
                </a:solidFill>
              </a:rPr>
              <a:t>Klimatoloji</a:t>
            </a:r>
          </a:p>
        </p:txBody>
      </p:sp>
      <p:sp>
        <p:nvSpPr>
          <p:cNvPr id="1024" name="Metin kutusu 1023">
            <a:extLst>
              <a:ext uri="{FF2B5EF4-FFF2-40B4-BE49-F238E27FC236}">
                <a16:creationId xmlns:a16="http://schemas.microsoft.com/office/drawing/2014/main" id="{1F4879E9-DD19-C4DC-713D-95BF6CAE85E2}"/>
              </a:ext>
            </a:extLst>
          </p:cNvPr>
          <p:cNvSpPr txBox="1"/>
          <p:nvPr/>
        </p:nvSpPr>
        <p:spPr>
          <a:xfrm>
            <a:off x="9028248" y="8174088"/>
            <a:ext cx="26604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200" dirty="0">
                <a:solidFill>
                  <a:schemeClr val="tx1"/>
                </a:solidFill>
              </a:rPr>
              <a:t>Biyocoğrafya</a:t>
            </a:r>
          </a:p>
        </p:txBody>
      </p:sp>
    </p:spTree>
    <p:extLst>
      <p:ext uri="{BB962C8B-B14F-4D97-AF65-F5344CB8AC3E}">
        <p14:creationId xmlns:p14="http://schemas.microsoft.com/office/powerpoint/2010/main" val="2906743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8 0.01666 L 0.61812 0.627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0" y="3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87 L 0.54313 0.6279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6" y="31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518 L 0.18135 0.7846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39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9 0.00834 L -0.60261 0.6209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50" y="30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9 -0.00611 L 0.22146 0.3461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48" y="17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-0.00781 0.5018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6" y="2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-0.39531 0.5044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71" y="25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0.09834 0.5111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17" y="2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53" grpId="0"/>
      <p:bldP spid="54" grpId="0"/>
      <p:bldP spid="55" grpId="0"/>
      <p:bldP spid="56" grpId="0"/>
      <p:bldP spid="61" grpId="0"/>
      <p:bldP spid="62" grpId="0"/>
      <p:bldP spid="63" grpId="0"/>
      <p:bldP spid="10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E01BB192-EC9D-FB66-DFAE-1A799E6613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360"/>
          <a:stretch/>
        </p:blipFill>
        <p:spPr>
          <a:xfrm>
            <a:off x="143817" y="9407"/>
            <a:ext cx="6840760" cy="8553686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3CD7A5B9-FC60-10DE-4E61-622B7B1A4D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360"/>
          <a:stretch/>
        </p:blipFill>
        <p:spPr>
          <a:xfrm>
            <a:off x="8340080" y="37778"/>
            <a:ext cx="6840760" cy="8553686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11B64D31-7EA4-0230-E89A-7D21861060CA}"/>
              </a:ext>
            </a:extLst>
          </p:cNvPr>
          <p:cNvSpPr txBox="1"/>
          <p:nvPr/>
        </p:nvSpPr>
        <p:spPr>
          <a:xfrm>
            <a:off x="8196064" y="7886650"/>
            <a:ext cx="367240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Etkinlik Etkileşim Sayfası için Tıklayın</a:t>
            </a:r>
          </a:p>
        </p:txBody>
      </p:sp>
      <p:pic>
        <p:nvPicPr>
          <p:cNvPr id="2054" name="Picture 6" descr="Zincir Simgesi Internet Web Köprü Işareti Stok Vektör Sanatı &amp; Apandis'nin  Daha Fazla Görseli - Apandis, App, Aşağıya Gitmek - iStock">
            <a:hlinkClick r:id="rId5"/>
            <a:extLst>
              <a:ext uri="{FF2B5EF4-FFF2-40B4-BE49-F238E27FC236}">
                <a16:creationId xmlns:a16="http://schemas.microsoft.com/office/drawing/2014/main" id="{AA20E0CE-E2F8-0EED-0D52-18626CD972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7" t="5530" r="19119" b="32706"/>
          <a:stretch/>
        </p:blipFill>
        <p:spPr bwMode="auto">
          <a:xfrm>
            <a:off x="8484096" y="7094562"/>
            <a:ext cx="792088" cy="792088"/>
          </a:xfrm>
          <a:prstGeom prst="ellipse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1B537244-B314-45E3-3273-A5902B0548E5}"/>
              </a:ext>
            </a:extLst>
          </p:cNvPr>
          <p:cNvSpPr txBox="1"/>
          <p:nvPr/>
        </p:nvSpPr>
        <p:spPr>
          <a:xfrm>
            <a:off x="3371528" y="7852938"/>
            <a:ext cx="367240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Etkinlik Etkileşim Sayfası için Tıklayın</a:t>
            </a:r>
          </a:p>
        </p:txBody>
      </p:sp>
      <p:pic>
        <p:nvPicPr>
          <p:cNvPr id="14" name="Picture 6" descr="Zincir Simgesi Internet Web Köprü Işareti Stok Vektör Sanatı &amp; Apandis'nin  Daha Fazla Görseli - Apandis, App, Aşağıya Gitmek - iStock">
            <a:hlinkClick r:id="rId7"/>
            <a:extLst>
              <a:ext uri="{FF2B5EF4-FFF2-40B4-BE49-F238E27FC236}">
                <a16:creationId xmlns:a16="http://schemas.microsoft.com/office/drawing/2014/main" id="{C8B65CDF-2834-E4A9-A611-64FDAEA751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7" t="5530" r="19119" b="32706"/>
          <a:stretch/>
        </p:blipFill>
        <p:spPr bwMode="auto">
          <a:xfrm>
            <a:off x="6035824" y="7094562"/>
            <a:ext cx="792088" cy="792088"/>
          </a:xfrm>
          <a:prstGeom prst="ellipse">
            <a:avLst/>
          </a:prstGeom>
          <a:noFill/>
          <a:ln>
            <a:solidFill>
              <a:srgbClr val="00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Zincir Simgesi Internet Web Köprü Işareti Stok Vektör Sanatı &amp; Apandis'nin  Daha Fazla Görseli - Apandis, App, Aşağıya Gitmek - iStock">
            <a:hlinkClick r:id="rId8"/>
            <a:extLst>
              <a:ext uri="{FF2B5EF4-FFF2-40B4-BE49-F238E27FC236}">
                <a16:creationId xmlns:a16="http://schemas.microsoft.com/office/drawing/2014/main" id="{6C0D30BD-D3D1-201F-CC6C-2F81E38A1C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7" t="5530" r="19119" b="32706"/>
          <a:stretch/>
        </p:blipFill>
        <p:spPr bwMode="auto">
          <a:xfrm>
            <a:off x="7207395" y="4913540"/>
            <a:ext cx="792088" cy="792088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Metin kutusu 17">
            <a:extLst>
              <a:ext uri="{FF2B5EF4-FFF2-40B4-BE49-F238E27FC236}">
                <a16:creationId xmlns:a16="http://schemas.microsoft.com/office/drawing/2014/main" id="{4BC913D4-1D2D-6C61-A672-9A534392873F}"/>
              </a:ext>
            </a:extLst>
          </p:cNvPr>
          <p:cNvSpPr txBox="1"/>
          <p:nvPr/>
        </p:nvSpPr>
        <p:spPr>
          <a:xfrm>
            <a:off x="6654686" y="5705628"/>
            <a:ext cx="190086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Etkinlik </a:t>
            </a:r>
          </a:p>
          <a:p>
            <a:pPr algn="ctr"/>
            <a:r>
              <a:rPr lang="tr-T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Cevapları </a:t>
            </a:r>
          </a:p>
          <a:p>
            <a:pPr algn="ctr"/>
            <a:r>
              <a:rPr lang="tr-T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İçin Tıklayın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CAED6220-5BC2-C583-0120-02256C069CA2}"/>
              </a:ext>
            </a:extLst>
          </p:cNvPr>
          <p:cNvSpPr txBox="1"/>
          <p:nvPr/>
        </p:nvSpPr>
        <p:spPr>
          <a:xfrm>
            <a:off x="1237602" y="527026"/>
            <a:ext cx="575962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800" dirty="0"/>
              <a:t>Aşağıdaki Kavram ağını dikkate alarak soruları cevaplayınız.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90F0323E-17D4-CC37-BDBA-CECBA6DF9864}"/>
              </a:ext>
            </a:extLst>
          </p:cNvPr>
          <p:cNvSpPr txBox="1"/>
          <p:nvPr/>
        </p:nvSpPr>
        <p:spPr>
          <a:xfrm>
            <a:off x="862284" y="4189683"/>
            <a:ext cx="607732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800" dirty="0"/>
              <a:t>Beşeri ortamın oluşmasında insanın hangi gereksinimleri rol </a:t>
            </a:r>
          </a:p>
          <a:p>
            <a:r>
              <a:rPr lang="tr-TR" sz="1800" dirty="0"/>
              <a:t>oynamıştır?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8681800E-F7EE-5EE8-76B0-07CEC90FCC28}"/>
              </a:ext>
            </a:extLst>
          </p:cNvPr>
          <p:cNvSpPr txBox="1"/>
          <p:nvPr/>
        </p:nvSpPr>
        <p:spPr>
          <a:xfrm>
            <a:off x="862285" y="5377612"/>
            <a:ext cx="607732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tr-TR" sz="1800" dirty="0"/>
              <a:t>Zaman içinde artan ve değişen ihtiyaçlar beşeri ortamların şeklini nasıl etkilemiştir? Bu değişimin doğal ortam üzerindeki etkisini açıklayınız.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2BD905D2-51AA-84B5-5B8E-4F902BD0D1A3}"/>
              </a:ext>
            </a:extLst>
          </p:cNvPr>
          <p:cNvSpPr txBox="1"/>
          <p:nvPr/>
        </p:nvSpPr>
        <p:spPr>
          <a:xfrm>
            <a:off x="9576865" y="564950"/>
            <a:ext cx="554461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tr-TR" sz="1800" dirty="0"/>
              <a:t>Aşağıdaki şemadan yararlanarak soruları cevaplayınız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BEB3EC90-4CA9-9D20-357F-B02B4BAACDFE}"/>
              </a:ext>
            </a:extLst>
          </p:cNvPr>
          <p:cNvSpPr txBox="1"/>
          <p:nvPr/>
        </p:nvSpPr>
        <p:spPr>
          <a:xfrm>
            <a:off x="9625698" y="930497"/>
            <a:ext cx="5483134" cy="8771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tr-TR" sz="1700" dirty="0"/>
              <a:t>İnsanlar yaşamlarını sürdürmek için doğal ortamda barınma, üretim, tüketim, sanayi, ticaret vb. çeşitli faaliyetlerde bulunmaktadır.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8680E7F1-D51F-0AB5-A122-84A56B9E413A}"/>
              </a:ext>
            </a:extLst>
          </p:cNvPr>
          <p:cNvSpPr txBox="1"/>
          <p:nvPr/>
        </p:nvSpPr>
        <p:spPr>
          <a:xfrm>
            <a:off x="9088814" y="5839277"/>
            <a:ext cx="6020018" cy="3539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tr-TR" sz="1700" dirty="0"/>
              <a:t>Coğrafi ortam nasıl tanımlarsınız? Coğrafi ortamlara örnek veriniz.</a:t>
            </a:r>
          </a:p>
        </p:txBody>
      </p:sp>
      <p:pic>
        <p:nvPicPr>
          <p:cNvPr id="61" name="Resim 60">
            <a:extLst>
              <a:ext uri="{FF2B5EF4-FFF2-40B4-BE49-F238E27FC236}">
                <a16:creationId xmlns:a16="http://schemas.microsoft.com/office/drawing/2014/main" id="{19723C36-EAA1-369B-6D6D-9C2B30A335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388070">
            <a:off x="8861402" y="3746799"/>
            <a:ext cx="783088" cy="1077408"/>
          </a:xfrm>
          <a:prstGeom prst="rect">
            <a:avLst/>
          </a:prstGeom>
        </p:spPr>
      </p:pic>
      <p:sp>
        <p:nvSpPr>
          <p:cNvPr id="63" name="Metin kutusu 62">
            <a:extLst>
              <a:ext uri="{FF2B5EF4-FFF2-40B4-BE49-F238E27FC236}">
                <a16:creationId xmlns:a16="http://schemas.microsoft.com/office/drawing/2014/main" id="{1CE52BB8-5BA7-08B1-772E-D594BFFB47B5}"/>
              </a:ext>
            </a:extLst>
          </p:cNvPr>
          <p:cNvSpPr txBox="1"/>
          <p:nvPr/>
        </p:nvSpPr>
        <p:spPr>
          <a:xfrm>
            <a:off x="8767037" y="3894689"/>
            <a:ext cx="85866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500" b="1" dirty="0">
                <a:solidFill>
                  <a:schemeClr val="tx1"/>
                </a:solidFill>
              </a:rPr>
              <a:t>Buz</a:t>
            </a:r>
          </a:p>
          <a:p>
            <a:pPr algn="ctr"/>
            <a:r>
              <a:rPr lang="tr-TR" sz="1500" b="1" dirty="0">
                <a:solidFill>
                  <a:schemeClr val="tx1"/>
                </a:solidFill>
              </a:rPr>
              <a:t>Küre</a:t>
            </a:r>
          </a:p>
        </p:txBody>
      </p:sp>
    </p:spTree>
    <p:extLst>
      <p:ext uri="{BB962C8B-B14F-4D97-AF65-F5344CB8AC3E}">
        <p14:creationId xmlns:p14="http://schemas.microsoft.com/office/powerpoint/2010/main" val="1969492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8ECBF523-29D0-C8A9-5FDA-FCC38C85B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7" y="1572833"/>
            <a:ext cx="1895475" cy="1104900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0B1E5BB-3D7B-75DE-608E-DA6ED3552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816" y="1499597"/>
            <a:ext cx="1762125" cy="1133475"/>
          </a:xfrm>
          <a:prstGeom prst="rect">
            <a:avLst/>
          </a:prstGeom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724C6CA0-312A-8D6C-9E6D-FA3F7EF79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32" y="2893318"/>
            <a:ext cx="1790700" cy="1104900"/>
          </a:xfrm>
          <a:prstGeom prst="rect">
            <a:avLst/>
          </a:prstGeom>
        </p:spPr>
      </p:pic>
      <p:pic>
        <p:nvPicPr>
          <p:cNvPr id="25" name="Resim 24">
            <a:extLst>
              <a:ext uri="{FF2B5EF4-FFF2-40B4-BE49-F238E27FC236}">
                <a16:creationId xmlns:a16="http://schemas.microsoft.com/office/drawing/2014/main" id="{813E2455-A448-42B9-84D1-BCE460632D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48" y="5967313"/>
            <a:ext cx="2628900" cy="1114425"/>
          </a:xfrm>
          <a:prstGeom prst="rect">
            <a:avLst/>
          </a:prstGeom>
        </p:spPr>
      </p:pic>
      <p:pic>
        <p:nvPicPr>
          <p:cNvPr id="29" name="Resim 28">
            <a:extLst>
              <a:ext uri="{FF2B5EF4-FFF2-40B4-BE49-F238E27FC236}">
                <a16:creationId xmlns:a16="http://schemas.microsoft.com/office/drawing/2014/main" id="{35F4E54E-790B-CBA2-BE03-999AC01D8A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1954" y="4343608"/>
            <a:ext cx="2486025" cy="1133475"/>
          </a:xfrm>
          <a:prstGeom prst="rect">
            <a:avLst/>
          </a:prstGeom>
        </p:spPr>
      </p:pic>
      <p:pic>
        <p:nvPicPr>
          <p:cNvPr id="31" name="Resim 30">
            <a:extLst>
              <a:ext uri="{FF2B5EF4-FFF2-40B4-BE49-F238E27FC236}">
                <a16:creationId xmlns:a16="http://schemas.microsoft.com/office/drawing/2014/main" id="{CC80A4C5-1574-00EB-7EDE-BCC62CD12D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9903" y="7383440"/>
            <a:ext cx="1924050" cy="1123950"/>
          </a:xfrm>
          <a:prstGeom prst="rect">
            <a:avLst/>
          </a:prstGeom>
        </p:spPr>
      </p:pic>
      <p:pic>
        <p:nvPicPr>
          <p:cNvPr id="33" name="Resim 32">
            <a:extLst>
              <a:ext uri="{FF2B5EF4-FFF2-40B4-BE49-F238E27FC236}">
                <a16:creationId xmlns:a16="http://schemas.microsoft.com/office/drawing/2014/main" id="{2D96922B-714D-8FF0-3B8C-75D175EE2C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4043" y="2888738"/>
            <a:ext cx="1190625" cy="1133475"/>
          </a:xfrm>
          <a:prstGeom prst="rect">
            <a:avLst/>
          </a:prstGeom>
        </p:spPr>
      </p:pic>
      <p:pic>
        <p:nvPicPr>
          <p:cNvPr id="35" name="Resim 34">
            <a:extLst>
              <a:ext uri="{FF2B5EF4-FFF2-40B4-BE49-F238E27FC236}">
                <a16:creationId xmlns:a16="http://schemas.microsoft.com/office/drawing/2014/main" id="{A6BD8F26-FBE6-409F-1A5A-AA0C24D809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064" y="7371311"/>
            <a:ext cx="1057275" cy="1114425"/>
          </a:xfrm>
          <a:prstGeom prst="rect">
            <a:avLst/>
          </a:prstGeom>
        </p:spPr>
      </p:pic>
      <p:pic>
        <p:nvPicPr>
          <p:cNvPr id="37" name="Resim 36">
            <a:extLst>
              <a:ext uri="{FF2B5EF4-FFF2-40B4-BE49-F238E27FC236}">
                <a16:creationId xmlns:a16="http://schemas.microsoft.com/office/drawing/2014/main" id="{B4474FC3-3D6C-62A4-D7DD-23762E2890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218" y="4369842"/>
            <a:ext cx="1905000" cy="1095375"/>
          </a:xfrm>
          <a:prstGeom prst="rect">
            <a:avLst/>
          </a:prstGeom>
        </p:spPr>
      </p:pic>
      <p:pic>
        <p:nvPicPr>
          <p:cNvPr id="39" name="Resim 38">
            <a:extLst>
              <a:ext uri="{FF2B5EF4-FFF2-40B4-BE49-F238E27FC236}">
                <a16:creationId xmlns:a16="http://schemas.microsoft.com/office/drawing/2014/main" id="{EBA0ED5E-1574-E8EE-CD0D-83D0CEACC0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3431" y="5915300"/>
            <a:ext cx="1752600" cy="1123950"/>
          </a:xfrm>
          <a:prstGeom prst="rect">
            <a:avLst/>
          </a:prstGeom>
        </p:spPr>
      </p:pic>
      <p:pic>
        <p:nvPicPr>
          <p:cNvPr id="23" name="Resim 22">
            <a:extLst>
              <a:ext uri="{FF2B5EF4-FFF2-40B4-BE49-F238E27FC236}">
                <a16:creationId xmlns:a16="http://schemas.microsoft.com/office/drawing/2014/main" id="{2E0EDC73-6E9E-9333-3FEC-41A4772F13B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69761" y="2905469"/>
            <a:ext cx="3667125" cy="2228850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6B6832D1-734A-3EDD-70AC-A62A783664A1}"/>
              </a:ext>
            </a:extLst>
          </p:cNvPr>
          <p:cNvSpPr txBox="1"/>
          <p:nvPr/>
        </p:nvSpPr>
        <p:spPr>
          <a:xfrm>
            <a:off x="1139280" y="1707456"/>
            <a:ext cx="35939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C5EC99E-8E4D-421F-A15F-FD946AB25E42}"/>
              </a:ext>
            </a:extLst>
          </p:cNvPr>
          <p:cNvSpPr txBox="1"/>
          <p:nvPr/>
        </p:nvSpPr>
        <p:spPr>
          <a:xfrm>
            <a:off x="1139280" y="3211337"/>
            <a:ext cx="35939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2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C60E257D-D44D-169F-5E88-6F2D0AB29850}"/>
              </a:ext>
            </a:extLst>
          </p:cNvPr>
          <p:cNvSpPr txBox="1"/>
          <p:nvPr/>
        </p:nvSpPr>
        <p:spPr>
          <a:xfrm>
            <a:off x="1139280" y="4930547"/>
            <a:ext cx="35939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3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8EE7ED2E-9474-DEBC-ACA0-B098C28005B1}"/>
              </a:ext>
            </a:extLst>
          </p:cNvPr>
          <p:cNvSpPr txBox="1"/>
          <p:nvPr/>
        </p:nvSpPr>
        <p:spPr>
          <a:xfrm>
            <a:off x="1117912" y="6090192"/>
            <a:ext cx="3593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4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C11DB444-39E2-D8FB-E05D-D856BB105321}"/>
              </a:ext>
            </a:extLst>
          </p:cNvPr>
          <p:cNvSpPr txBox="1"/>
          <p:nvPr/>
        </p:nvSpPr>
        <p:spPr>
          <a:xfrm>
            <a:off x="1139280" y="7594843"/>
            <a:ext cx="35939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5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DB7CEB9-0759-CAF6-BFB8-0738E8173118}"/>
              </a:ext>
            </a:extLst>
          </p:cNvPr>
          <p:cNvSpPr txBox="1"/>
          <p:nvPr/>
        </p:nvSpPr>
        <p:spPr>
          <a:xfrm>
            <a:off x="6971928" y="1571011"/>
            <a:ext cx="35939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6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E54ADD51-7583-C04A-B060-659157E7DFED}"/>
              </a:ext>
            </a:extLst>
          </p:cNvPr>
          <p:cNvSpPr txBox="1"/>
          <p:nvPr/>
        </p:nvSpPr>
        <p:spPr>
          <a:xfrm>
            <a:off x="6971928" y="3140522"/>
            <a:ext cx="35939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7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D7AB29B3-0C41-AE62-32E2-23DC2AFEB6D4}"/>
              </a:ext>
            </a:extLst>
          </p:cNvPr>
          <p:cNvSpPr txBox="1"/>
          <p:nvPr/>
        </p:nvSpPr>
        <p:spPr>
          <a:xfrm>
            <a:off x="6971928" y="4704243"/>
            <a:ext cx="35939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8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10D059B4-C225-9670-3C3F-4FD39A1EF042}"/>
              </a:ext>
            </a:extLst>
          </p:cNvPr>
          <p:cNvSpPr txBox="1"/>
          <p:nvPr/>
        </p:nvSpPr>
        <p:spPr>
          <a:xfrm>
            <a:off x="6971928" y="6514723"/>
            <a:ext cx="35939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9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48AC9412-981C-E0A6-424D-7C335FE70999}"/>
              </a:ext>
            </a:extLst>
          </p:cNvPr>
          <p:cNvSpPr txBox="1"/>
          <p:nvPr/>
        </p:nvSpPr>
        <p:spPr>
          <a:xfrm>
            <a:off x="6781902" y="7738859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10</a:t>
            </a:r>
          </a:p>
        </p:txBody>
      </p:sp>
      <p:pic>
        <p:nvPicPr>
          <p:cNvPr id="27" name="Resim 26">
            <a:extLst>
              <a:ext uri="{FF2B5EF4-FFF2-40B4-BE49-F238E27FC236}">
                <a16:creationId xmlns:a16="http://schemas.microsoft.com/office/drawing/2014/main" id="{29EF1EAC-073F-0861-594C-59780359D6D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550723" y="5801816"/>
            <a:ext cx="3667125" cy="2228850"/>
          </a:xfrm>
          <a:prstGeom prst="rect">
            <a:avLst/>
          </a:prstGeom>
        </p:spPr>
      </p:pic>
      <p:pic>
        <p:nvPicPr>
          <p:cNvPr id="58" name="Resim 57">
            <a:extLst>
              <a:ext uri="{FF2B5EF4-FFF2-40B4-BE49-F238E27FC236}">
                <a16:creationId xmlns:a16="http://schemas.microsoft.com/office/drawing/2014/main" id="{00D1FDF6-ACEF-F846-ED23-CCAB46A202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455327" y="6895060"/>
            <a:ext cx="1762125" cy="1133475"/>
          </a:xfrm>
          <a:prstGeom prst="rect">
            <a:avLst/>
          </a:prstGeom>
        </p:spPr>
      </p:pic>
      <p:sp>
        <p:nvSpPr>
          <p:cNvPr id="83" name="Metin kutusu 82">
            <a:extLst>
              <a:ext uri="{FF2B5EF4-FFF2-40B4-BE49-F238E27FC236}">
                <a16:creationId xmlns:a16="http://schemas.microsoft.com/office/drawing/2014/main" id="{7F0F25FD-C3A3-2F0F-025A-91778DE2D952}"/>
              </a:ext>
            </a:extLst>
          </p:cNvPr>
          <p:cNvSpPr txBox="1"/>
          <p:nvPr/>
        </p:nvSpPr>
        <p:spPr>
          <a:xfrm>
            <a:off x="14408998" y="7053770"/>
            <a:ext cx="35939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6</a:t>
            </a:r>
          </a:p>
        </p:txBody>
      </p:sp>
      <p:sp>
        <p:nvSpPr>
          <p:cNvPr id="84" name="Metin kutusu 83">
            <a:extLst>
              <a:ext uri="{FF2B5EF4-FFF2-40B4-BE49-F238E27FC236}">
                <a16:creationId xmlns:a16="http://schemas.microsoft.com/office/drawing/2014/main" id="{4DC5FAC5-F90F-1A61-2FB9-C7E12820FFBE}"/>
              </a:ext>
            </a:extLst>
          </p:cNvPr>
          <p:cNvSpPr txBox="1"/>
          <p:nvPr/>
        </p:nvSpPr>
        <p:spPr>
          <a:xfrm>
            <a:off x="3349445" y="0"/>
            <a:ext cx="813690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500" b="1" dirty="0">
                <a:effectLst>
                  <a:glow rad="241300">
                    <a:schemeClr val="bg1"/>
                  </a:glow>
                </a:effectLst>
              </a:rPr>
              <a:t>TANGRAM ETKİNLİĞİ</a:t>
            </a:r>
          </a:p>
        </p:txBody>
      </p:sp>
      <p:sp>
        <p:nvSpPr>
          <p:cNvPr id="85" name="Başlık 1">
            <a:extLst>
              <a:ext uri="{FF2B5EF4-FFF2-40B4-BE49-F238E27FC236}">
                <a16:creationId xmlns:a16="http://schemas.microsoft.com/office/drawing/2014/main" id="{4A3AF004-42E8-FBBB-A70F-DED44D86EE85}"/>
              </a:ext>
            </a:extLst>
          </p:cNvPr>
          <p:cNvSpPr txBox="1">
            <a:spLocks/>
          </p:cNvSpPr>
          <p:nvPr/>
        </p:nvSpPr>
        <p:spPr>
          <a:xfrm>
            <a:off x="8478" y="812351"/>
            <a:ext cx="15121680" cy="345638"/>
          </a:xfrm>
          <a:prstGeom prst="rect">
            <a:avLst/>
          </a:prstGeom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500" b="1" dirty="0"/>
              <a:t>Coğrafya Bilimiyle ilgili aşağıda verilen bilgilerden yararlanarak «</a:t>
            </a:r>
            <a:r>
              <a:rPr lang="tr-TR" sz="2500" b="1" dirty="0" err="1"/>
              <a:t>tangramları</a:t>
            </a:r>
            <a:r>
              <a:rPr lang="tr-TR" sz="2500" b="1" dirty="0"/>
              <a:t>» ve noktalı boşlukları tamamlayınız. </a:t>
            </a:r>
          </a:p>
        </p:txBody>
      </p:sp>
      <p:sp>
        <p:nvSpPr>
          <p:cNvPr id="86" name="Başlık 1">
            <a:extLst>
              <a:ext uri="{FF2B5EF4-FFF2-40B4-BE49-F238E27FC236}">
                <a16:creationId xmlns:a16="http://schemas.microsoft.com/office/drawing/2014/main" id="{CBAC2999-7BD5-DAD7-1CA2-C04D9A28D5FC}"/>
              </a:ext>
            </a:extLst>
          </p:cNvPr>
          <p:cNvSpPr txBox="1">
            <a:spLocks/>
          </p:cNvSpPr>
          <p:nvPr/>
        </p:nvSpPr>
        <p:spPr>
          <a:xfrm>
            <a:off x="11383490" y="2440152"/>
            <a:ext cx="3744416" cy="345638"/>
          </a:xfrm>
          <a:prstGeom prst="rect">
            <a:avLst/>
          </a:prstGeom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500" b="1" dirty="0"/>
              <a:t>……………… COĞRAFYA</a:t>
            </a:r>
          </a:p>
        </p:txBody>
      </p:sp>
      <p:sp>
        <p:nvSpPr>
          <p:cNvPr id="87" name="Başlık 1">
            <a:extLst>
              <a:ext uri="{FF2B5EF4-FFF2-40B4-BE49-F238E27FC236}">
                <a16:creationId xmlns:a16="http://schemas.microsoft.com/office/drawing/2014/main" id="{E7413C69-FE90-DC4E-CC5B-65D55D4941D8}"/>
              </a:ext>
            </a:extLst>
          </p:cNvPr>
          <p:cNvSpPr txBox="1">
            <a:spLocks/>
          </p:cNvSpPr>
          <p:nvPr/>
        </p:nvSpPr>
        <p:spPr>
          <a:xfrm>
            <a:off x="11508432" y="5305933"/>
            <a:ext cx="3744416" cy="345638"/>
          </a:xfrm>
          <a:prstGeom prst="rect">
            <a:avLst/>
          </a:prstGeom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500" b="1" dirty="0"/>
              <a:t>……………… COĞRAFYA</a:t>
            </a:r>
          </a:p>
        </p:txBody>
      </p:sp>
      <p:sp>
        <p:nvSpPr>
          <p:cNvPr id="88" name="Başlık 1">
            <a:extLst>
              <a:ext uri="{FF2B5EF4-FFF2-40B4-BE49-F238E27FC236}">
                <a16:creationId xmlns:a16="http://schemas.microsoft.com/office/drawing/2014/main" id="{50F2F282-0329-3846-428C-C5445CDD8787}"/>
              </a:ext>
            </a:extLst>
          </p:cNvPr>
          <p:cNvSpPr txBox="1">
            <a:spLocks/>
          </p:cNvSpPr>
          <p:nvPr/>
        </p:nvSpPr>
        <p:spPr>
          <a:xfrm>
            <a:off x="11436424" y="1852380"/>
            <a:ext cx="3744416" cy="34563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500" b="1" dirty="0"/>
              <a:t>COĞRAFYA BİLİM DALLARI</a:t>
            </a:r>
          </a:p>
        </p:txBody>
      </p:sp>
      <p:sp>
        <p:nvSpPr>
          <p:cNvPr id="40" name="Başlık 1">
            <a:extLst>
              <a:ext uri="{FF2B5EF4-FFF2-40B4-BE49-F238E27FC236}">
                <a16:creationId xmlns:a16="http://schemas.microsoft.com/office/drawing/2014/main" id="{64B0B9D8-A508-EF48-4D22-DA6200826481}"/>
              </a:ext>
            </a:extLst>
          </p:cNvPr>
          <p:cNvSpPr txBox="1">
            <a:spLocks/>
          </p:cNvSpPr>
          <p:nvPr/>
        </p:nvSpPr>
        <p:spPr>
          <a:xfrm>
            <a:off x="2723456" y="1477938"/>
            <a:ext cx="2822236" cy="93543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tr-TR" sz="2000" b="1" dirty="0"/>
              <a:t>…………………….:Yeraltı ve yerüstü su kaynaklarını inceler.</a:t>
            </a:r>
          </a:p>
        </p:txBody>
      </p:sp>
      <p:sp>
        <p:nvSpPr>
          <p:cNvPr id="41" name="Başlık 1">
            <a:extLst>
              <a:ext uri="{FF2B5EF4-FFF2-40B4-BE49-F238E27FC236}">
                <a16:creationId xmlns:a16="http://schemas.microsoft.com/office/drawing/2014/main" id="{3B212966-D61E-FB3B-9C6D-34670045C813}"/>
              </a:ext>
            </a:extLst>
          </p:cNvPr>
          <p:cNvSpPr txBox="1">
            <a:spLocks/>
          </p:cNvSpPr>
          <p:nvPr/>
        </p:nvSpPr>
        <p:spPr>
          <a:xfrm>
            <a:off x="8169505" y="2877125"/>
            <a:ext cx="3109031" cy="11400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tr-TR" sz="2000" b="1" dirty="0"/>
              <a:t>………………….:Doğalgaz ve Petrol boru hatları ve bunların dağılış alanlarını inceler.</a:t>
            </a:r>
          </a:p>
        </p:txBody>
      </p:sp>
      <p:sp>
        <p:nvSpPr>
          <p:cNvPr id="42" name="Başlık 1">
            <a:extLst>
              <a:ext uri="{FF2B5EF4-FFF2-40B4-BE49-F238E27FC236}">
                <a16:creationId xmlns:a16="http://schemas.microsoft.com/office/drawing/2014/main" id="{A220A1E3-F86D-42E6-42F2-80E06780D500}"/>
              </a:ext>
            </a:extLst>
          </p:cNvPr>
          <p:cNvSpPr txBox="1">
            <a:spLocks/>
          </p:cNvSpPr>
          <p:nvPr/>
        </p:nvSpPr>
        <p:spPr>
          <a:xfrm>
            <a:off x="2730054" y="4574951"/>
            <a:ext cx="2823723" cy="93543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tr-TR" sz="2000" b="1" dirty="0"/>
              <a:t>………………………..:Atmosfer, Hava Olayları ve İklim Tiplerini inceler.</a:t>
            </a:r>
          </a:p>
        </p:txBody>
      </p:sp>
      <p:sp>
        <p:nvSpPr>
          <p:cNvPr id="43" name="Başlık 1">
            <a:extLst>
              <a:ext uri="{FF2B5EF4-FFF2-40B4-BE49-F238E27FC236}">
                <a16:creationId xmlns:a16="http://schemas.microsoft.com/office/drawing/2014/main" id="{FF357063-3B42-52ED-3D5C-C274F26F73F7}"/>
              </a:ext>
            </a:extLst>
          </p:cNvPr>
          <p:cNvSpPr txBox="1">
            <a:spLocks/>
          </p:cNvSpPr>
          <p:nvPr/>
        </p:nvSpPr>
        <p:spPr>
          <a:xfrm>
            <a:off x="2728685" y="5887529"/>
            <a:ext cx="2817007" cy="120703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tr-TR" sz="2000" b="1" dirty="0"/>
              <a:t>…………………………:Vadi, Plato ve Dağ gibi yer şekillerinin oluşum ve özelliklerini inceler.</a:t>
            </a:r>
          </a:p>
        </p:txBody>
      </p:sp>
      <p:sp>
        <p:nvSpPr>
          <p:cNvPr id="44" name="Başlık 1">
            <a:extLst>
              <a:ext uri="{FF2B5EF4-FFF2-40B4-BE49-F238E27FC236}">
                <a16:creationId xmlns:a16="http://schemas.microsoft.com/office/drawing/2014/main" id="{C7C75807-BB5D-68C5-A194-EF26EB247B97}"/>
              </a:ext>
            </a:extLst>
          </p:cNvPr>
          <p:cNvSpPr txBox="1">
            <a:spLocks/>
          </p:cNvSpPr>
          <p:nvPr/>
        </p:nvSpPr>
        <p:spPr>
          <a:xfrm>
            <a:off x="2723456" y="2978304"/>
            <a:ext cx="2823723" cy="12359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tr-TR" sz="2000" b="1" dirty="0"/>
              <a:t>………………………:Canlıların genel özellikleri ve yeryüzündeki dağılışlarını inceler.</a:t>
            </a:r>
          </a:p>
        </p:txBody>
      </p:sp>
      <p:sp>
        <p:nvSpPr>
          <p:cNvPr id="45" name="Başlık 1">
            <a:extLst>
              <a:ext uri="{FF2B5EF4-FFF2-40B4-BE49-F238E27FC236}">
                <a16:creationId xmlns:a16="http://schemas.microsoft.com/office/drawing/2014/main" id="{24AF8AF5-8859-0752-C0F9-308FDE3391DE}"/>
              </a:ext>
            </a:extLst>
          </p:cNvPr>
          <p:cNvSpPr txBox="1">
            <a:spLocks/>
          </p:cNvSpPr>
          <p:nvPr/>
        </p:nvSpPr>
        <p:spPr>
          <a:xfrm>
            <a:off x="2723456" y="7260518"/>
            <a:ext cx="2822236" cy="127420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tr-TR" sz="2000" b="1" dirty="0"/>
              <a:t>………………………:Yeryüzündeki toprak oluşumu, özellikleri ve dağılış alanlarını inceler.</a:t>
            </a:r>
          </a:p>
        </p:txBody>
      </p:sp>
      <p:sp>
        <p:nvSpPr>
          <p:cNvPr id="46" name="Başlık 1">
            <a:extLst>
              <a:ext uri="{FF2B5EF4-FFF2-40B4-BE49-F238E27FC236}">
                <a16:creationId xmlns:a16="http://schemas.microsoft.com/office/drawing/2014/main" id="{9E6F0E02-BE20-E03E-C8DE-F60E02065C58}"/>
              </a:ext>
            </a:extLst>
          </p:cNvPr>
          <p:cNvSpPr txBox="1">
            <a:spLocks/>
          </p:cNvSpPr>
          <p:nvPr/>
        </p:nvSpPr>
        <p:spPr>
          <a:xfrm>
            <a:off x="8196064" y="4317991"/>
            <a:ext cx="3109031" cy="11923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tr-TR" sz="2000" b="1" dirty="0"/>
              <a:t>…………………..:İnsanların hareketleri, dağılış alanları ve yaşadıkları coğrafi ortamı inceler.</a:t>
            </a:r>
          </a:p>
        </p:txBody>
      </p:sp>
      <p:sp>
        <p:nvSpPr>
          <p:cNvPr id="47" name="Başlık 1">
            <a:extLst>
              <a:ext uri="{FF2B5EF4-FFF2-40B4-BE49-F238E27FC236}">
                <a16:creationId xmlns:a16="http://schemas.microsoft.com/office/drawing/2014/main" id="{9C7BDF8A-9C64-56B8-5453-559AF604BAC0}"/>
              </a:ext>
            </a:extLst>
          </p:cNvPr>
          <p:cNvSpPr txBox="1">
            <a:spLocks/>
          </p:cNvSpPr>
          <p:nvPr/>
        </p:nvSpPr>
        <p:spPr>
          <a:xfrm>
            <a:off x="8183377" y="7346256"/>
            <a:ext cx="3109031" cy="118846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tr-TR" sz="2000" b="1" dirty="0"/>
              <a:t>……………………:Mesken tipleri, Mesken tiplerinin gelişimini inceler. Tarih ve Arkeolojiyle etkileşimdedir.</a:t>
            </a:r>
          </a:p>
        </p:txBody>
      </p:sp>
      <p:sp>
        <p:nvSpPr>
          <p:cNvPr id="48" name="Başlık 1">
            <a:extLst>
              <a:ext uri="{FF2B5EF4-FFF2-40B4-BE49-F238E27FC236}">
                <a16:creationId xmlns:a16="http://schemas.microsoft.com/office/drawing/2014/main" id="{983664AE-41ED-4E07-2D31-BA3F0300497C}"/>
              </a:ext>
            </a:extLst>
          </p:cNvPr>
          <p:cNvSpPr txBox="1">
            <a:spLocks/>
          </p:cNvSpPr>
          <p:nvPr/>
        </p:nvSpPr>
        <p:spPr>
          <a:xfrm>
            <a:off x="8148830" y="1469613"/>
            <a:ext cx="3109031" cy="93543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tr-TR" sz="2000" b="1" dirty="0"/>
              <a:t>…………………..:Toplumun din, dil, mimarı gibi özelliklerini inceler.</a:t>
            </a:r>
          </a:p>
        </p:txBody>
      </p:sp>
      <p:sp>
        <p:nvSpPr>
          <p:cNvPr id="49" name="Başlık 1">
            <a:extLst>
              <a:ext uri="{FF2B5EF4-FFF2-40B4-BE49-F238E27FC236}">
                <a16:creationId xmlns:a16="http://schemas.microsoft.com/office/drawing/2014/main" id="{16DAE516-DCD8-3B81-D0D5-250DE94F08B6}"/>
              </a:ext>
            </a:extLst>
          </p:cNvPr>
          <p:cNvSpPr txBox="1">
            <a:spLocks/>
          </p:cNvSpPr>
          <p:nvPr/>
        </p:nvSpPr>
        <p:spPr>
          <a:xfrm>
            <a:off x="8180313" y="5798419"/>
            <a:ext cx="3109031" cy="14384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0542" tIns="55270" rIns="110542" bIns="55270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tr-TR" sz="2000" b="1" dirty="0"/>
              <a:t>………………….:Sanayi, ticaret ve tarım gibi insan faaliyetlerinin inceler. İktisat ile etkileşim içerisindedir.</a:t>
            </a:r>
          </a:p>
        </p:txBody>
      </p:sp>
      <p:pic>
        <p:nvPicPr>
          <p:cNvPr id="52" name="Resim 51">
            <a:extLst>
              <a:ext uri="{FF2B5EF4-FFF2-40B4-BE49-F238E27FC236}">
                <a16:creationId xmlns:a16="http://schemas.microsoft.com/office/drawing/2014/main" id="{4E510362-DD07-048A-59C3-2EB7D88CDB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92060" y="2921842"/>
            <a:ext cx="1905000" cy="1095375"/>
          </a:xfrm>
          <a:prstGeom prst="rect">
            <a:avLst/>
          </a:prstGeom>
        </p:spPr>
      </p:pic>
      <p:sp>
        <p:nvSpPr>
          <p:cNvPr id="82" name="Metin kutusu 81">
            <a:extLst>
              <a:ext uri="{FF2B5EF4-FFF2-40B4-BE49-F238E27FC236}">
                <a16:creationId xmlns:a16="http://schemas.microsoft.com/office/drawing/2014/main" id="{59F8782D-1724-5D63-80CA-934F4732CC70}"/>
              </a:ext>
            </a:extLst>
          </p:cNvPr>
          <p:cNvSpPr txBox="1"/>
          <p:nvPr/>
        </p:nvSpPr>
        <p:spPr>
          <a:xfrm>
            <a:off x="11958079" y="3394437"/>
            <a:ext cx="35939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210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ikdörtgen 21">
            <a:extLst>
              <a:ext uri="{FF2B5EF4-FFF2-40B4-BE49-F238E27FC236}">
                <a16:creationId xmlns:a16="http://schemas.microsoft.com/office/drawing/2014/main" id="{18F84496-8C28-4279-8889-8237A3F13B36}"/>
              </a:ext>
            </a:extLst>
          </p:cNvPr>
          <p:cNvSpPr/>
          <p:nvPr/>
        </p:nvSpPr>
        <p:spPr>
          <a:xfrm>
            <a:off x="7884901" y="109786"/>
            <a:ext cx="18473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tr-TR" sz="96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3A149EA0-784E-4189-8298-2111B228A936}"/>
              </a:ext>
            </a:extLst>
          </p:cNvPr>
          <p:cNvSpPr txBox="1"/>
          <p:nvPr/>
        </p:nvSpPr>
        <p:spPr>
          <a:xfrm>
            <a:off x="3908814" y="127100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effectLst>
                  <a:glow rad="241300">
                    <a:schemeClr val="bg1"/>
                  </a:glow>
                </a:effectLst>
              </a:rPr>
              <a:t>KAYNAKLAR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14D8863-AE83-F5DB-A091-5B8D239FE44E}"/>
              </a:ext>
            </a:extLst>
          </p:cNvPr>
          <p:cNvSpPr txBox="1"/>
          <p:nvPr/>
        </p:nvSpPr>
        <p:spPr>
          <a:xfrm>
            <a:off x="1067272" y="2846090"/>
            <a:ext cx="13105456" cy="4661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9. SINIF MEB KİTABI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www.irfanakar.com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https://ogmmateryal.eba.gov.tr/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https://serc.carleton.edu/kskl_educator/soil_formation/chap_2_bkgnd.html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https://www.esa.int/Applications/Observing_the_Earth/Envisat/Envisat_making_sharpest_ever_global_Earth_map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https://puzzlegarage.com/puzzle/1563/?lang=tr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https://www.sciencenews.org/article/world-population-8-billion-humans-earth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https://www.buddinggeographers.com/rural-and-urban-settlement/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https://geographicbook.com/definition-nature-scope-and-significance-of-political-geography/#google_vignette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https://www.bgsu.edu/academics/geography.html</a:t>
            </a:r>
          </a:p>
        </p:txBody>
      </p:sp>
    </p:spTree>
    <p:extLst>
      <p:ext uri="{BB962C8B-B14F-4D97-AF65-F5344CB8AC3E}">
        <p14:creationId xmlns:p14="http://schemas.microsoft.com/office/powerpoint/2010/main" val="2555016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1809</TotalTime>
  <Words>1346</Words>
  <Application>Microsoft Office PowerPoint</Application>
  <PresentationFormat>Özel</PresentationFormat>
  <Paragraphs>232</Paragraphs>
  <Slides>14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14</vt:i4>
      </vt:variant>
    </vt:vector>
  </HeadingPairs>
  <TitlesOfParts>
    <vt:vector size="23" baseType="lpstr">
      <vt:lpstr>Arial</vt:lpstr>
      <vt:lpstr>Barlow-Medium</vt:lpstr>
      <vt:lpstr>Calibri</vt:lpstr>
      <vt:lpstr>Helvetica</vt:lpstr>
      <vt:lpstr>Helvetica-Bold</vt:lpstr>
      <vt:lpstr>Times New Roman</vt:lpstr>
      <vt:lpstr>Wingdings</vt:lpstr>
      <vt:lpstr>Ofis Teması</vt:lpstr>
      <vt:lpstr>7_Ofis Teması</vt:lpstr>
      <vt:lpstr>PowerPoint Sunusu</vt:lpstr>
      <vt:lpstr>SUNUM İÇERİĞİ</vt:lpstr>
      <vt:lpstr>PowerPoint Sunusu</vt:lpstr>
      <vt:lpstr>SENCE?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>irfanakar.com</Company>
  <LinksUpToDate>false</LinksUpToDate>
  <SharedDoc>false</SharedDoc>
  <HyperlinkBase>irfanakar.com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irfanakar.com</dc:title>
  <dc:subject>irfanakar.com</dc:subject>
  <dc:creator>irfanakar.com</dc:creator>
  <cp:keywords>irfanakar.com</cp:keywords>
  <dc:description>irfanakar.com</dc:description>
  <cp:lastModifiedBy>İRFAN AKAR</cp:lastModifiedBy>
  <cp:revision>471</cp:revision>
  <dcterms:modified xsi:type="dcterms:W3CDTF">2024-09-19T18:50:54Z</dcterms:modified>
  <cp:category>irfanakar.com</cp:category>
  <cp:contentStatus>irfanakar.com</cp:contentStatus>
</cp:coreProperties>
</file>