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2" r:id="rId3"/>
    <p:sldId id="258" r:id="rId4"/>
    <p:sldId id="396" r:id="rId5"/>
    <p:sldId id="399" r:id="rId6"/>
    <p:sldId id="398" r:id="rId7"/>
    <p:sldId id="401" r:id="rId8"/>
    <p:sldId id="400" r:id="rId9"/>
    <p:sldId id="395" r:id="rId10"/>
    <p:sldId id="259"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DBFF"/>
    <a:srgbClr val="48599F"/>
    <a:srgbClr val="0096D5"/>
    <a:srgbClr val="A20000"/>
    <a:srgbClr val="60A500"/>
    <a:srgbClr val="003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192" autoAdjust="0"/>
  </p:normalViewPr>
  <p:slideViewPr>
    <p:cSldViewPr snapToGrid="0">
      <p:cViewPr varScale="1">
        <p:scale>
          <a:sx n="101" d="100"/>
          <a:sy n="101" d="100"/>
        </p:scale>
        <p:origin x="87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68B92C-14D7-4DB4-B6D6-D93C13809C7C}" type="doc">
      <dgm:prSet loTypeId="urn:microsoft.com/office/officeart/2008/layout/VerticalCurvedList" loCatId="list" qsTypeId="urn:microsoft.com/office/officeart/2005/8/quickstyle/3d1" qsCatId="3D" csTypeId="urn:microsoft.com/office/officeart/2005/8/colors/colorful4" csCatId="colorful" phldr="1"/>
      <dgm:spPr/>
      <dgm:t>
        <a:bodyPr/>
        <a:lstStyle/>
        <a:p>
          <a:endParaRPr lang="tr-TR"/>
        </a:p>
      </dgm:t>
    </dgm:pt>
    <dgm:pt modelId="{3CB678D2-6942-41F2-A018-D668C636F5C2}">
      <dgm:prSet phldrT="[Metin]" custT="1"/>
      <dgm:spPr/>
      <dgm:t>
        <a:bodyPr/>
        <a:lstStyle/>
        <a:p>
          <a:r>
            <a:rPr lang="tr-TR" sz="3000" b="1" dirty="0">
              <a:solidFill>
                <a:schemeClr val="tx1"/>
              </a:solidFill>
              <a:effectLst/>
            </a:rPr>
            <a:t>ÜNİTE/TEMA: </a:t>
          </a:r>
          <a:r>
            <a:rPr lang="tr-TR" sz="2500" b="0" i="0" u="none" dirty="0">
              <a:solidFill>
                <a:schemeClr val="tx1"/>
              </a:solidFill>
            </a:rPr>
            <a:t>DOĞAL SİSTEMLER VE SÜREÇLER-İKLİM SİSTEMİNİ ANLAMAK</a:t>
          </a:r>
          <a:endParaRPr lang="tr-TR" sz="2500" dirty="0">
            <a:solidFill>
              <a:schemeClr val="tx1"/>
            </a:solidFill>
          </a:endParaRPr>
        </a:p>
      </dgm:t>
    </dgm:pt>
    <dgm:pt modelId="{234D2DE1-3A5D-45F4-9E50-BBB43A3C9555}" type="parTrans" cxnId="{BF364883-2AB9-43D8-9078-CA7A7EC9FF85}">
      <dgm:prSet/>
      <dgm:spPr/>
      <dgm:t>
        <a:bodyPr/>
        <a:lstStyle/>
        <a:p>
          <a:endParaRPr lang="tr-TR" sz="2000"/>
        </a:p>
      </dgm:t>
    </dgm:pt>
    <dgm:pt modelId="{52C26A9E-8C99-48CE-9329-9E722B87DE58}" type="sibTrans" cxnId="{BF364883-2AB9-43D8-9078-CA7A7EC9FF85}">
      <dgm:prSet/>
      <dgm:spPr/>
      <dgm:t>
        <a:bodyPr/>
        <a:lstStyle/>
        <a:p>
          <a:endParaRPr lang="tr-TR" sz="2000"/>
        </a:p>
      </dgm:t>
    </dgm:pt>
    <dgm:pt modelId="{CD3A1253-669F-4865-8FC9-34919A57C10D}">
      <dgm:prSet phldrT="[Metin]" custT="1"/>
      <dgm:spPr/>
      <dgm:t>
        <a:bodyPr/>
        <a:lstStyle/>
        <a:p>
          <a:r>
            <a:rPr lang="tr-TR" sz="3000" b="1" i="0" u="none" strike="noStrike" dirty="0">
              <a:solidFill>
                <a:schemeClr val="tx1"/>
              </a:solidFill>
              <a:effectLst/>
              <a:latin typeface="Calibri" panose="020F0502020204030204" pitchFamily="34" charset="0"/>
            </a:rPr>
            <a:t>KONU (İÇERİK ÇERÇEVESİ)</a:t>
          </a:r>
        </a:p>
        <a:p>
          <a:r>
            <a:rPr lang="tr-TR" sz="2500" b="0" i="0" u="none" strike="noStrike" dirty="0">
              <a:solidFill>
                <a:schemeClr val="tx1"/>
              </a:solidFill>
              <a:effectLst/>
              <a:latin typeface="Calibri" panose="020F0502020204030204" pitchFamily="34" charset="0"/>
            </a:rPr>
            <a:t> İklim Sisteminin Bileşen ve Değişkenleri</a:t>
          </a:r>
          <a:endParaRPr lang="tr-TR" sz="2500" dirty="0">
            <a:solidFill>
              <a:schemeClr val="tx1"/>
            </a:solidFill>
          </a:endParaRPr>
        </a:p>
      </dgm:t>
    </dgm:pt>
    <dgm:pt modelId="{F41925CE-DBBE-453A-8FE7-C0673CC51D13}" type="parTrans" cxnId="{5C043328-4AAF-47C6-8A05-DBA5804265C1}">
      <dgm:prSet/>
      <dgm:spPr/>
      <dgm:t>
        <a:bodyPr/>
        <a:lstStyle/>
        <a:p>
          <a:endParaRPr lang="tr-TR" sz="2000"/>
        </a:p>
      </dgm:t>
    </dgm:pt>
    <dgm:pt modelId="{808C57C0-E50C-40A1-A8AC-96BFF25A221A}" type="sibTrans" cxnId="{5C043328-4AAF-47C6-8A05-DBA5804265C1}">
      <dgm:prSet/>
      <dgm:spPr/>
      <dgm:t>
        <a:bodyPr/>
        <a:lstStyle/>
        <a:p>
          <a:endParaRPr lang="tr-TR" sz="2000"/>
        </a:p>
      </dgm:t>
    </dgm:pt>
    <dgm:pt modelId="{1D2BE670-ACCE-4316-B4C5-3560ABE76AB4}">
      <dgm:prSet phldrT="[Metin]" custT="1"/>
      <dgm:spPr/>
      <dgm:t>
        <a:bodyPr/>
        <a:lstStyle/>
        <a:p>
          <a:pPr algn="l">
            <a:lnSpc>
              <a:spcPct val="100000"/>
            </a:lnSpc>
            <a:spcAft>
              <a:spcPts val="0"/>
            </a:spcAft>
          </a:pPr>
          <a:r>
            <a:rPr lang="tr-TR" sz="3000" b="1" i="0" u="none" strike="noStrike" dirty="0">
              <a:solidFill>
                <a:schemeClr val="tx1"/>
              </a:solidFill>
              <a:effectLst/>
              <a:latin typeface="Calibri" panose="020F0502020204030204" pitchFamily="34" charset="0"/>
            </a:rPr>
            <a:t>ÖĞRENME ÇIKTILARI</a:t>
          </a:r>
        </a:p>
        <a:p>
          <a:pPr algn="just">
            <a:lnSpc>
              <a:spcPct val="100000"/>
            </a:lnSpc>
            <a:spcAft>
              <a:spcPts val="0"/>
            </a:spcAft>
          </a:pPr>
          <a:r>
            <a:rPr lang="tr-TR" sz="2200" b="0" i="0" u="none" strike="noStrike" dirty="0">
              <a:solidFill>
                <a:schemeClr val="tx1"/>
              </a:solidFill>
              <a:effectLst/>
              <a:latin typeface="Calibri" panose="020F0502020204030204" pitchFamily="34" charset="0"/>
            </a:rPr>
            <a:t>COĞ.9.3.2. İklim sisteminin bileşen ve değişkenlerini çözümleyebilme</a:t>
          </a:r>
          <a:endParaRPr lang="tr-TR" sz="2200" dirty="0">
            <a:solidFill>
              <a:schemeClr val="tx1"/>
            </a:solidFill>
          </a:endParaRPr>
        </a:p>
      </dgm:t>
    </dgm:pt>
    <dgm:pt modelId="{4F8E763A-3690-4A66-BA96-B94B667638EB}" type="parTrans" cxnId="{2845922A-6F87-45C3-B254-1A2D6B05B643}">
      <dgm:prSet/>
      <dgm:spPr/>
      <dgm:t>
        <a:bodyPr/>
        <a:lstStyle/>
        <a:p>
          <a:endParaRPr lang="tr-TR" sz="2000"/>
        </a:p>
      </dgm:t>
    </dgm:pt>
    <dgm:pt modelId="{A6A7D3C0-5128-49F7-99C3-3C0A7F3BAE6E}" type="sibTrans" cxnId="{2845922A-6F87-45C3-B254-1A2D6B05B643}">
      <dgm:prSet/>
      <dgm:spPr/>
      <dgm:t>
        <a:bodyPr/>
        <a:lstStyle/>
        <a:p>
          <a:endParaRPr lang="tr-TR" sz="2000"/>
        </a:p>
      </dgm:t>
    </dgm:pt>
    <dgm:pt modelId="{C785C385-B3C5-449C-A76D-CB17432D6530}">
      <dgm:prSet custT="1"/>
      <dgm:spPr/>
      <dgm:t>
        <a:bodyPr/>
        <a:lstStyle/>
        <a:p>
          <a:pPr algn="just">
            <a:lnSpc>
              <a:spcPct val="100000"/>
            </a:lnSpc>
            <a:spcAft>
              <a:spcPts val="0"/>
            </a:spcAft>
          </a:pPr>
          <a:r>
            <a:rPr lang="tr-TR" sz="3000" b="1" i="0" u="none" strike="noStrike" dirty="0">
              <a:solidFill>
                <a:schemeClr val="tx1"/>
              </a:solidFill>
              <a:effectLst/>
              <a:latin typeface="Calibri" panose="020F0502020204030204" pitchFamily="34" charset="0"/>
            </a:rPr>
            <a:t>SÜREÇ BİLEŞENLERİ</a:t>
          </a:r>
        </a:p>
        <a:p>
          <a:pPr algn="just">
            <a:lnSpc>
              <a:spcPct val="100000"/>
            </a:lnSpc>
            <a:spcAft>
              <a:spcPts val="0"/>
            </a:spcAft>
          </a:pPr>
          <a:r>
            <a:rPr lang="tr-TR" sz="1500" b="0" i="0" u="none" strike="noStrike" dirty="0">
              <a:solidFill>
                <a:schemeClr val="tx1"/>
              </a:solidFill>
              <a:effectLst/>
              <a:latin typeface="Calibri" panose="020F0502020204030204" pitchFamily="34" charset="0"/>
            </a:rPr>
            <a:t>a) İklim sisteminin bileşen ve değişkenlerini belirler.</a:t>
          </a:r>
        </a:p>
        <a:p>
          <a:r>
            <a:rPr lang="tr-TR" sz="1500" b="0" i="0" u="none" strike="noStrike" dirty="0">
              <a:solidFill>
                <a:schemeClr val="tx1"/>
              </a:solidFill>
              <a:effectLst/>
              <a:latin typeface="Calibri" panose="020F0502020204030204" pitchFamily="34" charset="0"/>
            </a:rPr>
            <a:t>b)  İklim sistemine ait değişkenler arasındaki ilişkileri belirler.</a:t>
          </a:r>
          <a:endParaRPr lang="tr-TR" sz="1500" dirty="0">
            <a:solidFill>
              <a:schemeClr val="tx1"/>
            </a:solidFill>
          </a:endParaRPr>
        </a:p>
      </dgm:t>
    </dgm:pt>
    <dgm:pt modelId="{594ADC8A-4BD9-433A-B111-7CB56FA17583}" type="parTrans" cxnId="{36F66EAA-62D7-4B97-9F8F-07F254916DC0}">
      <dgm:prSet/>
      <dgm:spPr/>
      <dgm:t>
        <a:bodyPr/>
        <a:lstStyle/>
        <a:p>
          <a:endParaRPr lang="tr-TR" sz="2000"/>
        </a:p>
      </dgm:t>
    </dgm:pt>
    <dgm:pt modelId="{1E5A4890-9D7B-4C2A-80BB-61012798C021}" type="sibTrans" cxnId="{36F66EAA-62D7-4B97-9F8F-07F254916DC0}">
      <dgm:prSet/>
      <dgm:spPr/>
      <dgm:t>
        <a:bodyPr/>
        <a:lstStyle/>
        <a:p>
          <a:endParaRPr lang="tr-TR" sz="2000"/>
        </a:p>
      </dgm:t>
    </dgm:pt>
    <dgm:pt modelId="{0051CE8D-65A8-4A1B-B4B2-E46A3AC6FCC3}" type="pres">
      <dgm:prSet presAssocID="{CB68B92C-14D7-4DB4-B6D6-D93C13809C7C}" presName="Name0" presStyleCnt="0">
        <dgm:presLayoutVars>
          <dgm:chMax val="7"/>
          <dgm:chPref val="7"/>
          <dgm:dir/>
        </dgm:presLayoutVars>
      </dgm:prSet>
      <dgm:spPr/>
    </dgm:pt>
    <dgm:pt modelId="{EC249FEA-9757-49EF-8EA4-E498E2756BF3}" type="pres">
      <dgm:prSet presAssocID="{CB68B92C-14D7-4DB4-B6D6-D93C13809C7C}" presName="Name1" presStyleCnt="0"/>
      <dgm:spPr/>
    </dgm:pt>
    <dgm:pt modelId="{B8DDB881-4850-49F7-B06F-2B1EFEC9344E}" type="pres">
      <dgm:prSet presAssocID="{CB68B92C-14D7-4DB4-B6D6-D93C13809C7C}" presName="cycle" presStyleCnt="0"/>
      <dgm:spPr/>
    </dgm:pt>
    <dgm:pt modelId="{CAC5A6AE-6659-4BCE-A19B-57935D076130}" type="pres">
      <dgm:prSet presAssocID="{CB68B92C-14D7-4DB4-B6D6-D93C13809C7C}" presName="srcNode" presStyleLbl="node1" presStyleIdx="0" presStyleCnt="4"/>
      <dgm:spPr/>
    </dgm:pt>
    <dgm:pt modelId="{2A01A808-D04F-4F2D-A7AB-5F0B4C2A5697}" type="pres">
      <dgm:prSet presAssocID="{CB68B92C-14D7-4DB4-B6D6-D93C13809C7C}" presName="conn" presStyleLbl="parChTrans1D2" presStyleIdx="0" presStyleCnt="1"/>
      <dgm:spPr/>
    </dgm:pt>
    <dgm:pt modelId="{B9440943-EB7A-41DD-A8F5-9F023F7E801E}" type="pres">
      <dgm:prSet presAssocID="{CB68B92C-14D7-4DB4-B6D6-D93C13809C7C}" presName="extraNode" presStyleLbl="node1" presStyleIdx="0" presStyleCnt="4"/>
      <dgm:spPr/>
    </dgm:pt>
    <dgm:pt modelId="{0DB5BC87-5F9F-4EB8-8D91-F6281CF83E36}" type="pres">
      <dgm:prSet presAssocID="{CB68B92C-14D7-4DB4-B6D6-D93C13809C7C}" presName="dstNode" presStyleLbl="node1" presStyleIdx="0" presStyleCnt="4"/>
      <dgm:spPr/>
    </dgm:pt>
    <dgm:pt modelId="{D2866D8E-09DF-4A49-BD47-8BBFA5A45A28}" type="pres">
      <dgm:prSet presAssocID="{3CB678D2-6942-41F2-A018-D668C636F5C2}" presName="text_1" presStyleLbl="node1" presStyleIdx="0" presStyleCnt="4">
        <dgm:presLayoutVars>
          <dgm:bulletEnabled val="1"/>
        </dgm:presLayoutVars>
      </dgm:prSet>
      <dgm:spPr/>
    </dgm:pt>
    <dgm:pt modelId="{07896140-7E21-4174-80B1-B3327DCFC45E}" type="pres">
      <dgm:prSet presAssocID="{3CB678D2-6942-41F2-A018-D668C636F5C2}" presName="accent_1" presStyleCnt="0"/>
      <dgm:spPr/>
    </dgm:pt>
    <dgm:pt modelId="{78B7CFCD-EE87-4200-B0BA-C4EBA1DF02AD}" type="pres">
      <dgm:prSet presAssocID="{3CB678D2-6942-41F2-A018-D668C636F5C2}" presName="accentRepeatNode" presStyleLbl="solidFgAcc1" presStyleIdx="0" presStyleCnt="4"/>
      <dgm:spPr>
        <a:solidFill>
          <a:srgbClr val="0070C0"/>
        </a:solidFill>
      </dgm:spPr>
    </dgm:pt>
    <dgm:pt modelId="{F3E25EA9-279B-4706-8099-47C153DA0A35}" type="pres">
      <dgm:prSet presAssocID="{CD3A1253-669F-4865-8FC9-34919A57C10D}" presName="text_2" presStyleLbl="node1" presStyleIdx="1" presStyleCnt="4" custLinFactNeighborY="-25897">
        <dgm:presLayoutVars>
          <dgm:bulletEnabled val="1"/>
        </dgm:presLayoutVars>
      </dgm:prSet>
      <dgm:spPr/>
    </dgm:pt>
    <dgm:pt modelId="{9A311FF1-B0D1-4052-BA90-A1924E9991F0}" type="pres">
      <dgm:prSet presAssocID="{CD3A1253-669F-4865-8FC9-34919A57C10D}" presName="accent_2" presStyleCnt="0"/>
      <dgm:spPr/>
    </dgm:pt>
    <dgm:pt modelId="{53CE6E98-D61C-4779-99CE-867E6F8A9E30}" type="pres">
      <dgm:prSet presAssocID="{CD3A1253-669F-4865-8FC9-34919A57C10D}" presName="accentRepeatNode" presStyleLbl="solidFgAcc1" presStyleIdx="1" presStyleCnt="4" custLinFactNeighborY="-20716"/>
      <dgm:spPr>
        <a:solidFill>
          <a:srgbClr val="0070C0"/>
        </a:solidFill>
      </dgm:spPr>
    </dgm:pt>
    <dgm:pt modelId="{D517C37E-C3EB-41AB-ACCF-67A04FC61EE6}" type="pres">
      <dgm:prSet presAssocID="{1D2BE670-ACCE-4316-B4C5-3560ABE76AB4}" presName="text_3" presStyleLbl="node1" presStyleIdx="2" presStyleCnt="4" custLinFactNeighborY="-40290">
        <dgm:presLayoutVars>
          <dgm:bulletEnabled val="1"/>
        </dgm:presLayoutVars>
      </dgm:prSet>
      <dgm:spPr/>
    </dgm:pt>
    <dgm:pt modelId="{8A3DB7E9-E165-4B94-AC80-5CF2B615139C}" type="pres">
      <dgm:prSet presAssocID="{1D2BE670-ACCE-4316-B4C5-3560ABE76AB4}" presName="accent_3" presStyleCnt="0"/>
      <dgm:spPr/>
    </dgm:pt>
    <dgm:pt modelId="{8CE7A18A-3E04-4959-B3D9-43613E38FD0C}" type="pres">
      <dgm:prSet presAssocID="{1D2BE670-ACCE-4316-B4C5-3560ABE76AB4}" presName="accentRepeatNode" presStyleLbl="solidFgAcc1" presStyleIdx="2" presStyleCnt="4" custLinFactNeighborX="-2211" custLinFactNeighborY="-31461"/>
      <dgm:spPr>
        <a:solidFill>
          <a:srgbClr val="0070C0"/>
        </a:solidFill>
      </dgm:spPr>
    </dgm:pt>
    <dgm:pt modelId="{C33A0643-12D5-4DC9-9575-A07D9E183BED}" type="pres">
      <dgm:prSet presAssocID="{C785C385-B3C5-449C-A76D-CB17432D6530}" presName="text_4" presStyleLbl="node1" presStyleIdx="3" presStyleCnt="4" custScaleX="97913" custScaleY="101007" custLinFactNeighborX="881" custLinFactNeighborY="-41298">
        <dgm:presLayoutVars>
          <dgm:bulletEnabled val="1"/>
        </dgm:presLayoutVars>
      </dgm:prSet>
      <dgm:spPr/>
    </dgm:pt>
    <dgm:pt modelId="{B1AD53E1-6B52-4577-BD45-7913291B985F}" type="pres">
      <dgm:prSet presAssocID="{C785C385-B3C5-449C-A76D-CB17432D6530}" presName="accent_4" presStyleCnt="0"/>
      <dgm:spPr/>
    </dgm:pt>
    <dgm:pt modelId="{3FC2AE7D-0DAB-4707-8D8F-943D01B9B69F}" type="pres">
      <dgm:prSet presAssocID="{C785C385-B3C5-449C-A76D-CB17432D6530}" presName="accentRepeatNode" presStyleLbl="solidFgAcc1" presStyleIdx="3" presStyleCnt="4" custLinFactNeighborX="16570" custLinFactNeighborY="-33040"/>
      <dgm:spPr>
        <a:solidFill>
          <a:srgbClr val="0070C0"/>
        </a:solidFill>
      </dgm:spPr>
    </dgm:pt>
  </dgm:ptLst>
  <dgm:cxnLst>
    <dgm:cxn modelId="{5C043328-4AAF-47C6-8A05-DBA5804265C1}" srcId="{CB68B92C-14D7-4DB4-B6D6-D93C13809C7C}" destId="{CD3A1253-669F-4865-8FC9-34919A57C10D}" srcOrd="1" destOrd="0" parTransId="{F41925CE-DBBE-453A-8FE7-C0673CC51D13}" sibTransId="{808C57C0-E50C-40A1-A8AC-96BFF25A221A}"/>
    <dgm:cxn modelId="{2845922A-6F87-45C3-B254-1A2D6B05B643}" srcId="{CB68B92C-14D7-4DB4-B6D6-D93C13809C7C}" destId="{1D2BE670-ACCE-4316-B4C5-3560ABE76AB4}" srcOrd="2" destOrd="0" parTransId="{4F8E763A-3690-4A66-BA96-B94B667638EB}" sibTransId="{A6A7D3C0-5128-49F7-99C3-3C0A7F3BAE6E}"/>
    <dgm:cxn modelId="{E8D8ED2C-C328-4045-9074-6FE74876E469}" type="presOf" srcId="{CD3A1253-669F-4865-8FC9-34919A57C10D}" destId="{F3E25EA9-279B-4706-8099-47C153DA0A35}" srcOrd="0" destOrd="0" presId="urn:microsoft.com/office/officeart/2008/layout/VerticalCurvedList"/>
    <dgm:cxn modelId="{B1327B7F-EF39-40F0-897C-FDE4A064C85F}" type="presOf" srcId="{C785C385-B3C5-449C-A76D-CB17432D6530}" destId="{C33A0643-12D5-4DC9-9575-A07D9E183BED}" srcOrd="0" destOrd="0" presId="urn:microsoft.com/office/officeart/2008/layout/VerticalCurvedList"/>
    <dgm:cxn modelId="{D2DF0683-62AA-44AC-9CDD-CD9E9BC6652F}" type="presOf" srcId="{52C26A9E-8C99-48CE-9329-9E722B87DE58}" destId="{2A01A808-D04F-4F2D-A7AB-5F0B4C2A5697}" srcOrd="0" destOrd="0" presId="urn:microsoft.com/office/officeart/2008/layout/VerticalCurvedList"/>
    <dgm:cxn modelId="{BF364883-2AB9-43D8-9078-CA7A7EC9FF85}" srcId="{CB68B92C-14D7-4DB4-B6D6-D93C13809C7C}" destId="{3CB678D2-6942-41F2-A018-D668C636F5C2}" srcOrd="0" destOrd="0" parTransId="{234D2DE1-3A5D-45F4-9E50-BBB43A3C9555}" sibTransId="{52C26A9E-8C99-48CE-9329-9E722B87DE58}"/>
    <dgm:cxn modelId="{7E15FB86-1E9B-474A-BA96-442D6EA13181}" type="presOf" srcId="{1D2BE670-ACCE-4316-B4C5-3560ABE76AB4}" destId="{D517C37E-C3EB-41AB-ACCF-67A04FC61EE6}" srcOrd="0" destOrd="0" presId="urn:microsoft.com/office/officeart/2008/layout/VerticalCurvedList"/>
    <dgm:cxn modelId="{CD2F3C94-6D6A-4757-958C-0405A6110E78}" type="presOf" srcId="{CB68B92C-14D7-4DB4-B6D6-D93C13809C7C}" destId="{0051CE8D-65A8-4A1B-B4B2-E46A3AC6FCC3}" srcOrd="0" destOrd="0" presId="urn:microsoft.com/office/officeart/2008/layout/VerticalCurvedList"/>
    <dgm:cxn modelId="{6DF7E5A3-5801-4D48-817E-BF3269B76719}" type="presOf" srcId="{3CB678D2-6942-41F2-A018-D668C636F5C2}" destId="{D2866D8E-09DF-4A49-BD47-8BBFA5A45A28}" srcOrd="0" destOrd="0" presId="urn:microsoft.com/office/officeart/2008/layout/VerticalCurvedList"/>
    <dgm:cxn modelId="{36F66EAA-62D7-4B97-9F8F-07F254916DC0}" srcId="{CB68B92C-14D7-4DB4-B6D6-D93C13809C7C}" destId="{C785C385-B3C5-449C-A76D-CB17432D6530}" srcOrd="3" destOrd="0" parTransId="{594ADC8A-4BD9-433A-B111-7CB56FA17583}" sibTransId="{1E5A4890-9D7B-4C2A-80BB-61012798C021}"/>
    <dgm:cxn modelId="{43D4A4F1-7190-4F7B-A655-FB32716CA66B}" type="presParOf" srcId="{0051CE8D-65A8-4A1B-B4B2-E46A3AC6FCC3}" destId="{EC249FEA-9757-49EF-8EA4-E498E2756BF3}" srcOrd="0" destOrd="0" presId="urn:microsoft.com/office/officeart/2008/layout/VerticalCurvedList"/>
    <dgm:cxn modelId="{A133C959-6DDC-48D7-8209-4CAD016419B3}" type="presParOf" srcId="{EC249FEA-9757-49EF-8EA4-E498E2756BF3}" destId="{B8DDB881-4850-49F7-B06F-2B1EFEC9344E}" srcOrd="0" destOrd="0" presId="urn:microsoft.com/office/officeart/2008/layout/VerticalCurvedList"/>
    <dgm:cxn modelId="{FC0B6317-2B4E-4AAC-AB21-D4D633873457}" type="presParOf" srcId="{B8DDB881-4850-49F7-B06F-2B1EFEC9344E}" destId="{CAC5A6AE-6659-4BCE-A19B-57935D076130}" srcOrd="0" destOrd="0" presId="urn:microsoft.com/office/officeart/2008/layout/VerticalCurvedList"/>
    <dgm:cxn modelId="{DA3302ED-84E7-4055-8F16-909D32796D67}" type="presParOf" srcId="{B8DDB881-4850-49F7-B06F-2B1EFEC9344E}" destId="{2A01A808-D04F-4F2D-A7AB-5F0B4C2A5697}" srcOrd="1" destOrd="0" presId="urn:microsoft.com/office/officeart/2008/layout/VerticalCurvedList"/>
    <dgm:cxn modelId="{E00CBC33-5D26-4254-B124-3110CC3A237A}" type="presParOf" srcId="{B8DDB881-4850-49F7-B06F-2B1EFEC9344E}" destId="{B9440943-EB7A-41DD-A8F5-9F023F7E801E}" srcOrd="2" destOrd="0" presId="urn:microsoft.com/office/officeart/2008/layout/VerticalCurvedList"/>
    <dgm:cxn modelId="{2C1397EC-2214-4758-AFA1-217AD93C6E3E}" type="presParOf" srcId="{B8DDB881-4850-49F7-B06F-2B1EFEC9344E}" destId="{0DB5BC87-5F9F-4EB8-8D91-F6281CF83E36}" srcOrd="3" destOrd="0" presId="urn:microsoft.com/office/officeart/2008/layout/VerticalCurvedList"/>
    <dgm:cxn modelId="{FF7EABAD-234F-470A-9C9E-A670145B6056}" type="presParOf" srcId="{EC249FEA-9757-49EF-8EA4-E498E2756BF3}" destId="{D2866D8E-09DF-4A49-BD47-8BBFA5A45A28}" srcOrd="1" destOrd="0" presId="urn:microsoft.com/office/officeart/2008/layout/VerticalCurvedList"/>
    <dgm:cxn modelId="{EDC2A18D-FFE9-4800-91DC-5EA4E56F6244}" type="presParOf" srcId="{EC249FEA-9757-49EF-8EA4-E498E2756BF3}" destId="{07896140-7E21-4174-80B1-B3327DCFC45E}" srcOrd="2" destOrd="0" presId="urn:microsoft.com/office/officeart/2008/layout/VerticalCurvedList"/>
    <dgm:cxn modelId="{5BA2953A-6DB0-421A-888E-F7A5F5E18DED}" type="presParOf" srcId="{07896140-7E21-4174-80B1-B3327DCFC45E}" destId="{78B7CFCD-EE87-4200-B0BA-C4EBA1DF02AD}" srcOrd="0" destOrd="0" presId="urn:microsoft.com/office/officeart/2008/layout/VerticalCurvedList"/>
    <dgm:cxn modelId="{3B0FF54C-E837-4069-B578-8262C4977018}" type="presParOf" srcId="{EC249FEA-9757-49EF-8EA4-E498E2756BF3}" destId="{F3E25EA9-279B-4706-8099-47C153DA0A35}" srcOrd="3" destOrd="0" presId="urn:microsoft.com/office/officeart/2008/layout/VerticalCurvedList"/>
    <dgm:cxn modelId="{649BA471-C4DE-4728-B2E9-F2D913D46526}" type="presParOf" srcId="{EC249FEA-9757-49EF-8EA4-E498E2756BF3}" destId="{9A311FF1-B0D1-4052-BA90-A1924E9991F0}" srcOrd="4" destOrd="0" presId="urn:microsoft.com/office/officeart/2008/layout/VerticalCurvedList"/>
    <dgm:cxn modelId="{6D06DE68-B755-48C9-98A1-F230BD8806C7}" type="presParOf" srcId="{9A311FF1-B0D1-4052-BA90-A1924E9991F0}" destId="{53CE6E98-D61C-4779-99CE-867E6F8A9E30}" srcOrd="0" destOrd="0" presId="urn:microsoft.com/office/officeart/2008/layout/VerticalCurvedList"/>
    <dgm:cxn modelId="{C37B2B10-58EC-4294-AD7B-0BC625971D88}" type="presParOf" srcId="{EC249FEA-9757-49EF-8EA4-E498E2756BF3}" destId="{D517C37E-C3EB-41AB-ACCF-67A04FC61EE6}" srcOrd="5" destOrd="0" presId="urn:microsoft.com/office/officeart/2008/layout/VerticalCurvedList"/>
    <dgm:cxn modelId="{F9CF8602-7ECB-4ACF-9C90-EA5132BCCCC6}" type="presParOf" srcId="{EC249FEA-9757-49EF-8EA4-E498E2756BF3}" destId="{8A3DB7E9-E165-4B94-AC80-5CF2B615139C}" srcOrd="6" destOrd="0" presId="urn:microsoft.com/office/officeart/2008/layout/VerticalCurvedList"/>
    <dgm:cxn modelId="{256D15E3-4926-41FF-B759-D74A30FFB63A}" type="presParOf" srcId="{8A3DB7E9-E165-4B94-AC80-5CF2B615139C}" destId="{8CE7A18A-3E04-4959-B3D9-43613E38FD0C}" srcOrd="0" destOrd="0" presId="urn:microsoft.com/office/officeart/2008/layout/VerticalCurvedList"/>
    <dgm:cxn modelId="{3ED321AF-756E-4FFD-A5C9-E0C001A39240}" type="presParOf" srcId="{EC249FEA-9757-49EF-8EA4-E498E2756BF3}" destId="{C33A0643-12D5-4DC9-9575-A07D9E183BED}" srcOrd="7" destOrd="0" presId="urn:microsoft.com/office/officeart/2008/layout/VerticalCurvedList"/>
    <dgm:cxn modelId="{3774ABC5-0204-4F46-8B89-57FD0329B886}" type="presParOf" srcId="{EC249FEA-9757-49EF-8EA4-E498E2756BF3}" destId="{B1AD53E1-6B52-4577-BD45-7913291B985F}" srcOrd="8" destOrd="0" presId="urn:microsoft.com/office/officeart/2008/layout/VerticalCurvedList"/>
    <dgm:cxn modelId="{47A0859C-73BB-496E-8DD2-CB56524449EC}" type="presParOf" srcId="{B1AD53E1-6B52-4577-BD45-7913291B985F}" destId="{3FC2AE7D-0DAB-4707-8D8F-943D01B9B69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1BC7F7-8F98-4F1B-BCBC-24CE6417036E}" type="doc">
      <dgm:prSet loTypeId="urn:microsoft.com/office/officeart/2005/8/layout/funnel1" loCatId="process" qsTypeId="urn:microsoft.com/office/officeart/2005/8/quickstyle/simple1" qsCatId="simple" csTypeId="urn:microsoft.com/office/officeart/2005/8/colors/accent2_1" csCatId="accent2" phldr="1"/>
      <dgm:spPr/>
      <dgm:t>
        <a:bodyPr/>
        <a:lstStyle/>
        <a:p>
          <a:endParaRPr lang="tr-TR"/>
        </a:p>
      </dgm:t>
    </dgm:pt>
    <dgm:pt modelId="{D7719FED-0804-4F45-96C1-CEB805732A65}">
      <dgm:prSet phldrT="[Metin]" custT="1"/>
      <dgm:spPr/>
      <dgm:t>
        <a:bodyPr/>
        <a:lstStyle/>
        <a:p>
          <a:r>
            <a:rPr lang="tr-TR" sz="1800" b="1" dirty="0"/>
            <a:t>Sıcaklık</a:t>
          </a:r>
        </a:p>
      </dgm:t>
    </dgm:pt>
    <dgm:pt modelId="{0D439495-4AC9-4112-84B3-EB3C7A29F2F8}" type="parTrans" cxnId="{E6FCEEB8-463C-45DD-8379-ABC6D6075B54}">
      <dgm:prSet/>
      <dgm:spPr/>
      <dgm:t>
        <a:bodyPr/>
        <a:lstStyle/>
        <a:p>
          <a:endParaRPr lang="tr-TR"/>
        </a:p>
      </dgm:t>
    </dgm:pt>
    <dgm:pt modelId="{3560BF5C-EAE0-4F15-8938-2DCB8D0F47B8}" type="sibTrans" cxnId="{E6FCEEB8-463C-45DD-8379-ABC6D6075B54}">
      <dgm:prSet/>
      <dgm:spPr/>
      <dgm:t>
        <a:bodyPr/>
        <a:lstStyle/>
        <a:p>
          <a:endParaRPr lang="tr-TR"/>
        </a:p>
      </dgm:t>
    </dgm:pt>
    <dgm:pt modelId="{B8CF19DA-EBAA-4E3B-889F-A3F5D0E53786}">
      <dgm:prSet phldrT="[Metin]" custT="1"/>
      <dgm:spPr/>
      <dgm:t>
        <a:bodyPr/>
        <a:lstStyle/>
        <a:p>
          <a:r>
            <a:rPr lang="tr-TR" sz="1400" b="1" dirty="0"/>
            <a:t>Dünyanın Dönme Hareketi</a:t>
          </a:r>
        </a:p>
      </dgm:t>
    </dgm:pt>
    <dgm:pt modelId="{F4A96BF4-9D21-4544-A97E-BBD716FA08B9}" type="parTrans" cxnId="{6906E793-30CB-48B5-A4DD-42E4815CA4F9}">
      <dgm:prSet/>
      <dgm:spPr/>
      <dgm:t>
        <a:bodyPr/>
        <a:lstStyle/>
        <a:p>
          <a:endParaRPr lang="tr-TR"/>
        </a:p>
      </dgm:t>
    </dgm:pt>
    <dgm:pt modelId="{22660601-A1C2-43AC-83A6-8829A5DB6F46}" type="sibTrans" cxnId="{6906E793-30CB-48B5-A4DD-42E4815CA4F9}">
      <dgm:prSet/>
      <dgm:spPr/>
      <dgm:t>
        <a:bodyPr/>
        <a:lstStyle/>
        <a:p>
          <a:endParaRPr lang="tr-TR"/>
        </a:p>
      </dgm:t>
    </dgm:pt>
    <dgm:pt modelId="{21484BA7-7844-4933-A32C-01BC3BADB548}">
      <dgm:prSet phldrT="[Metin]"/>
      <dgm:spPr/>
      <dgm:t>
        <a:bodyPr/>
        <a:lstStyle/>
        <a:p>
          <a:r>
            <a:rPr lang="tr-TR" b="1" dirty="0"/>
            <a:t>Yer Küre</a:t>
          </a:r>
        </a:p>
      </dgm:t>
    </dgm:pt>
    <dgm:pt modelId="{3D36CDBE-822A-4BE7-9C4E-B1662AA2A5B1}" type="parTrans" cxnId="{72958F74-A53C-4AD6-BEB6-CBD71D3C2FE3}">
      <dgm:prSet/>
      <dgm:spPr/>
      <dgm:t>
        <a:bodyPr/>
        <a:lstStyle/>
        <a:p>
          <a:endParaRPr lang="tr-TR"/>
        </a:p>
      </dgm:t>
    </dgm:pt>
    <dgm:pt modelId="{4F1416F1-0B04-4F2D-AC0D-CD3704BC0FF0}" type="sibTrans" cxnId="{72958F74-A53C-4AD6-BEB6-CBD71D3C2FE3}">
      <dgm:prSet/>
      <dgm:spPr/>
      <dgm:t>
        <a:bodyPr/>
        <a:lstStyle/>
        <a:p>
          <a:endParaRPr lang="tr-TR"/>
        </a:p>
      </dgm:t>
    </dgm:pt>
    <dgm:pt modelId="{713EFA9A-071F-4AA6-A3CF-ACC70F455B2B}" type="pres">
      <dgm:prSet presAssocID="{F71BC7F7-8F98-4F1B-BCBC-24CE6417036E}" presName="Name0" presStyleCnt="0">
        <dgm:presLayoutVars>
          <dgm:chMax val="4"/>
          <dgm:resizeHandles val="exact"/>
        </dgm:presLayoutVars>
      </dgm:prSet>
      <dgm:spPr/>
    </dgm:pt>
    <dgm:pt modelId="{6B509F14-F069-43FC-9360-3976750B375B}" type="pres">
      <dgm:prSet presAssocID="{F71BC7F7-8F98-4F1B-BCBC-24CE6417036E}" presName="ellipse" presStyleLbl="trBgShp" presStyleIdx="0" presStyleCnt="1"/>
      <dgm:spPr/>
    </dgm:pt>
    <dgm:pt modelId="{039E79F0-52D3-43FF-AAE0-74B85EFF0CFA}" type="pres">
      <dgm:prSet presAssocID="{F71BC7F7-8F98-4F1B-BCBC-24CE6417036E}" presName="arrow1" presStyleLbl="fgShp" presStyleIdx="0" presStyleCnt="1"/>
      <dgm:spPr>
        <a:solidFill>
          <a:srgbClr val="FF0000"/>
        </a:solidFill>
      </dgm:spPr>
    </dgm:pt>
    <dgm:pt modelId="{52D7ACF5-E7BA-4A67-83D1-76BD394C1B93}" type="pres">
      <dgm:prSet presAssocID="{F71BC7F7-8F98-4F1B-BCBC-24CE6417036E}" presName="rectangle" presStyleLbl="revTx" presStyleIdx="0" presStyleCnt="1">
        <dgm:presLayoutVars>
          <dgm:bulletEnabled val="1"/>
        </dgm:presLayoutVars>
      </dgm:prSet>
      <dgm:spPr/>
    </dgm:pt>
    <dgm:pt modelId="{6188380E-9060-41A9-A22A-D1D03A90FF8C}" type="pres">
      <dgm:prSet presAssocID="{B8CF19DA-EBAA-4E3B-889F-A3F5D0E53786}" presName="item1" presStyleLbl="node1" presStyleIdx="0" presStyleCnt="2">
        <dgm:presLayoutVars>
          <dgm:bulletEnabled val="1"/>
        </dgm:presLayoutVars>
      </dgm:prSet>
      <dgm:spPr/>
    </dgm:pt>
    <dgm:pt modelId="{E5999456-0417-4774-AB22-A1FB209437EE}" type="pres">
      <dgm:prSet presAssocID="{21484BA7-7844-4933-A32C-01BC3BADB548}" presName="item2" presStyleLbl="node1" presStyleIdx="1" presStyleCnt="2">
        <dgm:presLayoutVars>
          <dgm:bulletEnabled val="1"/>
        </dgm:presLayoutVars>
      </dgm:prSet>
      <dgm:spPr/>
    </dgm:pt>
    <dgm:pt modelId="{EAC9CA91-DD5C-436C-8BF6-560293DA4FE9}" type="pres">
      <dgm:prSet presAssocID="{F71BC7F7-8F98-4F1B-BCBC-24CE6417036E}" presName="funnel" presStyleLbl="trAlignAcc1" presStyleIdx="0" presStyleCnt="1" custLinFactNeighborY="136"/>
      <dgm:spPr/>
    </dgm:pt>
  </dgm:ptLst>
  <dgm:cxnLst>
    <dgm:cxn modelId="{72958F74-A53C-4AD6-BEB6-CBD71D3C2FE3}" srcId="{F71BC7F7-8F98-4F1B-BCBC-24CE6417036E}" destId="{21484BA7-7844-4933-A32C-01BC3BADB548}" srcOrd="2" destOrd="0" parTransId="{3D36CDBE-822A-4BE7-9C4E-B1662AA2A5B1}" sibTransId="{4F1416F1-0B04-4F2D-AC0D-CD3704BC0FF0}"/>
    <dgm:cxn modelId="{0E1DA755-2CCC-4A3E-ADE4-F78F79B8E1D4}" type="presOf" srcId="{D7719FED-0804-4F45-96C1-CEB805732A65}" destId="{E5999456-0417-4774-AB22-A1FB209437EE}" srcOrd="0" destOrd="0" presId="urn:microsoft.com/office/officeart/2005/8/layout/funnel1"/>
    <dgm:cxn modelId="{9BCCCC82-22FF-408D-8819-D1A4BD09CA5D}" type="presOf" srcId="{B8CF19DA-EBAA-4E3B-889F-A3F5D0E53786}" destId="{6188380E-9060-41A9-A22A-D1D03A90FF8C}" srcOrd="0" destOrd="0" presId="urn:microsoft.com/office/officeart/2005/8/layout/funnel1"/>
    <dgm:cxn modelId="{6906E793-30CB-48B5-A4DD-42E4815CA4F9}" srcId="{F71BC7F7-8F98-4F1B-BCBC-24CE6417036E}" destId="{B8CF19DA-EBAA-4E3B-889F-A3F5D0E53786}" srcOrd="1" destOrd="0" parTransId="{F4A96BF4-9D21-4544-A97E-BBD716FA08B9}" sibTransId="{22660601-A1C2-43AC-83A6-8829A5DB6F46}"/>
    <dgm:cxn modelId="{E6FCEEB8-463C-45DD-8379-ABC6D6075B54}" srcId="{F71BC7F7-8F98-4F1B-BCBC-24CE6417036E}" destId="{D7719FED-0804-4F45-96C1-CEB805732A65}" srcOrd="0" destOrd="0" parTransId="{0D439495-4AC9-4112-84B3-EB3C7A29F2F8}" sibTransId="{3560BF5C-EAE0-4F15-8938-2DCB8D0F47B8}"/>
    <dgm:cxn modelId="{E10978C9-4231-499D-BF1C-7AA1A085CB76}" type="presOf" srcId="{F71BC7F7-8F98-4F1B-BCBC-24CE6417036E}" destId="{713EFA9A-071F-4AA6-A3CF-ACC70F455B2B}" srcOrd="0" destOrd="0" presId="urn:microsoft.com/office/officeart/2005/8/layout/funnel1"/>
    <dgm:cxn modelId="{B532DEDC-46EB-4072-91E1-0E8D6D5557BB}" type="presOf" srcId="{21484BA7-7844-4933-A32C-01BC3BADB548}" destId="{52D7ACF5-E7BA-4A67-83D1-76BD394C1B93}" srcOrd="0" destOrd="0" presId="urn:microsoft.com/office/officeart/2005/8/layout/funnel1"/>
    <dgm:cxn modelId="{502672FF-6EDC-406A-8413-542B0498F476}" type="presParOf" srcId="{713EFA9A-071F-4AA6-A3CF-ACC70F455B2B}" destId="{6B509F14-F069-43FC-9360-3976750B375B}" srcOrd="0" destOrd="0" presId="urn:microsoft.com/office/officeart/2005/8/layout/funnel1"/>
    <dgm:cxn modelId="{67EEFDF5-4BEA-4A68-9103-1D6888383894}" type="presParOf" srcId="{713EFA9A-071F-4AA6-A3CF-ACC70F455B2B}" destId="{039E79F0-52D3-43FF-AAE0-74B85EFF0CFA}" srcOrd="1" destOrd="0" presId="urn:microsoft.com/office/officeart/2005/8/layout/funnel1"/>
    <dgm:cxn modelId="{5FF66ED3-5E71-40DD-8783-5B4ECED54057}" type="presParOf" srcId="{713EFA9A-071F-4AA6-A3CF-ACC70F455B2B}" destId="{52D7ACF5-E7BA-4A67-83D1-76BD394C1B93}" srcOrd="2" destOrd="0" presId="urn:microsoft.com/office/officeart/2005/8/layout/funnel1"/>
    <dgm:cxn modelId="{F37CBE87-A9C2-4A97-AA80-823C0937791D}" type="presParOf" srcId="{713EFA9A-071F-4AA6-A3CF-ACC70F455B2B}" destId="{6188380E-9060-41A9-A22A-D1D03A90FF8C}" srcOrd="3" destOrd="0" presId="urn:microsoft.com/office/officeart/2005/8/layout/funnel1"/>
    <dgm:cxn modelId="{B17911D2-6547-440A-BFA9-037BC76AD387}" type="presParOf" srcId="{713EFA9A-071F-4AA6-A3CF-ACC70F455B2B}" destId="{E5999456-0417-4774-AB22-A1FB209437EE}" srcOrd="4" destOrd="0" presId="urn:microsoft.com/office/officeart/2005/8/layout/funnel1"/>
    <dgm:cxn modelId="{ED6E619E-63BB-41DD-9E9F-D148D6E3A97E}" type="presParOf" srcId="{713EFA9A-071F-4AA6-A3CF-ACC70F455B2B}" destId="{EAC9CA91-DD5C-436C-8BF6-560293DA4FE9}" srcOrd="5" destOrd="0" presId="urn:microsoft.com/office/officeart/2005/8/layout/funne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1BC7F7-8F98-4F1B-BCBC-24CE6417036E}" type="doc">
      <dgm:prSet loTypeId="urn:microsoft.com/office/officeart/2005/8/layout/funnel1" loCatId="process" qsTypeId="urn:microsoft.com/office/officeart/2005/8/quickstyle/simple1" qsCatId="simple" csTypeId="urn:microsoft.com/office/officeart/2005/8/colors/accent2_1" csCatId="accent2" phldr="1"/>
      <dgm:spPr/>
      <dgm:t>
        <a:bodyPr/>
        <a:lstStyle/>
        <a:p>
          <a:endParaRPr lang="tr-TR"/>
        </a:p>
      </dgm:t>
    </dgm:pt>
    <dgm:pt modelId="{D7719FED-0804-4F45-96C1-CEB805732A65}">
      <dgm:prSet phldrT="[Metin]"/>
      <dgm:spPr/>
      <dgm:t>
        <a:bodyPr/>
        <a:lstStyle/>
        <a:p>
          <a:r>
            <a:rPr lang="tr-TR" b="1" dirty="0"/>
            <a:t>Yer Çekimi</a:t>
          </a:r>
        </a:p>
      </dgm:t>
    </dgm:pt>
    <dgm:pt modelId="{0D439495-4AC9-4112-84B3-EB3C7A29F2F8}" type="parTrans" cxnId="{E6FCEEB8-463C-45DD-8379-ABC6D6075B54}">
      <dgm:prSet/>
      <dgm:spPr/>
      <dgm:t>
        <a:bodyPr/>
        <a:lstStyle/>
        <a:p>
          <a:endParaRPr lang="tr-TR" b="1"/>
        </a:p>
      </dgm:t>
    </dgm:pt>
    <dgm:pt modelId="{3560BF5C-EAE0-4F15-8938-2DCB8D0F47B8}" type="sibTrans" cxnId="{E6FCEEB8-463C-45DD-8379-ABC6D6075B54}">
      <dgm:prSet/>
      <dgm:spPr/>
      <dgm:t>
        <a:bodyPr/>
        <a:lstStyle/>
        <a:p>
          <a:endParaRPr lang="tr-TR" b="1"/>
        </a:p>
      </dgm:t>
    </dgm:pt>
    <dgm:pt modelId="{B8CF19DA-EBAA-4E3B-889F-A3F5D0E53786}">
      <dgm:prSet phldrT="[Metin]"/>
      <dgm:spPr/>
      <dgm:t>
        <a:bodyPr/>
        <a:lstStyle/>
        <a:p>
          <a:r>
            <a:rPr lang="tr-TR" b="1" dirty="0"/>
            <a:t>Yükselti</a:t>
          </a:r>
        </a:p>
      </dgm:t>
    </dgm:pt>
    <dgm:pt modelId="{F4A96BF4-9D21-4544-A97E-BBD716FA08B9}" type="parTrans" cxnId="{6906E793-30CB-48B5-A4DD-42E4815CA4F9}">
      <dgm:prSet/>
      <dgm:spPr/>
      <dgm:t>
        <a:bodyPr/>
        <a:lstStyle/>
        <a:p>
          <a:endParaRPr lang="tr-TR" b="1"/>
        </a:p>
      </dgm:t>
    </dgm:pt>
    <dgm:pt modelId="{22660601-A1C2-43AC-83A6-8829A5DB6F46}" type="sibTrans" cxnId="{6906E793-30CB-48B5-A4DD-42E4815CA4F9}">
      <dgm:prSet/>
      <dgm:spPr/>
      <dgm:t>
        <a:bodyPr/>
        <a:lstStyle/>
        <a:p>
          <a:endParaRPr lang="tr-TR" b="1"/>
        </a:p>
      </dgm:t>
    </dgm:pt>
    <dgm:pt modelId="{21484BA7-7844-4933-A32C-01BC3BADB548}">
      <dgm:prSet phldrT="[Metin]"/>
      <dgm:spPr/>
      <dgm:t>
        <a:bodyPr/>
        <a:lstStyle/>
        <a:p>
          <a:r>
            <a:rPr lang="tr-TR" b="1" dirty="0"/>
            <a:t>Yer Küre</a:t>
          </a:r>
        </a:p>
      </dgm:t>
    </dgm:pt>
    <dgm:pt modelId="{3D36CDBE-822A-4BE7-9C4E-B1662AA2A5B1}" type="parTrans" cxnId="{72958F74-A53C-4AD6-BEB6-CBD71D3C2FE3}">
      <dgm:prSet/>
      <dgm:spPr/>
      <dgm:t>
        <a:bodyPr/>
        <a:lstStyle/>
        <a:p>
          <a:endParaRPr lang="tr-TR" b="1"/>
        </a:p>
      </dgm:t>
    </dgm:pt>
    <dgm:pt modelId="{4F1416F1-0B04-4F2D-AC0D-CD3704BC0FF0}" type="sibTrans" cxnId="{72958F74-A53C-4AD6-BEB6-CBD71D3C2FE3}">
      <dgm:prSet/>
      <dgm:spPr/>
      <dgm:t>
        <a:bodyPr/>
        <a:lstStyle/>
        <a:p>
          <a:endParaRPr lang="tr-TR" b="1"/>
        </a:p>
      </dgm:t>
    </dgm:pt>
    <dgm:pt modelId="{713EFA9A-071F-4AA6-A3CF-ACC70F455B2B}" type="pres">
      <dgm:prSet presAssocID="{F71BC7F7-8F98-4F1B-BCBC-24CE6417036E}" presName="Name0" presStyleCnt="0">
        <dgm:presLayoutVars>
          <dgm:chMax val="4"/>
          <dgm:resizeHandles val="exact"/>
        </dgm:presLayoutVars>
      </dgm:prSet>
      <dgm:spPr/>
    </dgm:pt>
    <dgm:pt modelId="{6B509F14-F069-43FC-9360-3976750B375B}" type="pres">
      <dgm:prSet presAssocID="{F71BC7F7-8F98-4F1B-BCBC-24CE6417036E}" presName="ellipse" presStyleLbl="trBgShp" presStyleIdx="0" presStyleCnt="1"/>
      <dgm:spPr/>
    </dgm:pt>
    <dgm:pt modelId="{039E79F0-52D3-43FF-AAE0-74B85EFF0CFA}" type="pres">
      <dgm:prSet presAssocID="{F71BC7F7-8F98-4F1B-BCBC-24CE6417036E}" presName="arrow1" presStyleLbl="fgShp" presStyleIdx="0" presStyleCnt="1"/>
      <dgm:spPr>
        <a:solidFill>
          <a:srgbClr val="FF0000"/>
        </a:solidFill>
      </dgm:spPr>
    </dgm:pt>
    <dgm:pt modelId="{52D7ACF5-E7BA-4A67-83D1-76BD394C1B93}" type="pres">
      <dgm:prSet presAssocID="{F71BC7F7-8F98-4F1B-BCBC-24CE6417036E}" presName="rectangle" presStyleLbl="revTx" presStyleIdx="0" presStyleCnt="1">
        <dgm:presLayoutVars>
          <dgm:bulletEnabled val="1"/>
        </dgm:presLayoutVars>
      </dgm:prSet>
      <dgm:spPr/>
    </dgm:pt>
    <dgm:pt modelId="{6188380E-9060-41A9-A22A-D1D03A90FF8C}" type="pres">
      <dgm:prSet presAssocID="{B8CF19DA-EBAA-4E3B-889F-A3F5D0E53786}" presName="item1" presStyleLbl="node1" presStyleIdx="0" presStyleCnt="2">
        <dgm:presLayoutVars>
          <dgm:bulletEnabled val="1"/>
        </dgm:presLayoutVars>
      </dgm:prSet>
      <dgm:spPr/>
    </dgm:pt>
    <dgm:pt modelId="{E5999456-0417-4774-AB22-A1FB209437EE}" type="pres">
      <dgm:prSet presAssocID="{21484BA7-7844-4933-A32C-01BC3BADB548}" presName="item2" presStyleLbl="node1" presStyleIdx="1" presStyleCnt="2">
        <dgm:presLayoutVars>
          <dgm:bulletEnabled val="1"/>
        </dgm:presLayoutVars>
      </dgm:prSet>
      <dgm:spPr/>
    </dgm:pt>
    <dgm:pt modelId="{EAC9CA91-DD5C-436C-8BF6-560293DA4FE9}" type="pres">
      <dgm:prSet presAssocID="{F71BC7F7-8F98-4F1B-BCBC-24CE6417036E}" presName="funnel" presStyleLbl="trAlignAcc1" presStyleIdx="0" presStyleCnt="1" custLinFactNeighborX="-417" custLinFactNeighborY="221"/>
      <dgm:spPr/>
    </dgm:pt>
  </dgm:ptLst>
  <dgm:cxnLst>
    <dgm:cxn modelId="{72958F74-A53C-4AD6-BEB6-CBD71D3C2FE3}" srcId="{F71BC7F7-8F98-4F1B-BCBC-24CE6417036E}" destId="{21484BA7-7844-4933-A32C-01BC3BADB548}" srcOrd="2" destOrd="0" parTransId="{3D36CDBE-822A-4BE7-9C4E-B1662AA2A5B1}" sibTransId="{4F1416F1-0B04-4F2D-AC0D-CD3704BC0FF0}"/>
    <dgm:cxn modelId="{0E1DA755-2CCC-4A3E-ADE4-F78F79B8E1D4}" type="presOf" srcId="{D7719FED-0804-4F45-96C1-CEB805732A65}" destId="{E5999456-0417-4774-AB22-A1FB209437EE}" srcOrd="0" destOrd="0" presId="urn:microsoft.com/office/officeart/2005/8/layout/funnel1"/>
    <dgm:cxn modelId="{9BCCCC82-22FF-408D-8819-D1A4BD09CA5D}" type="presOf" srcId="{B8CF19DA-EBAA-4E3B-889F-A3F5D0E53786}" destId="{6188380E-9060-41A9-A22A-D1D03A90FF8C}" srcOrd="0" destOrd="0" presId="urn:microsoft.com/office/officeart/2005/8/layout/funnel1"/>
    <dgm:cxn modelId="{6906E793-30CB-48B5-A4DD-42E4815CA4F9}" srcId="{F71BC7F7-8F98-4F1B-BCBC-24CE6417036E}" destId="{B8CF19DA-EBAA-4E3B-889F-A3F5D0E53786}" srcOrd="1" destOrd="0" parTransId="{F4A96BF4-9D21-4544-A97E-BBD716FA08B9}" sibTransId="{22660601-A1C2-43AC-83A6-8829A5DB6F46}"/>
    <dgm:cxn modelId="{E6FCEEB8-463C-45DD-8379-ABC6D6075B54}" srcId="{F71BC7F7-8F98-4F1B-BCBC-24CE6417036E}" destId="{D7719FED-0804-4F45-96C1-CEB805732A65}" srcOrd="0" destOrd="0" parTransId="{0D439495-4AC9-4112-84B3-EB3C7A29F2F8}" sibTransId="{3560BF5C-EAE0-4F15-8938-2DCB8D0F47B8}"/>
    <dgm:cxn modelId="{E10978C9-4231-499D-BF1C-7AA1A085CB76}" type="presOf" srcId="{F71BC7F7-8F98-4F1B-BCBC-24CE6417036E}" destId="{713EFA9A-071F-4AA6-A3CF-ACC70F455B2B}" srcOrd="0" destOrd="0" presId="urn:microsoft.com/office/officeart/2005/8/layout/funnel1"/>
    <dgm:cxn modelId="{B532DEDC-46EB-4072-91E1-0E8D6D5557BB}" type="presOf" srcId="{21484BA7-7844-4933-A32C-01BC3BADB548}" destId="{52D7ACF5-E7BA-4A67-83D1-76BD394C1B93}" srcOrd="0" destOrd="0" presId="urn:microsoft.com/office/officeart/2005/8/layout/funnel1"/>
    <dgm:cxn modelId="{502672FF-6EDC-406A-8413-542B0498F476}" type="presParOf" srcId="{713EFA9A-071F-4AA6-A3CF-ACC70F455B2B}" destId="{6B509F14-F069-43FC-9360-3976750B375B}" srcOrd="0" destOrd="0" presId="urn:microsoft.com/office/officeart/2005/8/layout/funnel1"/>
    <dgm:cxn modelId="{67EEFDF5-4BEA-4A68-9103-1D6888383894}" type="presParOf" srcId="{713EFA9A-071F-4AA6-A3CF-ACC70F455B2B}" destId="{039E79F0-52D3-43FF-AAE0-74B85EFF0CFA}" srcOrd="1" destOrd="0" presId="urn:microsoft.com/office/officeart/2005/8/layout/funnel1"/>
    <dgm:cxn modelId="{5FF66ED3-5E71-40DD-8783-5B4ECED54057}" type="presParOf" srcId="{713EFA9A-071F-4AA6-A3CF-ACC70F455B2B}" destId="{52D7ACF5-E7BA-4A67-83D1-76BD394C1B93}" srcOrd="2" destOrd="0" presId="urn:microsoft.com/office/officeart/2005/8/layout/funnel1"/>
    <dgm:cxn modelId="{F37CBE87-A9C2-4A97-AA80-823C0937791D}" type="presParOf" srcId="{713EFA9A-071F-4AA6-A3CF-ACC70F455B2B}" destId="{6188380E-9060-41A9-A22A-D1D03A90FF8C}" srcOrd="3" destOrd="0" presId="urn:microsoft.com/office/officeart/2005/8/layout/funnel1"/>
    <dgm:cxn modelId="{B17911D2-6547-440A-BFA9-037BC76AD387}" type="presParOf" srcId="{713EFA9A-071F-4AA6-A3CF-ACC70F455B2B}" destId="{E5999456-0417-4774-AB22-A1FB209437EE}" srcOrd="4" destOrd="0" presId="urn:microsoft.com/office/officeart/2005/8/layout/funnel1"/>
    <dgm:cxn modelId="{ED6E619E-63BB-41DD-9E9F-D148D6E3A97E}" type="presParOf" srcId="{713EFA9A-071F-4AA6-A3CF-ACC70F455B2B}" destId="{EAC9CA91-DD5C-436C-8BF6-560293DA4FE9}" srcOrd="5" destOrd="0" presId="urn:microsoft.com/office/officeart/2005/8/layout/funnel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01A808-D04F-4F2D-A7AB-5F0B4C2A5697}">
      <dsp:nvSpPr>
        <dsp:cNvPr id="0" name=""/>
        <dsp:cNvSpPr/>
      </dsp:nvSpPr>
      <dsp:spPr>
        <a:xfrm>
          <a:off x="-7598878" y="-1161178"/>
          <a:ext cx="9041996" cy="9041996"/>
        </a:xfrm>
        <a:prstGeom prst="blockArc">
          <a:avLst>
            <a:gd name="adj1" fmla="val 18900000"/>
            <a:gd name="adj2" fmla="val 2700000"/>
            <a:gd name="adj3" fmla="val 239"/>
          </a:avLst>
        </a:prstGeom>
        <a:noFill/>
        <a:ln w="12700" cap="flat" cmpd="sng" algn="ctr">
          <a:solidFill>
            <a:schemeClr val="accent5">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2866D8E-09DF-4A49-BD47-8BBFA5A45A28}">
      <dsp:nvSpPr>
        <dsp:cNvPr id="0" name=""/>
        <dsp:cNvSpPr/>
      </dsp:nvSpPr>
      <dsp:spPr>
        <a:xfrm>
          <a:off x="754920" y="516605"/>
          <a:ext cx="11119802" cy="1033749"/>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0539" tIns="76200" rIns="76200" bIns="76200" numCol="1" spcCol="1270" anchor="ctr" anchorCtr="0">
          <a:noAutofit/>
        </a:bodyPr>
        <a:lstStyle/>
        <a:p>
          <a:pPr marL="0" lvl="0" indent="0" algn="l" defTabSz="1333500">
            <a:lnSpc>
              <a:spcPct val="90000"/>
            </a:lnSpc>
            <a:spcBef>
              <a:spcPct val="0"/>
            </a:spcBef>
            <a:spcAft>
              <a:spcPct val="35000"/>
            </a:spcAft>
            <a:buNone/>
          </a:pPr>
          <a:r>
            <a:rPr lang="tr-TR" sz="3000" b="1" kern="1200" dirty="0">
              <a:solidFill>
                <a:schemeClr val="tx1"/>
              </a:solidFill>
              <a:effectLst/>
            </a:rPr>
            <a:t>ÜNİTE/TEMA: </a:t>
          </a:r>
          <a:r>
            <a:rPr lang="tr-TR" sz="2500" b="0" i="0" u="none" kern="1200" dirty="0">
              <a:solidFill>
                <a:schemeClr val="tx1"/>
              </a:solidFill>
            </a:rPr>
            <a:t>DOĞAL SİSTEMLER VE SÜREÇLER-İKLİM SİSTEMİNİ ANLAMAK</a:t>
          </a:r>
          <a:endParaRPr lang="tr-TR" sz="2500" kern="1200" dirty="0">
            <a:solidFill>
              <a:schemeClr val="tx1"/>
            </a:solidFill>
          </a:endParaRPr>
        </a:p>
      </dsp:txBody>
      <dsp:txXfrm>
        <a:off x="754920" y="516605"/>
        <a:ext cx="11119802" cy="1033749"/>
      </dsp:txXfrm>
    </dsp:sp>
    <dsp:sp modelId="{78B7CFCD-EE87-4200-B0BA-C4EBA1DF02AD}">
      <dsp:nvSpPr>
        <dsp:cNvPr id="0" name=""/>
        <dsp:cNvSpPr/>
      </dsp:nvSpPr>
      <dsp:spPr>
        <a:xfrm>
          <a:off x="108827" y="387387"/>
          <a:ext cx="1292186" cy="1292186"/>
        </a:xfrm>
        <a:prstGeom prst="ellipse">
          <a:avLst/>
        </a:prstGeom>
        <a:solidFill>
          <a:srgbClr val="0070C0"/>
        </a:solidFill>
        <a:ln w="6350" cap="flat" cmpd="sng" algn="ctr">
          <a:solidFill>
            <a:schemeClr val="accent4">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F3E25EA9-279B-4706-8099-47C153DA0A35}">
      <dsp:nvSpPr>
        <dsp:cNvPr id="0" name=""/>
        <dsp:cNvSpPr/>
      </dsp:nvSpPr>
      <dsp:spPr>
        <a:xfrm>
          <a:off x="1347593" y="1799788"/>
          <a:ext cx="10527130" cy="1033749"/>
        </a:xfrm>
        <a:prstGeom prst="rect">
          <a:avLst/>
        </a:prstGeom>
        <a:gradFill rotWithShape="0">
          <a:gsLst>
            <a:gs pos="0">
              <a:schemeClr val="accent4">
                <a:hueOff val="3266964"/>
                <a:satOff val="-13592"/>
                <a:lumOff val="3203"/>
                <a:alphaOff val="0"/>
                <a:satMod val="103000"/>
                <a:lumMod val="102000"/>
                <a:tint val="94000"/>
              </a:schemeClr>
            </a:gs>
            <a:gs pos="50000">
              <a:schemeClr val="accent4">
                <a:hueOff val="3266964"/>
                <a:satOff val="-13592"/>
                <a:lumOff val="3203"/>
                <a:alphaOff val="0"/>
                <a:satMod val="110000"/>
                <a:lumMod val="100000"/>
                <a:shade val="100000"/>
              </a:schemeClr>
            </a:gs>
            <a:gs pos="100000">
              <a:schemeClr val="accent4">
                <a:hueOff val="3266964"/>
                <a:satOff val="-13592"/>
                <a:lumOff val="320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0539" tIns="76200" rIns="76200" bIns="76200" numCol="1" spcCol="1270" anchor="ctr" anchorCtr="0">
          <a:noAutofit/>
        </a:bodyPr>
        <a:lstStyle/>
        <a:p>
          <a:pPr marL="0" lvl="0" indent="0" algn="l" defTabSz="1333500">
            <a:lnSpc>
              <a:spcPct val="90000"/>
            </a:lnSpc>
            <a:spcBef>
              <a:spcPct val="0"/>
            </a:spcBef>
            <a:spcAft>
              <a:spcPct val="35000"/>
            </a:spcAft>
            <a:buNone/>
          </a:pPr>
          <a:r>
            <a:rPr lang="tr-TR" sz="3000" b="1" i="0" u="none" strike="noStrike" kern="1200" dirty="0">
              <a:solidFill>
                <a:schemeClr val="tx1"/>
              </a:solidFill>
              <a:effectLst/>
              <a:latin typeface="Calibri" panose="020F0502020204030204" pitchFamily="34" charset="0"/>
            </a:rPr>
            <a:t>KONU (İÇERİK ÇERÇEVESİ)</a:t>
          </a:r>
        </a:p>
        <a:p>
          <a:pPr marL="0" lvl="0" indent="0" algn="l" defTabSz="1333500">
            <a:lnSpc>
              <a:spcPct val="90000"/>
            </a:lnSpc>
            <a:spcBef>
              <a:spcPct val="0"/>
            </a:spcBef>
            <a:spcAft>
              <a:spcPct val="35000"/>
            </a:spcAft>
            <a:buNone/>
          </a:pPr>
          <a:r>
            <a:rPr lang="tr-TR" sz="2500" b="0" i="0" u="none" strike="noStrike" kern="1200" dirty="0">
              <a:solidFill>
                <a:schemeClr val="tx1"/>
              </a:solidFill>
              <a:effectLst/>
              <a:latin typeface="Calibri" panose="020F0502020204030204" pitchFamily="34" charset="0"/>
            </a:rPr>
            <a:t> İklim Sisteminin Bileşen ve Değişkenleri</a:t>
          </a:r>
          <a:endParaRPr lang="tr-TR" sz="2500" kern="1200" dirty="0">
            <a:solidFill>
              <a:schemeClr val="tx1"/>
            </a:solidFill>
          </a:endParaRPr>
        </a:p>
      </dsp:txBody>
      <dsp:txXfrm>
        <a:off x="1347593" y="1799788"/>
        <a:ext cx="10527130" cy="1033749"/>
      </dsp:txXfrm>
    </dsp:sp>
    <dsp:sp modelId="{53CE6E98-D61C-4779-99CE-867E6F8A9E30}">
      <dsp:nvSpPr>
        <dsp:cNvPr id="0" name=""/>
        <dsp:cNvSpPr/>
      </dsp:nvSpPr>
      <dsp:spPr>
        <a:xfrm>
          <a:off x="701499" y="1670590"/>
          <a:ext cx="1292186" cy="1292186"/>
        </a:xfrm>
        <a:prstGeom prst="ellipse">
          <a:avLst/>
        </a:prstGeom>
        <a:solidFill>
          <a:srgbClr val="0070C0"/>
        </a:solidFill>
        <a:ln w="6350" cap="flat" cmpd="sng" algn="ctr">
          <a:solidFill>
            <a:schemeClr val="accent4">
              <a:hueOff val="3266964"/>
              <a:satOff val="-13592"/>
              <a:lumOff val="3203"/>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517C37E-C3EB-41AB-ACCF-67A04FC61EE6}">
      <dsp:nvSpPr>
        <dsp:cNvPr id="0" name=""/>
        <dsp:cNvSpPr/>
      </dsp:nvSpPr>
      <dsp:spPr>
        <a:xfrm>
          <a:off x="1347593" y="3201894"/>
          <a:ext cx="10527130" cy="1033749"/>
        </a:xfrm>
        <a:prstGeom prst="rect">
          <a:avLst/>
        </a:prstGeom>
        <a:gradFill rotWithShape="0">
          <a:gsLst>
            <a:gs pos="0">
              <a:schemeClr val="accent4">
                <a:hueOff val="6533927"/>
                <a:satOff val="-27185"/>
                <a:lumOff val="6405"/>
                <a:alphaOff val="0"/>
                <a:satMod val="103000"/>
                <a:lumMod val="102000"/>
                <a:tint val="94000"/>
              </a:schemeClr>
            </a:gs>
            <a:gs pos="50000">
              <a:schemeClr val="accent4">
                <a:hueOff val="6533927"/>
                <a:satOff val="-27185"/>
                <a:lumOff val="6405"/>
                <a:alphaOff val="0"/>
                <a:satMod val="110000"/>
                <a:lumMod val="100000"/>
                <a:shade val="100000"/>
              </a:schemeClr>
            </a:gs>
            <a:gs pos="100000">
              <a:schemeClr val="accent4">
                <a:hueOff val="6533927"/>
                <a:satOff val="-27185"/>
                <a:lumOff val="640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0539" tIns="76200" rIns="76200" bIns="76200" numCol="1" spcCol="1270" anchor="ctr" anchorCtr="0">
          <a:noAutofit/>
        </a:bodyPr>
        <a:lstStyle/>
        <a:p>
          <a:pPr marL="0" lvl="0" indent="0" algn="l" defTabSz="1333500">
            <a:lnSpc>
              <a:spcPct val="100000"/>
            </a:lnSpc>
            <a:spcBef>
              <a:spcPct val="0"/>
            </a:spcBef>
            <a:spcAft>
              <a:spcPts val="0"/>
            </a:spcAft>
            <a:buNone/>
          </a:pPr>
          <a:r>
            <a:rPr lang="tr-TR" sz="3000" b="1" i="0" u="none" strike="noStrike" kern="1200" dirty="0">
              <a:solidFill>
                <a:schemeClr val="tx1"/>
              </a:solidFill>
              <a:effectLst/>
              <a:latin typeface="Calibri" panose="020F0502020204030204" pitchFamily="34" charset="0"/>
            </a:rPr>
            <a:t>ÖĞRENME ÇIKTILARI</a:t>
          </a:r>
        </a:p>
        <a:p>
          <a:pPr marL="0" lvl="0" indent="0" algn="just" defTabSz="1333500">
            <a:lnSpc>
              <a:spcPct val="100000"/>
            </a:lnSpc>
            <a:spcBef>
              <a:spcPct val="0"/>
            </a:spcBef>
            <a:spcAft>
              <a:spcPts val="0"/>
            </a:spcAft>
            <a:buNone/>
          </a:pPr>
          <a:r>
            <a:rPr lang="tr-TR" sz="2200" b="0" i="0" u="none" strike="noStrike" kern="1200" dirty="0">
              <a:solidFill>
                <a:schemeClr val="tx1"/>
              </a:solidFill>
              <a:effectLst/>
              <a:latin typeface="Calibri" panose="020F0502020204030204" pitchFamily="34" charset="0"/>
            </a:rPr>
            <a:t>COĞ.9.3.2. İklim sisteminin bileşen ve değişkenlerini çözümleyebilme</a:t>
          </a:r>
          <a:endParaRPr lang="tr-TR" sz="2200" kern="1200" dirty="0">
            <a:solidFill>
              <a:schemeClr val="tx1"/>
            </a:solidFill>
          </a:endParaRPr>
        </a:p>
      </dsp:txBody>
      <dsp:txXfrm>
        <a:off x="1347593" y="3201894"/>
        <a:ext cx="10527130" cy="1033749"/>
      </dsp:txXfrm>
    </dsp:sp>
    <dsp:sp modelId="{8CE7A18A-3E04-4959-B3D9-43613E38FD0C}">
      <dsp:nvSpPr>
        <dsp:cNvPr id="0" name=""/>
        <dsp:cNvSpPr/>
      </dsp:nvSpPr>
      <dsp:spPr>
        <a:xfrm>
          <a:off x="672929" y="3082638"/>
          <a:ext cx="1292186" cy="1292186"/>
        </a:xfrm>
        <a:prstGeom prst="ellipse">
          <a:avLst/>
        </a:prstGeom>
        <a:solidFill>
          <a:srgbClr val="0070C0"/>
        </a:solidFill>
        <a:ln w="6350" cap="flat" cmpd="sng" algn="ctr">
          <a:solidFill>
            <a:schemeClr val="accent4">
              <a:hueOff val="6533927"/>
              <a:satOff val="-27185"/>
              <a:lumOff val="6405"/>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C33A0643-12D5-4DC9-9575-A07D9E183BED}">
      <dsp:nvSpPr>
        <dsp:cNvPr id="0" name=""/>
        <dsp:cNvSpPr/>
      </dsp:nvSpPr>
      <dsp:spPr>
        <a:xfrm>
          <a:off x="968921" y="4737161"/>
          <a:ext cx="10887732" cy="1044159"/>
        </a:xfrm>
        <a:prstGeom prst="rect">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0539" tIns="76200" rIns="76200" bIns="76200" numCol="1" spcCol="1270" anchor="ctr" anchorCtr="0">
          <a:noAutofit/>
        </a:bodyPr>
        <a:lstStyle/>
        <a:p>
          <a:pPr marL="0" lvl="0" indent="0" algn="just" defTabSz="1333500">
            <a:lnSpc>
              <a:spcPct val="100000"/>
            </a:lnSpc>
            <a:spcBef>
              <a:spcPct val="0"/>
            </a:spcBef>
            <a:spcAft>
              <a:spcPts val="0"/>
            </a:spcAft>
            <a:buNone/>
          </a:pPr>
          <a:r>
            <a:rPr lang="tr-TR" sz="3000" b="1" i="0" u="none" strike="noStrike" kern="1200" dirty="0">
              <a:solidFill>
                <a:schemeClr val="tx1"/>
              </a:solidFill>
              <a:effectLst/>
              <a:latin typeface="Calibri" panose="020F0502020204030204" pitchFamily="34" charset="0"/>
            </a:rPr>
            <a:t>SÜREÇ BİLEŞENLERİ</a:t>
          </a:r>
        </a:p>
        <a:p>
          <a:pPr marL="0" lvl="0" indent="0" algn="just" defTabSz="1333500">
            <a:lnSpc>
              <a:spcPct val="100000"/>
            </a:lnSpc>
            <a:spcBef>
              <a:spcPct val="0"/>
            </a:spcBef>
            <a:spcAft>
              <a:spcPts val="0"/>
            </a:spcAft>
            <a:buNone/>
          </a:pPr>
          <a:r>
            <a:rPr lang="tr-TR" sz="1500" b="0" i="0" u="none" strike="noStrike" kern="1200" dirty="0">
              <a:solidFill>
                <a:schemeClr val="tx1"/>
              </a:solidFill>
              <a:effectLst/>
              <a:latin typeface="Calibri" panose="020F0502020204030204" pitchFamily="34" charset="0"/>
            </a:rPr>
            <a:t>a) İklim sisteminin bileşen ve değişkenlerini belirler.</a:t>
          </a:r>
        </a:p>
        <a:p>
          <a:pPr marL="0" lvl="0" indent="0" defTabSz="1333500">
            <a:spcBef>
              <a:spcPct val="0"/>
            </a:spcBef>
            <a:buNone/>
          </a:pPr>
          <a:r>
            <a:rPr lang="tr-TR" sz="1500" b="0" i="0" u="none" strike="noStrike" kern="1200" dirty="0">
              <a:solidFill>
                <a:schemeClr val="tx1"/>
              </a:solidFill>
              <a:effectLst/>
              <a:latin typeface="Calibri" panose="020F0502020204030204" pitchFamily="34" charset="0"/>
            </a:rPr>
            <a:t>b)  İklim sistemine ait değişkenler arasındaki ilişkileri belirler.</a:t>
          </a:r>
          <a:endParaRPr lang="tr-TR" sz="1500" kern="1200" dirty="0">
            <a:solidFill>
              <a:schemeClr val="tx1"/>
            </a:solidFill>
          </a:endParaRPr>
        </a:p>
      </dsp:txBody>
      <dsp:txXfrm>
        <a:off x="968921" y="4737161"/>
        <a:ext cx="10887732" cy="1044159"/>
      </dsp:txXfrm>
    </dsp:sp>
    <dsp:sp modelId="{3FC2AE7D-0DAB-4707-8D8F-943D01B9B69F}">
      <dsp:nvSpPr>
        <dsp:cNvPr id="0" name=""/>
        <dsp:cNvSpPr/>
      </dsp:nvSpPr>
      <dsp:spPr>
        <a:xfrm>
          <a:off x="322942" y="4613127"/>
          <a:ext cx="1292186" cy="1292186"/>
        </a:xfrm>
        <a:prstGeom prst="ellipse">
          <a:avLst/>
        </a:prstGeom>
        <a:solidFill>
          <a:srgbClr val="0070C0"/>
        </a:solidFill>
        <a:ln w="6350" cap="flat" cmpd="sng" algn="ctr">
          <a:solidFill>
            <a:schemeClr val="accent4">
              <a:hueOff val="9800891"/>
              <a:satOff val="-40777"/>
              <a:lumOff val="960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09F14-F069-43FC-9360-3976750B375B}">
      <dsp:nvSpPr>
        <dsp:cNvPr id="0" name=""/>
        <dsp:cNvSpPr/>
      </dsp:nvSpPr>
      <dsp:spPr>
        <a:xfrm>
          <a:off x="1454883" y="161103"/>
          <a:ext cx="3197287" cy="1110375"/>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9E79F0-52D3-43FF-AAE0-74B85EFF0CFA}">
      <dsp:nvSpPr>
        <dsp:cNvPr id="0" name=""/>
        <dsp:cNvSpPr/>
      </dsp:nvSpPr>
      <dsp:spPr>
        <a:xfrm>
          <a:off x="2748669" y="2880037"/>
          <a:ext cx="619629" cy="396562"/>
        </a:xfrm>
        <a:prstGeom prst="downArrow">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D7ACF5-E7BA-4A67-83D1-76BD394C1B93}">
      <dsp:nvSpPr>
        <dsp:cNvPr id="0" name=""/>
        <dsp:cNvSpPr/>
      </dsp:nvSpPr>
      <dsp:spPr>
        <a:xfrm>
          <a:off x="1571374" y="3197287"/>
          <a:ext cx="2974221" cy="743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tr-TR" sz="2600" b="1" kern="1200" dirty="0"/>
            <a:t>Yer Küre</a:t>
          </a:r>
        </a:p>
      </dsp:txBody>
      <dsp:txXfrm>
        <a:off x="1571374" y="3197287"/>
        <a:ext cx="2974221" cy="743555"/>
      </dsp:txXfrm>
    </dsp:sp>
    <dsp:sp modelId="{6188380E-9060-41A9-A22A-D1D03A90FF8C}">
      <dsp:nvSpPr>
        <dsp:cNvPr id="0" name=""/>
        <dsp:cNvSpPr/>
      </dsp:nvSpPr>
      <dsp:spPr>
        <a:xfrm>
          <a:off x="2617308" y="1357236"/>
          <a:ext cx="1115332" cy="1115332"/>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b="1" kern="1200" dirty="0"/>
            <a:t>Dünyanın Dönme Hareketi</a:t>
          </a:r>
        </a:p>
      </dsp:txBody>
      <dsp:txXfrm>
        <a:off x="2780645" y="1520573"/>
        <a:ext cx="788658" cy="788658"/>
      </dsp:txXfrm>
    </dsp:sp>
    <dsp:sp modelId="{E5999456-0417-4774-AB22-A1FB209437EE}">
      <dsp:nvSpPr>
        <dsp:cNvPr id="0" name=""/>
        <dsp:cNvSpPr/>
      </dsp:nvSpPr>
      <dsp:spPr>
        <a:xfrm>
          <a:off x="1819225" y="520488"/>
          <a:ext cx="1115332" cy="1115332"/>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a:t>Sıcaklık</a:t>
          </a:r>
        </a:p>
      </dsp:txBody>
      <dsp:txXfrm>
        <a:off x="1982562" y="683825"/>
        <a:ext cx="788658" cy="788658"/>
      </dsp:txXfrm>
    </dsp:sp>
    <dsp:sp modelId="{EAC9CA91-DD5C-436C-8BF6-560293DA4FE9}">
      <dsp:nvSpPr>
        <dsp:cNvPr id="0" name=""/>
        <dsp:cNvSpPr/>
      </dsp:nvSpPr>
      <dsp:spPr>
        <a:xfrm>
          <a:off x="1323522" y="28560"/>
          <a:ext cx="3469924" cy="2775939"/>
        </a:xfrm>
        <a:prstGeom prst="funnel">
          <a:avLst/>
        </a:prstGeom>
        <a:solidFill>
          <a:schemeClr val="accent2">
            <a:alpha val="40000"/>
            <a:tint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09F14-F069-43FC-9360-3976750B375B}">
      <dsp:nvSpPr>
        <dsp:cNvPr id="0" name=""/>
        <dsp:cNvSpPr/>
      </dsp:nvSpPr>
      <dsp:spPr>
        <a:xfrm>
          <a:off x="1454883" y="161103"/>
          <a:ext cx="3197287" cy="1110375"/>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9E79F0-52D3-43FF-AAE0-74B85EFF0CFA}">
      <dsp:nvSpPr>
        <dsp:cNvPr id="0" name=""/>
        <dsp:cNvSpPr/>
      </dsp:nvSpPr>
      <dsp:spPr>
        <a:xfrm>
          <a:off x="2748669" y="2880037"/>
          <a:ext cx="619629" cy="396562"/>
        </a:xfrm>
        <a:prstGeom prst="downArrow">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D7ACF5-E7BA-4A67-83D1-76BD394C1B93}">
      <dsp:nvSpPr>
        <dsp:cNvPr id="0" name=""/>
        <dsp:cNvSpPr/>
      </dsp:nvSpPr>
      <dsp:spPr>
        <a:xfrm>
          <a:off x="1571374" y="3197287"/>
          <a:ext cx="2974221" cy="743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tr-TR" sz="2600" b="1" kern="1200" dirty="0"/>
            <a:t>Yer Küre</a:t>
          </a:r>
        </a:p>
      </dsp:txBody>
      <dsp:txXfrm>
        <a:off x="1571374" y="3197287"/>
        <a:ext cx="2974221" cy="743555"/>
      </dsp:txXfrm>
    </dsp:sp>
    <dsp:sp modelId="{6188380E-9060-41A9-A22A-D1D03A90FF8C}">
      <dsp:nvSpPr>
        <dsp:cNvPr id="0" name=""/>
        <dsp:cNvSpPr/>
      </dsp:nvSpPr>
      <dsp:spPr>
        <a:xfrm>
          <a:off x="2617308" y="1357236"/>
          <a:ext cx="1115332" cy="1115332"/>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a:t>Yükselti</a:t>
          </a:r>
        </a:p>
      </dsp:txBody>
      <dsp:txXfrm>
        <a:off x="2780645" y="1520573"/>
        <a:ext cx="788658" cy="788658"/>
      </dsp:txXfrm>
    </dsp:sp>
    <dsp:sp modelId="{E5999456-0417-4774-AB22-A1FB209437EE}">
      <dsp:nvSpPr>
        <dsp:cNvPr id="0" name=""/>
        <dsp:cNvSpPr/>
      </dsp:nvSpPr>
      <dsp:spPr>
        <a:xfrm>
          <a:off x="1819225" y="520488"/>
          <a:ext cx="1115332" cy="1115332"/>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a:t>Yer Çekimi</a:t>
          </a:r>
        </a:p>
      </dsp:txBody>
      <dsp:txXfrm>
        <a:off x="1982562" y="683825"/>
        <a:ext cx="788658" cy="788658"/>
      </dsp:txXfrm>
    </dsp:sp>
    <dsp:sp modelId="{EAC9CA91-DD5C-436C-8BF6-560293DA4FE9}">
      <dsp:nvSpPr>
        <dsp:cNvPr id="0" name=""/>
        <dsp:cNvSpPr/>
      </dsp:nvSpPr>
      <dsp:spPr>
        <a:xfrm>
          <a:off x="1309052" y="30920"/>
          <a:ext cx="3469924" cy="2775939"/>
        </a:xfrm>
        <a:prstGeom prst="funnel">
          <a:avLst/>
        </a:prstGeom>
        <a:solidFill>
          <a:schemeClr val="accent2">
            <a:alpha val="40000"/>
            <a:tint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BB4A62-C73B-CCF1-F167-35EB6AF8C075}"/>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6484136D-3DE2-1F65-7CB0-B076FE32B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784906D7-1B3D-99D2-C0F8-233416B6F940}"/>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9864D6AD-2931-EAA8-10B2-0E4AC681DBB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4D0C2B0-B847-18B6-0D58-58B48DF11DCF}"/>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3572608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ACE209-F1BA-36F5-8ABE-AC367673DFB1}"/>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77442EF-11E6-D1BF-2320-2E5491C7E99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9191C8E-959A-4CC6-9D8F-4B2B0F288F77}"/>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9E4402BF-75B0-05DA-DE34-D2B081420F1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CF5A660-5BBF-5EED-D7A8-85DDE4C09215}"/>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15329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F4F7FC5-257A-7C08-3AA8-E74B8BABCC7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9DE04AB4-BECE-F15E-053A-4FE08371D7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1F5FBA6E-7941-8043-149F-741E5A8C0CF6}"/>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82B0C811-16F6-CD25-E7C6-3A071F6664D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ACF56F9-C65E-D78C-317E-8651FC6E119F}"/>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4279076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CEFF546-9B96-DBD8-F36E-5C073CF7BDC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FF4765D-BBC0-548E-1E41-943503719598}"/>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376F8924-DBDA-464C-07C1-FBA0FFEB448A}"/>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7A469C5C-D1E6-6890-52E9-17DC617C10F9}"/>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6" name="Alt Bilgi Yer Tutucusu 5">
            <a:extLst>
              <a:ext uri="{FF2B5EF4-FFF2-40B4-BE49-F238E27FC236}">
                <a16:creationId xmlns:a16="http://schemas.microsoft.com/office/drawing/2014/main" id="{8C6BAF57-EE82-75B8-56C2-A56C390D7BE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7B956F2-9D96-770F-4DD5-A3B141425119}"/>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1308971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B83F1D4-DD1C-3D58-8141-DBFDE9F4179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C1B5BC8-9076-2767-9E8E-64DD0406C2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60C4ABEA-ACB9-B555-7AF3-119E96ECEF37}"/>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9A71FA54-DFC2-667B-79A3-4070C547A3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8238FE3E-7835-9EE0-4D96-E84906DC557F}"/>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3BF73629-9506-9203-8A59-68601149C57B}"/>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8" name="Alt Bilgi Yer Tutucusu 7">
            <a:extLst>
              <a:ext uri="{FF2B5EF4-FFF2-40B4-BE49-F238E27FC236}">
                <a16:creationId xmlns:a16="http://schemas.microsoft.com/office/drawing/2014/main" id="{14C159AE-0A67-F4D9-54A0-ABD0B537EF9C}"/>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BC3E14E9-69E5-6418-225C-690E660BE889}"/>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3508538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CC320C-8087-D1F0-E068-CC13D5CE466B}"/>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611BBA91-3D9D-29F6-66D6-DC13DA495815}"/>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4" name="Alt Bilgi Yer Tutucusu 3">
            <a:extLst>
              <a:ext uri="{FF2B5EF4-FFF2-40B4-BE49-F238E27FC236}">
                <a16:creationId xmlns:a16="http://schemas.microsoft.com/office/drawing/2014/main" id="{A72B8762-39D2-2200-1B8A-E9852EB95534}"/>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026E7EB-5EE5-CDFE-676A-F8549A4BAF8D}"/>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692841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DFB8EF4-11E3-9EE5-D30F-484D82696EF6}"/>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3" name="Alt Bilgi Yer Tutucusu 2">
            <a:extLst>
              <a:ext uri="{FF2B5EF4-FFF2-40B4-BE49-F238E27FC236}">
                <a16:creationId xmlns:a16="http://schemas.microsoft.com/office/drawing/2014/main" id="{2FBE7021-CB0A-B4C5-5826-C4FC987E632E}"/>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B7BD958D-B45C-098E-AE61-F2CB10F36F09}"/>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1419243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61A580-EDF1-5EC5-A3F3-CB7054E1455D}"/>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3929577-A57F-676D-6F82-101FDC2893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0F7E2B04-FE32-AEE5-6B40-4487F89E73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4BFA956-311E-5728-72CA-C9741BAAE610}"/>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6" name="Alt Bilgi Yer Tutucusu 5">
            <a:extLst>
              <a:ext uri="{FF2B5EF4-FFF2-40B4-BE49-F238E27FC236}">
                <a16:creationId xmlns:a16="http://schemas.microsoft.com/office/drawing/2014/main" id="{AFD271FF-68C4-EF28-C6E7-1DCB7EFE69B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94D949C-4C80-BE70-1D3B-42ED28DDA5BC}"/>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346890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7649F1-226F-0D38-0627-A8877883C1C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97781835-606E-F789-5F10-31F87AC39C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1AB8852-3D3A-DE74-A4C8-B201485DAD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90D5E7A-2520-0C0F-023D-71941726F41D}"/>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6" name="Alt Bilgi Yer Tutucusu 5">
            <a:extLst>
              <a:ext uri="{FF2B5EF4-FFF2-40B4-BE49-F238E27FC236}">
                <a16:creationId xmlns:a16="http://schemas.microsoft.com/office/drawing/2014/main" id="{3551897F-22EB-4A87-2C4D-7B639EB2BAD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A5E25C6-A666-36C3-5C4A-2E43971D81A1}"/>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3087232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CAAABD-934F-6D38-E1C0-1CAC41595E77}"/>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728AB87-EDC4-46B2-43F1-92254A3CE85C}"/>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5F6DF61-4D1E-F292-23C3-AF6529213822}"/>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228A5DCB-607E-B81C-7DEF-D0336647BE9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6212D21-78FA-1047-D7B8-211D64162A28}"/>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2202706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2DCCFE7-5A99-2A4B-0CBD-F3E92ED1F564}"/>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7C7E659-ABB8-DF7F-5CA3-91BD34E8E4C4}"/>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8014587-BCCA-4649-A7BA-0DDFEA4F41EE}"/>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572AC33F-BE41-FD78-4930-095BE8E1383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BE06602-AB0A-8FD7-FC17-B925A6D9ECFE}"/>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1754999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8000"/>
            <a:lum/>
          </a:blip>
          <a:srcRect/>
          <a:stretch>
            <a:fillRect/>
          </a:stretch>
        </a:blipFill>
        <a:effectLst/>
      </p:bgPr>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ABE6507-313F-3D1A-4DF6-24A6959D9E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6E8A6BD-E2E9-0FAC-13F2-608D32F2AF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D44AE68-3B1C-1FD0-1B52-D2C17F2D11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2A870DA3-F1C5-F24D-7440-9AE26D69A3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C7C41AF8-46F5-DF76-6DD9-B0794495FF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2443F6-EAB8-4413-8225-8B3B6BC3E9F9}" type="slidenum">
              <a:rPr lang="tr-TR" smtClean="0"/>
              <a:t>‹#›</a:t>
            </a:fld>
            <a:endParaRPr lang="tr-TR"/>
          </a:p>
        </p:txBody>
      </p:sp>
    </p:spTree>
    <p:extLst>
      <p:ext uri="{BB962C8B-B14F-4D97-AF65-F5344CB8AC3E}">
        <p14:creationId xmlns:p14="http://schemas.microsoft.com/office/powerpoint/2010/main" val="391121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gif"/><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gif"/></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image" Target="../media/image10.gif"/><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image" Target="../media/image9.gif"/><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 Id="rId1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irfanakarr.com/Haritalar/irfanakar/DUNYA/fiziki/IKLIM/ruzgarlar/Dunya_Ruzgarlar_Basinc_Kusaklari.png" TargetMode="External"/><Relationship Id="rId1" Type="http://schemas.openxmlformats.org/officeDocument/2006/relationships/slideLayout" Target="../slideLayouts/slideLayout2.xml"/><Relationship Id="rId6" Type="http://schemas.openxmlformats.org/officeDocument/2006/relationships/hyperlink" Target="https://zoom.earth/maps/pressure/" TargetMode="External"/><Relationship Id="rId5" Type="http://schemas.openxmlformats.org/officeDocument/2006/relationships/image" Target="../media/image15.pn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hyperlink" Target="https://irfanakarr.com/Haritalar/irfanakar/DUNYA/fiziki/IKLIM/basinc/DUNYA_TEMMUZ_BASINC.png" TargetMode="Externa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hyperlink" Target="https://irfanakarr.com/Haritalar/irfanakar/DUNYA/fiziki/IKLIM/basinc/DUNYA_OCAK_BASINC.png" TargetMode="External"/><Relationship Id="rId5" Type="http://schemas.openxmlformats.org/officeDocument/2006/relationships/image" Target="../media/image18.png"/><Relationship Id="rId4" Type="http://schemas.openxmlformats.org/officeDocument/2006/relationships/hyperlink" Target="https://zoom.earth/maps/pressure/"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tiff"/><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hyperlink" Target="https://ogmmateryal.eba.gov.tr/panel/upload/etkilesimli/kitap/beceri_temelli/9/cografya/index.html"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www.irfanakarr.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4000"/>
            <a:lum/>
          </a:blip>
          <a:srcRect/>
          <a:stretch>
            <a:fillRect/>
          </a:stretch>
        </a:blipFill>
        <a:effectLst/>
      </p:bgPr>
    </p:bg>
    <p:spTree>
      <p:nvGrpSpPr>
        <p:cNvPr id="1" name=""/>
        <p:cNvGrpSpPr/>
        <p:nvPr/>
      </p:nvGrpSpPr>
      <p:grpSpPr>
        <a:xfrm>
          <a:off x="0" y="0"/>
          <a:ext cx="0" cy="0"/>
          <a:chOff x="0" y="0"/>
          <a:chExt cx="0" cy="0"/>
        </a:xfrm>
      </p:grpSpPr>
      <p:pic>
        <p:nvPicPr>
          <p:cNvPr id="1030" name="Picture 6" descr="Kuvvetli rüzgar ve fırtına uyarısı - Muşkara Haber - Nevşehir Haber">
            <a:extLst>
              <a:ext uri="{FF2B5EF4-FFF2-40B4-BE49-F238E27FC236}">
                <a16:creationId xmlns:a16="http://schemas.microsoft.com/office/drawing/2014/main" id="{AED20094-5F85-0CAF-0849-1D3BA314EB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500" y="2575448"/>
            <a:ext cx="8020049" cy="1990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3" name="Resim 12">
            <a:extLst>
              <a:ext uri="{FF2B5EF4-FFF2-40B4-BE49-F238E27FC236}">
                <a16:creationId xmlns:a16="http://schemas.microsoft.com/office/drawing/2014/main" id="{B79839DB-47AC-159C-8542-279418BE40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1077" y="4851153"/>
            <a:ext cx="1619250" cy="1619250"/>
          </a:xfrm>
          <a:prstGeom prst="rect">
            <a:avLst/>
          </a:prstGeom>
        </p:spPr>
      </p:pic>
      <p:sp>
        <p:nvSpPr>
          <p:cNvPr id="2" name="Başlık 1">
            <a:extLst>
              <a:ext uri="{FF2B5EF4-FFF2-40B4-BE49-F238E27FC236}">
                <a16:creationId xmlns:a16="http://schemas.microsoft.com/office/drawing/2014/main" id="{96B46D30-E9FD-0C17-825B-67201772FBC8}"/>
              </a:ext>
            </a:extLst>
          </p:cNvPr>
          <p:cNvSpPr>
            <a:spLocks noGrp="1"/>
          </p:cNvSpPr>
          <p:nvPr>
            <p:ph type="ctrTitle"/>
          </p:nvPr>
        </p:nvSpPr>
        <p:spPr>
          <a:xfrm>
            <a:off x="0" y="187848"/>
            <a:ext cx="12091930" cy="2387600"/>
          </a:xfrm>
        </p:spPr>
        <p:txBody>
          <a:bodyPr>
            <a:normAutofit/>
          </a:bodyPr>
          <a:lstStyle/>
          <a:p>
            <a:r>
              <a:rPr lang="tr-TR" sz="8000" b="1" dirty="0">
                <a:effectLst>
                  <a:outerShdw blurRad="38100" dist="38100" dir="2700000" algn="tl">
                    <a:srgbClr val="000000">
                      <a:alpha val="43137"/>
                    </a:srgbClr>
                  </a:outerShdw>
                </a:effectLst>
              </a:rPr>
              <a:t>İKLİM SİSTEMİNİN DEĞİŞKENLERİ </a:t>
            </a:r>
            <a:r>
              <a:rPr lang="tr-TR" sz="8000" b="1" dirty="0">
                <a:solidFill>
                  <a:srgbClr val="FFFF00"/>
                </a:solidFill>
                <a:effectLst>
                  <a:outerShdw blurRad="38100" dist="38100" dir="2700000" algn="tl">
                    <a:srgbClr val="000000">
                      <a:alpha val="43137"/>
                    </a:srgbClr>
                  </a:outerShdw>
                </a:effectLst>
              </a:rPr>
              <a:t>BASINÇ</a:t>
            </a:r>
          </a:p>
        </p:txBody>
      </p:sp>
      <p:pic>
        <p:nvPicPr>
          <p:cNvPr id="4" name="Picture 2">
            <a:extLst>
              <a:ext uri="{FF2B5EF4-FFF2-40B4-BE49-F238E27FC236}">
                <a16:creationId xmlns:a16="http://schemas.microsoft.com/office/drawing/2014/main" id="{013C687D-A845-2CFF-68F0-AA81D8F05874}"/>
              </a:ext>
            </a:extLst>
          </p:cNvPr>
          <p:cNvPicPr/>
          <p:nvPr/>
        </p:nvPicPr>
        <p:blipFill>
          <a:blip r:embed="rId5"/>
          <a:srcRect l="5946" t="20356" r="7222" b="24085"/>
          <a:stretch/>
        </p:blipFill>
        <p:spPr>
          <a:xfrm>
            <a:off x="10888890" y="4315631"/>
            <a:ext cx="863280" cy="500760"/>
          </a:xfrm>
          <a:prstGeom prst="rect">
            <a:avLst/>
          </a:prstGeom>
          <a:ln>
            <a:noFill/>
          </a:ln>
        </p:spPr>
      </p:pic>
      <p:sp>
        <p:nvSpPr>
          <p:cNvPr id="5" name="CustomShape 2">
            <a:extLst>
              <a:ext uri="{FF2B5EF4-FFF2-40B4-BE49-F238E27FC236}">
                <a16:creationId xmlns:a16="http://schemas.microsoft.com/office/drawing/2014/main" id="{0DDC79B7-BA65-FA7E-DAF2-D16894A8E71C}"/>
              </a:ext>
            </a:extLst>
          </p:cNvPr>
          <p:cNvSpPr/>
          <p:nvPr/>
        </p:nvSpPr>
        <p:spPr>
          <a:xfrm>
            <a:off x="579360" y="6421574"/>
            <a:ext cx="1889280" cy="3182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en-US" sz="1500" b="1" strike="noStrike" spc="-1" dirty="0" err="1">
                <a:solidFill>
                  <a:srgbClr val="000000"/>
                </a:solidFill>
                <a:latin typeface="Calibri"/>
                <a:ea typeface="DejaVu Sans"/>
              </a:rPr>
              <a:t>irfanlandiya_cografya</a:t>
            </a:r>
            <a:endParaRPr lang="en-US" sz="1500" b="0" strike="noStrike" spc="-1" dirty="0">
              <a:latin typeface="Arial"/>
            </a:endParaRPr>
          </a:p>
        </p:txBody>
      </p:sp>
      <p:sp>
        <p:nvSpPr>
          <p:cNvPr id="6" name="CustomShape 3">
            <a:extLst>
              <a:ext uri="{FF2B5EF4-FFF2-40B4-BE49-F238E27FC236}">
                <a16:creationId xmlns:a16="http://schemas.microsoft.com/office/drawing/2014/main" id="{9DECEEF2-82F3-1259-AA5D-9386B46D8D13}"/>
              </a:ext>
            </a:extLst>
          </p:cNvPr>
          <p:cNvSpPr/>
          <p:nvPr/>
        </p:nvSpPr>
        <p:spPr>
          <a:xfrm>
            <a:off x="5654447" y="6389857"/>
            <a:ext cx="2359790" cy="398655"/>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en-US" sz="2000" b="1" strike="noStrike" spc="-1" dirty="0">
                <a:solidFill>
                  <a:srgbClr val="000000"/>
                </a:solidFill>
                <a:latin typeface="Calibri"/>
                <a:ea typeface="DejaVu Sans"/>
              </a:rPr>
              <a:t>www.irfanaka</a:t>
            </a:r>
            <a:r>
              <a:rPr lang="tr-TR" sz="2000" b="1" strike="noStrike" spc="-1" dirty="0">
                <a:solidFill>
                  <a:srgbClr val="000000"/>
                </a:solidFill>
                <a:latin typeface="Calibri"/>
                <a:ea typeface="DejaVu Sans"/>
              </a:rPr>
              <a:t>r</a:t>
            </a:r>
            <a:r>
              <a:rPr lang="en-US" sz="2000" b="1" strike="noStrike" spc="-1" dirty="0">
                <a:solidFill>
                  <a:srgbClr val="000000"/>
                </a:solidFill>
                <a:latin typeface="Calibri"/>
                <a:ea typeface="DejaVu Sans"/>
              </a:rPr>
              <a:t>r.com</a:t>
            </a:r>
            <a:endParaRPr lang="en-US" sz="2000" b="0" strike="noStrike" spc="-1" dirty="0">
              <a:latin typeface="Arial"/>
            </a:endParaRPr>
          </a:p>
        </p:txBody>
      </p:sp>
      <p:pic>
        <p:nvPicPr>
          <p:cNvPr id="7" name="Resim 2">
            <a:extLst>
              <a:ext uri="{FF2B5EF4-FFF2-40B4-BE49-F238E27FC236}">
                <a16:creationId xmlns:a16="http://schemas.microsoft.com/office/drawing/2014/main" id="{A8C4657D-C59D-51D0-2FDB-F2FD0C566791}"/>
              </a:ext>
            </a:extLst>
          </p:cNvPr>
          <p:cNvPicPr/>
          <p:nvPr/>
        </p:nvPicPr>
        <p:blipFill>
          <a:blip r:embed="rId6"/>
          <a:stretch/>
        </p:blipFill>
        <p:spPr>
          <a:xfrm>
            <a:off x="780572" y="4781017"/>
            <a:ext cx="1406218" cy="1616040"/>
          </a:xfrm>
          <a:prstGeom prst="rect">
            <a:avLst/>
          </a:prstGeom>
          <a:ln>
            <a:noFill/>
          </a:ln>
        </p:spPr>
      </p:pic>
      <p:pic>
        <p:nvPicPr>
          <p:cNvPr id="9" name="Resim 6">
            <a:extLst>
              <a:ext uri="{FF2B5EF4-FFF2-40B4-BE49-F238E27FC236}">
                <a16:creationId xmlns:a16="http://schemas.microsoft.com/office/drawing/2014/main" id="{CFD598D5-5D0E-0612-FB73-DA1CA28A2F1B}"/>
              </a:ext>
            </a:extLst>
          </p:cNvPr>
          <p:cNvPicPr/>
          <p:nvPr/>
        </p:nvPicPr>
        <p:blipFill>
          <a:blip r:embed="rId7"/>
          <a:stretch/>
        </p:blipFill>
        <p:spPr>
          <a:xfrm>
            <a:off x="10546026" y="4851153"/>
            <a:ext cx="1545904" cy="1545904"/>
          </a:xfrm>
          <a:prstGeom prst="rect">
            <a:avLst/>
          </a:prstGeom>
          <a:ln>
            <a:noFill/>
          </a:ln>
        </p:spPr>
      </p:pic>
      <p:pic>
        <p:nvPicPr>
          <p:cNvPr id="10" name="Picture 4">
            <a:extLst>
              <a:ext uri="{FF2B5EF4-FFF2-40B4-BE49-F238E27FC236}">
                <a16:creationId xmlns:a16="http://schemas.microsoft.com/office/drawing/2014/main" id="{67F0EB3B-711F-EF1C-8DEB-7E3D49780B09}"/>
              </a:ext>
            </a:extLst>
          </p:cNvPr>
          <p:cNvPicPr/>
          <p:nvPr/>
        </p:nvPicPr>
        <p:blipFill>
          <a:blip r:embed="rId8"/>
          <a:stretch/>
        </p:blipFill>
        <p:spPr>
          <a:xfrm>
            <a:off x="1241220" y="4187197"/>
            <a:ext cx="565560" cy="565560"/>
          </a:xfrm>
          <a:prstGeom prst="rect">
            <a:avLst/>
          </a:prstGeom>
          <a:ln>
            <a:noFill/>
          </a:ln>
        </p:spPr>
      </p:pic>
      <p:pic>
        <p:nvPicPr>
          <p:cNvPr id="1028" name="Picture 4">
            <a:extLst>
              <a:ext uri="{FF2B5EF4-FFF2-40B4-BE49-F238E27FC236}">
                <a16:creationId xmlns:a16="http://schemas.microsoft.com/office/drawing/2014/main" id="{896832DE-5AEF-6874-616C-5DC0F695804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95500" y="2575448"/>
            <a:ext cx="666138" cy="2006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230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aşlık 1">
            <a:extLst>
              <a:ext uri="{FF2B5EF4-FFF2-40B4-BE49-F238E27FC236}">
                <a16:creationId xmlns:a16="http://schemas.microsoft.com/office/drawing/2014/main" id="{ED2EFFD2-98D9-3CF2-52B2-8206B596B508}"/>
              </a:ext>
            </a:extLst>
          </p:cNvPr>
          <p:cNvSpPr>
            <a:spLocks noGrp="1"/>
          </p:cNvSpPr>
          <p:nvPr>
            <p:ph type="title"/>
          </p:nvPr>
        </p:nvSpPr>
        <p:spPr>
          <a:xfrm>
            <a:off x="969030" y="50531"/>
            <a:ext cx="10887610" cy="613362"/>
          </a:xfrm>
          <a:solidFill>
            <a:srgbClr val="48599F"/>
          </a:solidFill>
        </p:spPr>
        <p:txBody>
          <a:bodyPr>
            <a:normAutofit fontScale="90000"/>
          </a:bodyPr>
          <a:lstStyle/>
          <a:p>
            <a:pPr algn="ctr"/>
            <a:r>
              <a:rPr lang="tr-TR" b="1" dirty="0">
                <a:solidFill>
                  <a:schemeClr val="bg1"/>
                </a:solidFill>
                <a:effectLst>
                  <a:outerShdw blurRad="38100" dist="38100" dir="2700000" algn="tl">
                    <a:srgbClr val="000000">
                      <a:alpha val="43137"/>
                    </a:srgbClr>
                  </a:outerShdw>
                </a:effectLst>
              </a:rPr>
              <a:t>SUNUM İÇERİĞİ</a:t>
            </a:r>
          </a:p>
        </p:txBody>
      </p:sp>
      <p:graphicFrame>
        <p:nvGraphicFramePr>
          <p:cNvPr id="8" name="Diyagram 7">
            <a:extLst>
              <a:ext uri="{FF2B5EF4-FFF2-40B4-BE49-F238E27FC236}">
                <a16:creationId xmlns:a16="http://schemas.microsoft.com/office/drawing/2014/main" id="{42243830-FFF5-0B40-53C4-7F00DFAAFF0F}"/>
              </a:ext>
            </a:extLst>
          </p:cNvPr>
          <p:cNvGraphicFramePr/>
          <p:nvPr>
            <p:extLst>
              <p:ext uri="{D42A27DB-BD31-4B8C-83A1-F6EECF244321}">
                <p14:modId xmlns:p14="http://schemas.microsoft.com/office/powerpoint/2010/main" val="1843441409"/>
              </p:ext>
            </p:extLst>
          </p:nvPr>
        </p:nvGraphicFramePr>
        <p:xfrm>
          <a:off x="0" y="260648"/>
          <a:ext cx="11971853" cy="6719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6240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58A1177E-97FB-0C8B-C2DA-49FECD4BC42C}"/>
              </a:ext>
            </a:extLst>
          </p:cNvPr>
          <p:cNvSpPr txBox="1"/>
          <p:nvPr/>
        </p:nvSpPr>
        <p:spPr>
          <a:xfrm>
            <a:off x="1581150" y="764781"/>
            <a:ext cx="9029700" cy="707886"/>
          </a:xfrm>
          <a:prstGeom prst="rect">
            <a:avLst/>
          </a:prstGeom>
          <a:noFill/>
        </p:spPr>
        <p:txBody>
          <a:bodyPr wrap="square">
            <a:spAutoFit/>
          </a:bodyPr>
          <a:lstStyle/>
          <a:p>
            <a:pPr algn="just"/>
            <a:r>
              <a:rPr lang="tr-TR" sz="2000" b="1" i="0" u="none" strike="noStrike" baseline="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Hava basıncı</a:t>
            </a:r>
            <a:r>
              <a:rPr lang="tr-TR" sz="2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tr-TR" sz="2000" b="0" i="0" u="none" strike="noStrike" baseline="0" dirty="0">
                <a:latin typeface="Times New Roman" panose="02020603050405020304" pitchFamily="18" charset="0"/>
                <a:cs typeface="Times New Roman" panose="02020603050405020304" pitchFamily="18" charset="0"/>
              </a:rPr>
              <a:t> yatay yönlü hava hareketlerinin oluşumunda etkili olan iklim değişkenidir. Basınç, yer ve zamana göre değişim gösterir.</a:t>
            </a:r>
            <a:endParaRPr lang="tr-TR" sz="2000" dirty="0">
              <a:latin typeface="Times New Roman" panose="02020603050405020304" pitchFamily="18" charset="0"/>
              <a:cs typeface="Times New Roman" panose="02020603050405020304" pitchFamily="18" charset="0"/>
            </a:endParaRPr>
          </a:p>
        </p:txBody>
      </p:sp>
      <p:sp>
        <p:nvSpPr>
          <p:cNvPr id="8" name="Başlık 1">
            <a:extLst>
              <a:ext uri="{FF2B5EF4-FFF2-40B4-BE49-F238E27FC236}">
                <a16:creationId xmlns:a16="http://schemas.microsoft.com/office/drawing/2014/main" id="{5523577A-988E-F034-1DC8-5A43F062ACCD}"/>
              </a:ext>
            </a:extLst>
          </p:cNvPr>
          <p:cNvSpPr txBox="1">
            <a:spLocks/>
          </p:cNvSpPr>
          <p:nvPr/>
        </p:nvSpPr>
        <p:spPr>
          <a:xfrm>
            <a:off x="3310552" y="46926"/>
            <a:ext cx="5624052" cy="7667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5500" b="1" dirty="0">
                <a:effectLst>
                  <a:outerShdw blurRad="38100" dist="38100" dir="2700000" algn="tl">
                    <a:srgbClr val="000000">
                      <a:alpha val="43137"/>
                    </a:srgbClr>
                  </a:outerShdw>
                </a:effectLst>
              </a:rPr>
              <a:t>BASINÇ</a:t>
            </a:r>
          </a:p>
        </p:txBody>
      </p:sp>
      <p:pic>
        <p:nvPicPr>
          <p:cNvPr id="2050" name="Picture 2" descr="This Interactive Map of Earth's Weather Is the Most Stunning Thing on the  Internet">
            <a:extLst>
              <a:ext uri="{FF2B5EF4-FFF2-40B4-BE49-F238E27FC236}">
                <a16:creationId xmlns:a16="http://schemas.microsoft.com/office/drawing/2014/main" id="{058183D7-0BB3-26B3-31BB-9AEE75799B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84" y="47429"/>
            <a:ext cx="1475666" cy="1478945"/>
          </a:xfrm>
          <a:prstGeom prst="ellipse">
            <a:avLst/>
          </a:prstGeom>
          <a:noFill/>
          <a:ln>
            <a:solidFill>
              <a:srgbClr val="00B0F0"/>
            </a:solidFill>
          </a:ln>
          <a:extLst>
            <a:ext uri="{909E8E84-426E-40DD-AFC4-6F175D3DCCD1}">
              <a14:hiddenFill xmlns:a14="http://schemas.microsoft.com/office/drawing/2010/main">
                <a:solidFill>
                  <a:srgbClr val="FFFFFF"/>
                </a:solidFill>
              </a14:hiddenFill>
            </a:ext>
          </a:extLst>
        </p:spPr>
      </p:pic>
      <p:pic>
        <p:nvPicPr>
          <p:cNvPr id="2052" name="Picture 4" descr="Climate change (extreme weather) - Grade 5 Exhibition">
            <a:extLst>
              <a:ext uri="{FF2B5EF4-FFF2-40B4-BE49-F238E27FC236}">
                <a16:creationId xmlns:a16="http://schemas.microsoft.com/office/drawing/2014/main" id="{8CEFE952-E47C-7269-0D7A-EF8E3FA950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592" t="6497" r="21102" b="10528"/>
          <a:stretch/>
        </p:blipFill>
        <p:spPr bwMode="auto">
          <a:xfrm>
            <a:off x="10648950" y="20556"/>
            <a:ext cx="1514168" cy="1488450"/>
          </a:xfrm>
          <a:prstGeom prst="ellipse">
            <a:avLst/>
          </a:prstGeom>
          <a:noFill/>
          <a:extLst>
            <a:ext uri="{909E8E84-426E-40DD-AFC4-6F175D3DCCD1}">
              <a14:hiddenFill xmlns:a14="http://schemas.microsoft.com/office/drawing/2010/main">
                <a:solidFill>
                  <a:srgbClr val="FFFFFF"/>
                </a:solidFill>
              </a14:hiddenFill>
            </a:ext>
          </a:extLst>
        </p:spPr>
      </p:pic>
      <p:sp>
        <p:nvSpPr>
          <p:cNvPr id="6" name="Metin kutusu 5">
            <a:extLst>
              <a:ext uri="{FF2B5EF4-FFF2-40B4-BE49-F238E27FC236}">
                <a16:creationId xmlns:a16="http://schemas.microsoft.com/office/drawing/2014/main" id="{D63AB4FC-2B0B-4956-443E-2EBDE54B0E35}"/>
              </a:ext>
            </a:extLst>
          </p:cNvPr>
          <p:cNvSpPr txBox="1"/>
          <p:nvPr/>
        </p:nvSpPr>
        <p:spPr>
          <a:xfrm>
            <a:off x="3025529" y="1587560"/>
            <a:ext cx="6116969" cy="507831"/>
          </a:xfrm>
          <a:prstGeom prst="rect">
            <a:avLst/>
          </a:prstGeom>
          <a:solidFill>
            <a:srgbClr val="48599F"/>
          </a:solidFill>
          <a:ln>
            <a:solidFill>
              <a:schemeClr val="tx1"/>
            </a:solidFill>
          </a:ln>
        </p:spPr>
        <p:txBody>
          <a:bodyPr wrap="square">
            <a:spAutoFit/>
          </a:bodyPr>
          <a:lstStyle/>
          <a:p>
            <a:pPr algn="ctr"/>
            <a:r>
              <a:rPr lang="tr-TR" sz="2700" b="1" i="0" u="none" strike="noStrike" baseline="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Basıncın Dağılışını Etkileyen Faktörler</a:t>
            </a:r>
            <a:endParaRPr lang="tr-TR" sz="27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3" name="Oval 22">
            <a:extLst>
              <a:ext uri="{FF2B5EF4-FFF2-40B4-BE49-F238E27FC236}">
                <a16:creationId xmlns:a16="http://schemas.microsoft.com/office/drawing/2014/main" id="{38DC5C44-7BCA-BD1F-3BE5-C4B8137BE931}"/>
              </a:ext>
            </a:extLst>
          </p:cNvPr>
          <p:cNvSpPr/>
          <p:nvPr/>
        </p:nvSpPr>
        <p:spPr>
          <a:xfrm>
            <a:off x="4174411" y="2761657"/>
            <a:ext cx="3843178" cy="1334685"/>
          </a:xfrm>
          <a:prstGeom prst="ellipse">
            <a:avLst/>
          </a:prstGeom>
        </p:spPr>
        <p:style>
          <a:lnRef idx="0">
            <a:schemeClr val="accent1">
              <a:hueOff val="0"/>
              <a:satOff val="0"/>
              <a:lumOff val="0"/>
              <a:alphaOff val="0"/>
            </a:schemeClr>
          </a:lnRef>
          <a:fillRef idx="1">
            <a:schemeClr val="accent1">
              <a:tint val="50000"/>
              <a:alpha val="40000"/>
              <a:hueOff val="0"/>
              <a:satOff val="0"/>
              <a:lumOff val="0"/>
              <a:alphaOff val="0"/>
            </a:schemeClr>
          </a:fillRef>
          <a:effectRef idx="0">
            <a:schemeClr val="accent1">
              <a:tint val="50000"/>
              <a:alpha val="40000"/>
              <a:hueOff val="0"/>
              <a:satOff val="0"/>
              <a:lumOff val="0"/>
              <a:alphaOff val="0"/>
            </a:schemeClr>
          </a:effectRef>
          <a:fontRef idx="minor">
            <a:schemeClr val="lt1">
              <a:hueOff val="0"/>
              <a:satOff val="0"/>
              <a:lumOff val="0"/>
              <a:alphaOff val="0"/>
            </a:schemeClr>
          </a:fontRef>
        </p:style>
      </p:sp>
      <p:graphicFrame>
        <p:nvGraphicFramePr>
          <p:cNvPr id="44" name="Diyagram 43">
            <a:extLst>
              <a:ext uri="{FF2B5EF4-FFF2-40B4-BE49-F238E27FC236}">
                <a16:creationId xmlns:a16="http://schemas.microsoft.com/office/drawing/2014/main" id="{43434A4B-DE13-C8AD-7F8A-7A7F3A2011DD}"/>
              </a:ext>
            </a:extLst>
          </p:cNvPr>
          <p:cNvGraphicFramePr/>
          <p:nvPr>
            <p:extLst>
              <p:ext uri="{D42A27DB-BD31-4B8C-83A1-F6EECF244321}">
                <p14:modId xmlns:p14="http://schemas.microsoft.com/office/powerpoint/2010/main" val="1277728019"/>
              </p:ext>
            </p:extLst>
          </p:nvPr>
        </p:nvGraphicFramePr>
        <p:xfrm>
          <a:off x="6084014" y="2212234"/>
          <a:ext cx="6116969" cy="39656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6" name="Diyagram 45">
            <a:extLst>
              <a:ext uri="{FF2B5EF4-FFF2-40B4-BE49-F238E27FC236}">
                <a16:creationId xmlns:a16="http://schemas.microsoft.com/office/drawing/2014/main" id="{63ADC024-93BE-10DF-D8A3-BB73E9E5E7FE}"/>
              </a:ext>
            </a:extLst>
          </p:cNvPr>
          <p:cNvGraphicFramePr/>
          <p:nvPr>
            <p:extLst>
              <p:ext uri="{D42A27DB-BD31-4B8C-83A1-F6EECF244321}">
                <p14:modId xmlns:p14="http://schemas.microsoft.com/office/powerpoint/2010/main" val="861474977"/>
              </p:ext>
            </p:extLst>
          </p:nvPr>
        </p:nvGraphicFramePr>
        <p:xfrm>
          <a:off x="-8985" y="2214184"/>
          <a:ext cx="6116969" cy="396562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026" name="Picture 2" descr="Atmospheric Pressure - YouTube">
            <a:extLst>
              <a:ext uri="{FF2B5EF4-FFF2-40B4-BE49-F238E27FC236}">
                <a16:creationId xmlns:a16="http://schemas.microsoft.com/office/drawing/2014/main" id="{497EA917-F282-FA4E-F967-633A29C1572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22968" t="1805" r="21798" b="684"/>
          <a:stretch/>
        </p:blipFill>
        <p:spPr bwMode="auto">
          <a:xfrm>
            <a:off x="5159712" y="3718766"/>
            <a:ext cx="1892749" cy="187956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0358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space earth GIF - Find &amp; Share on GIPHY">
            <a:extLst>
              <a:ext uri="{FF2B5EF4-FFF2-40B4-BE49-F238E27FC236}">
                <a16:creationId xmlns:a16="http://schemas.microsoft.com/office/drawing/2014/main" id="{57C37E33-89D0-6E5B-C6BC-B5978F6CBE9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20" r="2224"/>
          <a:stretch/>
        </p:blipFill>
        <p:spPr bwMode="auto">
          <a:xfrm>
            <a:off x="837821" y="2970112"/>
            <a:ext cx="3444043" cy="3429000"/>
          </a:xfrm>
          <a:prstGeom prst="ellipse">
            <a:avLst/>
          </a:prstGeom>
          <a:solidFill>
            <a:srgbClr val="A3DBFF"/>
          </a:solidFill>
          <a:ln>
            <a:solidFill>
              <a:srgbClr val="00B0F0"/>
            </a:solidFill>
          </a:ln>
        </p:spPr>
      </p:pic>
      <p:sp>
        <p:nvSpPr>
          <p:cNvPr id="5" name="Metin kutusu 4">
            <a:extLst>
              <a:ext uri="{FF2B5EF4-FFF2-40B4-BE49-F238E27FC236}">
                <a16:creationId xmlns:a16="http://schemas.microsoft.com/office/drawing/2014/main" id="{05838A31-EF8A-3636-1F1F-59ADCD64700B}"/>
              </a:ext>
            </a:extLst>
          </p:cNvPr>
          <p:cNvSpPr txBox="1"/>
          <p:nvPr/>
        </p:nvSpPr>
        <p:spPr>
          <a:xfrm>
            <a:off x="1210271" y="44247"/>
            <a:ext cx="2381250" cy="477054"/>
          </a:xfrm>
          <a:prstGeom prst="rect">
            <a:avLst/>
          </a:prstGeom>
          <a:noFill/>
        </p:spPr>
        <p:txBody>
          <a:bodyPr wrap="square">
            <a:spAutoFit/>
          </a:bodyPr>
          <a:lstStyle/>
          <a:p>
            <a:r>
              <a:rPr lang="tr-TR" sz="2500" b="1" i="0" u="none" strike="noStrike" baseline="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Yer Çekimi</a:t>
            </a:r>
            <a:endParaRPr lang="tr-TR" sz="2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1" name="Metin kutusu 10">
            <a:extLst>
              <a:ext uri="{FF2B5EF4-FFF2-40B4-BE49-F238E27FC236}">
                <a16:creationId xmlns:a16="http://schemas.microsoft.com/office/drawing/2014/main" id="{DE9DFA1E-C4FC-0B18-3A30-F5E5CA3403B6}"/>
              </a:ext>
            </a:extLst>
          </p:cNvPr>
          <p:cNvSpPr txBox="1"/>
          <p:nvPr/>
        </p:nvSpPr>
        <p:spPr>
          <a:xfrm>
            <a:off x="266700" y="405154"/>
            <a:ext cx="4586287" cy="2120068"/>
          </a:xfrm>
          <a:prstGeom prst="rect">
            <a:avLst/>
          </a:prstGeom>
          <a:noFill/>
        </p:spPr>
        <p:txBody>
          <a:bodyPr wrap="square">
            <a:spAutoFit/>
          </a:bodyPr>
          <a:lstStyle/>
          <a:p>
            <a:pPr algn="just">
              <a:lnSpc>
                <a:spcPct val="150000"/>
              </a:lnSpc>
            </a:pPr>
            <a:r>
              <a:rPr lang="tr-TR" sz="1800" b="0" i="0" u="none" strike="noStrike" baseline="0" dirty="0">
                <a:latin typeface="Times New Roman" panose="02020603050405020304" pitchFamily="18" charset="0"/>
                <a:cs typeface="Times New Roman" panose="02020603050405020304" pitchFamily="18" charset="0"/>
              </a:rPr>
              <a:t>Atmosferi oluşturan gazlar, yer çekiminin etkisiyle Dünya’nın etrafını sarar. Dünya’nın geoit şekli nedeniyle yer çekimi Ekvator’dan kutuplara doğru artar. Buna bağlı olarak Ekvator’dan kutuplara doğru hava basıncı artar.</a:t>
            </a:r>
            <a:endParaRPr lang="tr-TR" dirty="0">
              <a:latin typeface="Times New Roman" panose="02020603050405020304" pitchFamily="18" charset="0"/>
              <a:cs typeface="Times New Roman" panose="02020603050405020304" pitchFamily="18" charset="0"/>
            </a:endParaRPr>
          </a:p>
        </p:txBody>
      </p:sp>
      <p:sp>
        <p:nvSpPr>
          <p:cNvPr id="2" name="Metin kutusu 1">
            <a:extLst>
              <a:ext uri="{FF2B5EF4-FFF2-40B4-BE49-F238E27FC236}">
                <a16:creationId xmlns:a16="http://schemas.microsoft.com/office/drawing/2014/main" id="{82AF6B69-55D5-5CDF-2302-EF508991BC19}"/>
              </a:ext>
            </a:extLst>
          </p:cNvPr>
          <p:cNvSpPr txBox="1"/>
          <p:nvPr/>
        </p:nvSpPr>
        <p:spPr>
          <a:xfrm>
            <a:off x="6667500" y="393485"/>
            <a:ext cx="5324475" cy="2951064"/>
          </a:xfrm>
          <a:prstGeom prst="rect">
            <a:avLst/>
          </a:prstGeom>
          <a:noFill/>
        </p:spPr>
        <p:txBody>
          <a:bodyPr wrap="square">
            <a:spAutoFit/>
          </a:bodyPr>
          <a:lstStyle/>
          <a:p>
            <a:pPr algn="just">
              <a:lnSpc>
                <a:spcPct val="150000"/>
              </a:lnSpc>
            </a:pPr>
            <a:r>
              <a:rPr lang="tr-TR" sz="1800" i="0" u="none" strike="noStrike" baseline="0" dirty="0">
                <a:solidFill>
                  <a:srgbClr val="FFFF00"/>
                </a:solidFill>
                <a:latin typeface="Times New Roman" panose="02020603050405020304" pitchFamily="18" charset="0"/>
                <a:cs typeface="Times New Roman" panose="02020603050405020304" pitchFamily="18" charset="0"/>
              </a:rPr>
              <a:t>Hava ısındıkça genleşir, hafifler ve yükselir. Böylece basınç azalır. Soğumanın etkisiyle havanın yoğunluğu artar ve hava alçalır</a:t>
            </a:r>
            <a:r>
              <a:rPr lang="tr-TR" sz="1800" i="0" u="none" strike="noStrike" baseline="0" dirty="0">
                <a:latin typeface="Times New Roman" panose="02020603050405020304" pitchFamily="18" charset="0"/>
                <a:cs typeface="Times New Roman" panose="02020603050405020304" pitchFamily="18" charset="0"/>
              </a:rPr>
              <a:t>. Bunun sonucunda basınç artar. Isınma veya soğuma etkisiyle oluşan basınç merkezlerine </a:t>
            </a:r>
            <a:r>
              <a:rPr lang="tr-TR" sz="1800" i="0" u="none" strike="noStrike" baseline="0" dirty="0">
                <a:solidFill>
                  <a:srgbClr val="FFFF00"/>
                </a:solidFill>
                <a:latin typeface="Times New Roman" panose="02020603050405020304" pitchFamily="18" charset="0"/>
                <a:cs typeface="Times New Roman" panose="02020603050405020304" pitchFamily="18" charset="0"/>
              </a:rPr>
              <a:t>termik basınç merkezi </a:t>
            </a:r>
            <a:r>
              <a:rPr lang="tr-TR" sz="1800" i="0" u="none" strike="noStrike" baseline="0" dirty="0">
                <a:latin typeface="Times New Roman" panose="02020603050405020304" pitchFamily="18" charset="0"/>
                <a:cs typeface="Times New Roman" panose="02020603050405020304" pitchFamily="18" charset="0"/>
              </a:rPr>
              <a:t>denir. </a:t>
            </a:r>
            <a:r>
              <a:rPr lang="tr-TR" sz="1800" i="0" u="sng" strike="noStrike" baseline="0" dirty="0">
                <a:latin typeface="Times New Roman" panose="02020603050405020304" pitchFamily="18" charset="0"/>
                <a:cs typeface="Times New Roman" panose="02020603050405020304" pitchFamily="18" charset="0"/>
              </a:rPr>
              <a:t>Ekvator’da sürekli alçak basınç, kutuplarda sürekli yüksek basınç olması termik nedenlere bağlıdır.</a:t>
            </a:r>
            <a:endParaRPr lang="tr-TR" u="sng" dirty="0">
              <a:latin typeface="Times New Roman" panose="02020603050405020304" pitchFamily="18" charset="0"/>
              <a:cs typeface="Times New Roman" panose="02020603050405020304" pitchFamily="18" charset="0"/>
            </a:endParaRPr>
          </a:p>
        </p:txBody>
      </p:sp>
      <p:sp>
        <p:nvSpPr>
          <p:cNvPr id="3" name="Metin kutusu 2">
            <a:extLst>
              <a:ext uri="{FF2B5EF4-FFF2-40B4-BE49-F238E27FC236}">
                <a16:creationId xmlns:a16="http://schemas.microsoft.com/office/drawing/2014/main" id="{070982EA-DC85-E915-0CA9-52EA2E7AC124}"/>
              </a:ext>
            </a:extLst>
          </p:cNvPr>
          <p:cNvSpPr txBox="1"/>
          <p:nvPr/>
        </p:nvSpPr>
        <p:spPr>
          <a:xfrm>
            <a:off x="8796336" y="55916"/>
            <a:ext cx="1695451" cy="477054"/>
          </a:xfrm>
          <a:prstGeom prst="rect">
            <a:avLst/>
          </a:prstGeom>
          <a:noFill/>
        </p:spPr>
        <p:txBody>
          <a:bodyPr wrap="square">
            <a:spAutoFit/>
          </a:bodyPr>
          <a:lstStyle/>
          <a:p>
            <a:r>
              <a:rPr lang="tr-TR" sz="2500" b="1" i="0" u="none" strike="noStrike" baseline="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Sıcaklık</a:t>
            </a:r>
            <a:endParaRPr lang="tr-TR" sz="2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Metin kutusu 8">
            <a:extLst>
              <a:ext uri="{FF2B5EF4-FFF2-40B4-BE49-F238E27FC236}">
                <a16:creationId xmlns:a16="http://schemas.microsoft.com/office/drawing/2014/main" id="{FC2D05E8-CD9C-8B58-53C1-B8E9A081FD8A}"/>
              </a:ext>
            </a:extLst>
          </p:cNvPr>
          <p:cNvSpPr txBox="1"/>
          <p:nvPr/>
        </p:nvSpPr>
        <p:spPr>
          <a:xfrm>
            <a:off x="2268159" y="2668658"/>
            <a:ext cx="760344" cy="369332"/>
          </a:xfrm>
          <a:prstGeom prst="rect">
            <a:avLst/>
          </a:prstGeom>
          <a:noFill/>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Fazla</a:t>
            </a:r>
            <a:endParaRPr lang="tr-TR" b="1" dirty="0">
              <a:solidFill>
                <a:srgbClr val="FF0000"/>
              </a:solidFill>
            </a:endParaRPr>
          </a:p>
        </p:txBody>
      </p:sp>
      <p:sp>
        <p:nvSpPr>
          <p:cNvPr id="10" name="Metin kutusu 9">
            <a:extLst>
              <a:ext uri="{FF2B5EF4-FFF2-40B4-BE49-F238E27FC236}">
                <a16:creationId xmlns:a16="http://schemas.microsoft.com/office/drawing/2014/main" id="{D35CA941-50CE-7AA1-A49C-53B636B1297B}"/>
              </a:ext>
            </a:extLst>
          </p:cNvPr>
          <p:cNvSpPr txBox="1"/>
          <p:nvPr/>
        </p:nvSpPr>
        <p:spPr>
          <a:xfrm>
            <a:off x="2179671" y="6331234"/>
            <a:ext cx="760344" cy="369332"/>
          </a:xfrm>
          <a:prstGeom prst="rect">
            <a:avLst/>
          </a:prstGeom>
          <a:noFill/>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Fazla</a:t>
            </a:r>
            <a:endParaRPr lang="tr-TR" b="1" dirty="0">
              <a:solidFill>
                <a:srgbClr val="FF0000"/>
              </a:solidFill>
            </a:endParaRPr>
          </a:p>
        </p:txBody>
      </p:sp>
      <p:sp>
        <p:nvSpPr>
          <p:cNvPr id="12" name="Metin kutusu 11">
            <a:extLst>
              <a:ext uri="{FF2B5EF4-FFF2-40B4-BE49-F238E27FC236}">
                <a16:creationId xmlns:a16="http://schemas.microsoft.com/office/drawing/2014/main" id="{F6A3ECA1-EE08-EEE6-B876-2ED3BFC29B23}"/>
              </a:ext>
            </a:extLst>
          </p:cNvPr>
          <p:cNvSpPr txBox="1"/>
          <p:nvPr/>
        </p:nvSpPr>
        <p:spPr>
          <a:xfrm>
            <a:off x="2314233" y="4489792"/>
            <a:ext cx="760344" cy="369332"/>
          </a:xfrm>
          <a:prstGeom prst="rect">
            <a:avLst/>
          </a:prstGeom>
          <a:noFill/>
        </p:spPr>
        <p:txBody>
          <a:bodyPr wrap="square">
            <a:spAutoFit/>
          </a:bodyPr>
          <a:lstStyle/>
          <a:p>
            <a:r>
              <a:rPr lang="tr-TR" b="1" dirty="0">
                <a:solidFill>
                  <a:srgbClr val="FF0000"/>
                </a:solidFill>
                <a:highlight>
                  <a:srgbClr val="FFFF00"/>
                </a:highlight>
                <a:latin typeface="Times New Roman" panose="02020603050405020304" pitchFamily="18" charset="0"/>
                <a:cs typeface="Times New Roman" panose="02020603050405020304" pitchFamily="18" charset="0"/>
              </a:rPr>
              <a:t>Az</a:t>
            </a:r>
            <a:endParaRPr lang="tr-TR" b="1" dirty="0">
              <a:solidFill>
                <a:srgbClr val="FF0000"/>
              </a:solidFill>
              <a:highlight>
                <a:srgbClr val="FFFF00"/>
              </a:highlight>
            </a:endParaRPr>
          </a:p>
        </p:txBody>
      </p:sp>
      <p:sp>
        <p:nvSpPr>
          <p:cNvPr id="24" name="Metin kutusu 6">
            <a:extLst>
              <a:ext uri="{FF2B5EF4-FFF2-40B4-BE49-F238E27FC236}">
                <a16:creationId xmlns:a16="http://schemas.microsoft.com/office/drawing/2014/main" id="{A8C029BF-8FE9-53B0-5B45-87B36F28FA3F}"/>
              </a:ext>
            </a:extLst>
          </p:cNvPr>
          <p:cNvSpPr txBox="1">
            <a:spLocks noChangeArrowheads="1"/>
          </p:cNvSpPr>
          <p:nvPr/>
        </p:nvSpPr>
        <p:spPr bwMode="auto">
          <a:xfrm>
            <a:off x="8045042" y="6192735"/>
            <a:ext cx="2827120" cy="323165"/>
          </a:xfrm>
          <a:prstGeom prst="rect">
            <a:avLst/>
          </a:prstGeom>
          <a:noFill/>
          <a:ln>
            <a:noFill/>
          </a:ln>
        </p:spPr>
        <p:txBody>
          <a:bodyPr wrap="square">
            <a:spAutoFit/>
          </a:bodyPr>
          <a:lstStyle>
            <a:lvl1pPr>
              <a:defRPr sz="2700">
                <a:solidFill>
                  <a:schemeClr val="tx1"/>
                </a:solidFill>
                <a:latin typeface="Calibri" panose="020F0502020204030204" pitchFamily="34" charset="0"/>
              </a:defRPr>
            </a:lvl1pPr>
            <a:lvl2pPr marL="742950" indent="-285750">
              <a:defRPr sz="2700">
                <a:solidFill>
                  <a:schemeClr val="tx1"/>
                </a:solidFill>
                <a:latin typeface="Calibri" panose="020F0502020204030204" pitchFamily="34" charset="0"/>
              </a:defRPr>
            </a:lvl2pPr>
            <a:lvl3pPr marL="1143000" indent="-228600">
              <a:defRPr sz="2700">
                <a:solidFill>
                  <a:schemeClr val="tx1"/>
                </a:solidFill>
                <a:latin typeface="Calibri" panose="020F0502020204030204" pitchFamily="34" charset="0"/>
              </a:defRPr>
            </a:lvl3pPr>
            <a:lvl4pPr marL="1600200" indent="-228600">
              <a:defRPr sz="2700">
                <a:solidFill>
                  <a:schemeClr val="tx1"/>
                </a:solidFill>
                <a:latin typeface="Calibri" panose="020F0502020204030204" pitchFamily="34" charset="0"/>
              </a:defRPr>
            </a:lvl4pPr>
            <a:lvl5pPr marL="2057400" indent="-228600">
              <a:defRPr sz="2700">
                <a:solidFill>
                  <a:schemeClr val="tx1"/>
                </a:solidFill>
                <a:latin typeface="Calibri" panose="020F0502020204030204" pitchFamily="34" charset="0"/>
              </a:defRPr>
            </a:lvl5pPr>
            <a:lvl6pPr marL="2514600" indent="-228600" defTabSz="1381125" eaLnBrk="0" fontAlgn="base" hangingPunct="0">
              <a:spcBef>
                <a:spcPct val="0"/>
              </a:spcBef>
              <a:spcAft>
                <a:spcPct val="0"/>
              </a:spcAft>
              <a:defRPr sz="2700">
                <a:solidFill>
                  <a:schemeClr val="tx1"/>
                </a:solidFill>
                <a:latin typeface="Calibri" panose="020F0502020204030204" pitchFamily="34" charset="0"/>
              </a:defRPr>
            </a:lvl6pPr>
            <a:lvl7pPr marL="2971800" indent="-228600" defTabSz="1381125" eaLnBrk="0" fontAlgn="base" hangingPunct="0">
              <a:spcBef>
                <a:spcPct val="0"/>
              </a:spcBef>
              <a:spcAft>
                <a:spcPct val="0"/>
              </a:spcAft>
              <a:defRPr sz="2700">
                <a:solidFill>
                  <a:schemeClr val="tx1"/>
                </a:solidFill>
                <a:latin typeface="Calibri" panose="020F0502020204030204" pitchFamily="34" charset="0"/>
              </a:defRPr>
            </a:lvl7pPr>
            <a:lvl8pPr marL="3429000" indent="-228600" defTabSz="1381125" eaLnBrk="0" fontAlgn="base" hangingPunct="0">
              <a:spcBef>
                <a:spcPct val="0"/>
              </a:spcBef>
              <a:spcAft>
                <a:spcPct val="0"/>
              </a:spcAft>
              <a:defRPr sz="2700">
                <a:solidFill>
                  <a:schemeClr val="tx1"/>
                </a:solidFill>
                <a:latin typeface="Calibri" panose="020F0502020204030204" pitchFamily="34" charset="0"/>
              </a:defRPr>
            </a:lvl8pPr>
            <a:lvl9pPr marL="3886200" indent="-228600" defTabSz="1381125" eaLnBrk="0" fontAlgn="base" hangingPunct="0">
              <a:spcBef>
                <a:spcPct val="0"/>
              </a:spcBef>
              <a:spcAft>
                <a:spcPct val="0"/>
              </a:spcAft>
              <a:defRPr sz="2700">
                <a:solidFill>
                  <a:schemeClr val="tx1"/>
                </a:solidFill>
                <a:latin typeface="Calibri" panose="020F0502020204030204" pitchFamily="34" charset="0"/>
              </a:defRPr>
            </a:lvl9pPr>
          </a:lstStyle>
          <a:p>
            <a:pPr algn="ctr" eaLnBrk="1" hangingPunct="1"/>
            <a:r>
              <a:rPr lang="tr-TR" altLang="tr-TR" sz="1500" b="1" dirty="0">
                <a:latin typeface="Times New Roman" panose="02020603050405020304" pitchFamily="18" charset="0"/>
                <a:cs typeface="Times New Roman" panose="02020603050405020304" pitchFamily="18" charset="0"/>
              </a:rPr>
              <a:t>Sıcaklık arttıkça basınç azalır.</a:t>
            </a:r>
          </a:p>
        </p:txBody>
      </p:sp>
      <p:sp>
        <p:nvSpPr>
          <p:cNvPr id="25" name="Dik Üçgen 24">
            <a:extLst>
              <a:ext uri="{FF2B5EF4-FFF2-40B4-BE49-F238E27FC236}">
                <a16:creationId xmlns:a16="http://schemas.microsoft.com/office/drawing/2014/main" id="{B614F777-1B74-790F-77A8-5678061FFCBA}"/>
              </a:ext>
            </a:extLst>
          </p:cNvPr>
          <p:cNvSpPr/>
          <p:nvPr/>
        </p:nvSpPr>
        <p:spPr>
          <a:xfrm rot="16200000">
            <a:off x="7459065" y="2604987"/>
            <a:ext cx="3157540" cy="3887789"/>
          </a:xfrm>
          <a:prstGeom prst="rtTriangle">
            <a:avLst/>
          </a:prstGeom>
          <a:noFill/>
          <a:ln w="1016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82298" eaLnBrk="1" fontAlgn="auto" hangingPunct="1">
              <a:spcBef>
                <a:spcPts val="0"/>
              </a:spcBef>
              <a:spcAft>
                <a:spcPts val="0"/>
              </a:spcAft>
              <a:defRPr/>
            </a:pPr>
            <a:endParaRPr lang="tr-TR"/>
          </a:p>
        </p:txBody>
      </p:sp>
      <p:sp>
        <p:nvSpPr>
          <p:cNvPr id="26" name="Akış Çizelgesi: Sonlandırıcı 25">
            <a:extLst>
              <a:ext uri="{FF2B5EF4-FFF2-40B4-BE49-F238E27FC236}">
                <a16:creationId xmlns:a16="http://schemas.microsoft.com/office/drawing/2014/main" id="{1028E8EC-2E03-5BC7-BD39-F22B57AC80E2}"/>
              </a:ext>
            </a:extLst>
          </p:cNvPr>
          <p:cNvSpPr/>
          <p:nvPr/>
        </p:nvSpPr>
        <p:spPr>
          <a:xfrm>
            <a:off x="11777064" y="-739340"/>
            <a:ext cx="1157725" cy="237592"/>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82298" eaLnBrk="1" fontAlgn="auto" hangingPunct="1">
              <a:spcBef>
                <a:spcPts val="0"/>
              </a:spcBef>
              <a:spcAft>
                <a:spcPts val="0"/>
              </a:spcAft>
              <a:defRPr/>
            </a:pPr>
            <a:r>
              <a:rPr lang="tr-TR" sz="2500" b="1" dirty="0">
                <a:solidFill>
                  <a:schemeClr val="tx1"/>
                </a:solidFill>
              </a:rPr>
              <a:t>Sıcaklık</a:t>
            </a:r>
          </a:p>
        </p:txBody>
      </p:sp>
      <p:cxnSp>
        <p:nvCxnSpPr>
          <p:cNvPr id="27" name="Düz Ok Bağlayıcısı 26">
            <a:extLst>
              <a:ext uri="{FF2B5EF4-FFF2-40B4-BE49-F238E27FC236}">
                <a16:creationId xmlns:a16="http://schemas.microsoft.com/office/drawing/2014/main" id="{33AE54B2-B68A-F308-B0ED-0A7A01D4687B}"/>
              </a:ext>
            </a:extLst>
          </p:cNvPr>
          <p:cNvCxnSpPr>
            <a:cxnSpLocks/>
            <a:stCxn id="25" idx="2"/>
          </p:cNvCxnSpPr>
          <p:nvPr/>
        </p:nvCxnSpPr>
        <p:spPr>
          <a:xfrm flipV="1">
            <a:off x="10981730" y="2960601"/>
            <a:ext cx="0" cy="3167050"/>
          </a:xfrm>
          <a:prstGeom prst="straightConnector1">
            <a:avLst/>
          </a:prstGeom>
          <a:ln w="1016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Düz Ok Bağlayıcısı 30">
            <a:extLst>
              <a:ext uri="{FF2B5EF4-FFF2-40B4-BE49-F238E27FC236}">
                <a16:creationId xmlns:a16="http://schemas.microsoft.com/office/drawing/2014/main" id="{E9C55D03-9365-2C85-2D3D-45C59BB22315}"/>
              </a:ext>
            </a:extLst>
          </p:cNvPr>
          <p:cNvCxnSpPr>
            <a:cxnSpLocks/>
          </p:cNvCxnSpPr>
          <p:nvPr/>
        </p:nvCxnSpPr>
        <p:spPr>
          <a:xfrm flipH="1" flipV="1">
            <a:off x="6972300" y="6115978"/>
            <a:ext cx="4028480" cy="14055"/>
          </a:xfrm>
          <a:prstGeom prst="straightConnector1">
            <a:avLst/>
          </a:prstGeom>
          <a:ln w="1016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3" name="Akış Çizelgesi: Sonlandırıcı 32">
            <a:extLst>
              <a:ext uri="{FF2B5EF4-FFF2-40B4-BE49-F238E27FC236}">
                <a16:creationId xmlns:a16="http://schemas.microsoft.com/office/drawing/2014/main" id="{75D71290-698E-F3A9-3161-BB71EF906C1B}"/>
              </a:ext>
            </a:extLst>
          </p:cNvPr>
          <p:cNvSpPr/>
          <p:nvPr/>
        </p:nvSpPr>
        <p:spPr>
          <a:xfrm>
            <a:off x="6139048" y="6174480"/>
            <a:ext cx="1314865" cy="449262"/>
          </a:xfrm>
          <a:prstGeom prst="flowChartTerminato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82298" eaLnBrk="1" fontAlgn="auto" hangingPunct="1">
              <a:spcBef>
                <a:spcPts val="0"/>
              </a:spcBef>
              <a:spcAft>
                <a:spcPts val="0"/>
              </a:spcAft>
              <a:defRPr/>
            </a:pPr>
            <a:r>
              <a:rPr lang="tr-TR" sz="2500" b="1" dirty="0">
                <a:solidFill>
                  <a:schemeClr val="tx1"/>
                </a:solidFill>
              </a:rPr>
              <a:t>Basınç</a:t>
            </a:r>
          </a:p>
        </p:txBody>
      </p:sp>
      <p:sp>
        <p:nvSpPr>
          <p:cNvPr id="34" name="Akış Çizelgesi: Sonlandırıcı 33">
            <a:extLst>
              <a:ext uri="{FF2B5EF4-FFF2-40B4-BE49-F238E27FC236}">
                <a16:creationId xmlns:a16="http://schemas.microsoft.com/office/drawing/2014/main" id="{FA9C2B66-0B61-1023-8E88-2F468F97B179}"/>
              </a:ext>
            </a:extLst>
          </p:cNvPr>
          <p:cNvSpPr/>
          <p:nvPr/>
        </p:nvSpPr>
        <p:spPr>
          <a:xfrm>
            <a:off x="11000780" y="2850298"/>
            <a:ext cx="1314865" cy="449263"/>
          </a:xfrm>
          <a:prstGeom prst="flowChartTerminato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82298" eaLnBrk="1" fontAlgn="auto" hangingPunct="1">
              <a:spcBef>
                <a:spcPts val="0"/>
              </a:spcBef>
              <a:spcAft>
                <a:spcPts val="0"/>
              </a:spcAft>
              <a:defRPr/>
            </a:pPr>
            <a:r>
              <a:rPr lang="tr-TR" sz="2500" b="1" dirty="0">
                <a:solidFill>
                  <a:schemeClr val="tx1"/>
                </a:solidFill>
              </a:rPr>
              <a:t>Sıcaklık</a:t>
            </a:r>
          </a:p>
        </p:txBody>
      </p:sp>
    </p:spTree>
    <p:extLst>
      <p:ext uri="{BB962C8B-B14F-4D97-AF65-F5344CB8AC3E}">
        <p14:creationId xmlns:p14="http://schemas.microsoft.com/office/powerpoint/2010/main" val="4034524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B3AC39FA-C6B1-F8AF-B914-D826694823B0}"/>
              </a:ext>
            </a:extLst>
          </p:cNvPr>
          <p:cNvSpPr txBox="1"/>
          <p:nvPr/>
        </p:nvSpPr>
        <p:spPr>
          <a:xfrm>
            <a:off x="1775817" y="12873"/>
            <a:ext cx="1934766" cy="477054"/>
          </a:xfrm>
          <a:prstGeom prst="rect">
            <a:avLst/>
          </a:prstGeom>
          <a:noFill/>
        </p:spPr>
        <p:txBody>
          <a:bodyPr wrap="square">
            <a:spAutoFit/>
          </a:bodyPr>
          <a:lstStyle/>
          <a:p>
            <a:pPr algn="ctr"/>
            <a:r>
              <a:rPr lang="tr-TR" sz="2500" b="1" i="0" u="none" strike="noStrike" baseline="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Yükselti</a:t>
            </a:r>
            <a:endParaRPr lang="tr-TR" sz="2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Metin kutusu 12">
            <a:extLst>
              <a:ext uri="{FF2B5EF4-FFF2-40B4-BE49-F238E27FC236}">
                <a16:creationId xmlns:a16="http://schemas.microsoft.com/office/drawing/2014/main" id="{62135CBB-6653-DDB1-CA2B-D935F058D525}"/>
              </a:ext>
            </a:extLst>
          </p:cNvPr>
          <p:cNvSpPr txBox="1"/>
          <p:nvPr/>
        </p:nvSpPr>
        <p:spPr>
          <a:xfrm>
            <a:off x="-76199" y="462435"/>
            <a:ext cx="5638799" cy="1323439"/>
          </a:xfrm>
          <a:prstGeom prst="rect">
            <a:avLst/>
          </a:prstGeom>
          <a:noFill/>
        </p:spPr>
        <p:txBody>
          <a:bodyPr wrap="square">
            <a:spAutoFit/>
          </a:bodyPr>
          <a:lstStyle/>
          <a:p>
            <a:pPr algn="just"/>
            <a:r>
              <a:rPr lang="tr-TR" sz="2000" b="0" i="0" u="none" strike="noStrike" baseline="0" dirty="0">
                <a:latin typeface="Times New Roman" panose="02020603050405020304" pitchFamily="18" charset="0"/>
                <a:cs typeface="Times New Roman" panose="02020603050405020304" pitchFamily="18" charset="0"/>
              </a:rPr>
              <a:t>Atmosferdeki gazların yoğunluğu, yer çekiminin de etkisiyle yerden yükseldikçe azalır. Bu nedenle yükselti arttıkça basınç azalır. Yüksek kesimlerinde havanın yoğunluğu ve basıncı daha azdır. </a:t>
            </a:r>
            <a:endParaRPr lang="tr-TR" sz="2000" dirty="0">
              <a:latin typeface="Times New Roman" panose="02020603050405020304" pitchFamily="18" charset="0"/>
              <a:cs typeface="Times New Roman" panose="02020603050405020304" pitchFamily="18" charset="0"/>
            </a:endParaRPr>
          </a:p>
        </p:txBody>
      </p:sp>
      <p:sp>
        <p:nvSpPr>
          <p:cNvPr id="6" name="Metin kutusu 5">
            <a:extLst>
              <a:ext uri="{FF2B5EF4-FFF2-40B4-BE49-F238E27FC236}">
                <a16:creationId xmlns:a16="http://schemas.microsoft.com/office/drawing/2014/main" id="{8A7BB235-6C09-11BA-0A03-1AE416EAEA2C}"/>
              </a:ext>
            </a:extLst>
          </p:cNvPr>
          <p:cNvSpPr txBox="1"/>
          <p:nvPr/>
        </p:nvSpPr>
        <p:spPr>
          <a:xfrm>
            <a:off x="0" y="4663976"/>
            <a:ext cx="5437183" cy="2031325"/>
          </a:xfrm>
          <a:prstGeom prst="rect">
            <a:avLst/>
          </a:prstGeom>
          <a:noFill/>
        </p:spPr>
        <p:txBody>
          <a:bodyPr wrap="square">
            <a:spAutoFit/>
          </a:bodyPr>
          <a:lstStyle/>
          <a:p>
            <a:pPr algn="ctr"/>
            <a:r>
              <a:rPr lang="tr-TR" b="1" i="0" cap="all" dirty="0">
                <a:solidFill>
                  <a:srgbClr val="333333"/>
                </a:solidFill>
                <a:effectLst/>
                <a:latin typeface="Times New Roman" panose="02020603050405020304" pitchFamily="18" charset="0"/>
                <a:cs typeface="Times New Roman" panose="02020603050405020304" pitchFamily="18" charset="0"/>
              </a:rPr>
              <a:t>Yüksek İrtifa Fizyolojisi ve Hastalıkları</a:t>
            </a:r>
            <a:endParaRPr lang="tr-TR" b="0" i="0" dirty="0">
              <a:solidFill>
                <a:srgbClr val="333333"/>
              </a:solidFill>
              <a:effectLst/>
              <a:latin typeface="Times New Roman" panose="02020603050405020304" pitchFamily="18" charset="0"/>
              <a:cs typeface="Times New Roman" panose="02020603050405020304" pitchFamily="18" charset="0"/>
            </a:endParaRPr>
          </a:p>
          <a:p>
            <a:pPr algn="just"/>
            <a:r>
              <a:rPr lang="tr-TR" b="0" i="0" dirty="0">
                <a:solidFill>
                  <a:srgbClr val="333333"/>
                </a:solidFill>
                <a:effectLst/>
                <a:latin typeface="Times New Roman" panose="02020603050405020304" pitchFamily="18" charset="0"/>
                <a:cs typeface="Times New Roman" panose="02020603050405020304" pitchFamily="18" charset="0"/>
              </a:rPr>
              <a:t>Yüksek irtifa hastalıkları bazı rahatsızlık belirtilerinden hayatı tehdit eden durumlara kadar değişiklik gösterebilir</a:t>
            </a:r>
            <a:r>
              <a:rPr lang="tr-TR" b="0" i="0" dirty="0">
                <a:solidFill>
                  <a:srgbClr val="FF0000"/>
                </a:solidFill>
                <a:effectLst/>
                <a:latin typeface="Times New Roman" panose="02020603050405020304" pitchFamily="18" charset="0"/>
                <a:cs typeface="Times New Roman" panose="02020603050405020304" pitchFamily="18" charset="0"/>
              </a:rPr>
              <a:t>. Tüm bu sorunlar temelde irtifa arttıkça hava basıncının düşmesi sonucu kandaki oksijen derişiminim azalmasından kaynaklanmaktadır</a:t>
            </a:r>
            <a:r>
              <a:rPr lang="tr-TR" b="0" i="0" dirty="0">
                <a:solidFill>
                  <a:srgbClr val="333333"/>
                </a:solidFill>
                <a:effectLst/>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BC4F2F14-BF87-2616-7DAE-921B1822E686}"/>
              </a:ext>
            </a:extLst>
          </p:cNvPr>
          <p:cNvSpPr txBox="1"/>
          <p:nvPr/>
        </p:nvSpPr>
        <p:spPr>
          <a:xfrm>
            <a:off x="5972175" y="12784"/>
            <a:ext cx="5949437" cy="2970044"/>
          </a:xfrm>
          <a:prstGeom prst="rect">
            <a:avLst/>
          </a:prstGeom>
          <a:noFill/>
        </p:spPr>
        <p:txBody>
          <a:bodyPr wrap="square">
            <a:spAutoFit/>
          </a:bodyPr>
          <a:lstStyle/>
          <a:p>
            <a:pPr algn="just"/>
            <a:r>
              <a:rPr lang="tr-TR" sz="2500" b="1" i="0" u="none" strike="noStrike" baseline="0" dirty="0">
                <a:latin typeface="Times New Roman" panose="02020603050405020304" pitchFamily="18" charset="0"/>
                <a:cs typeface="Times New Roman" panose="02020603050405020304" pitchFamily="18" charset="0"/>
              </a:rPr>
              <a:t>Dünya’nın Dönme Hareketi</a:t>
            </a:r>
          </a:p>
          <a:p>
            <a:pPr algn="just"/>
            <a:r>
              <a:rPr lang="tr-TR" sz="1800" b="0" i="0" u="none" strike="noStrike" baseline="0" dirty="0">
                <a:solidFill>
                  <a:srgbClr val="000000"/>
                </a:solidFill>
                <a:latin typeface="Times New Roman" panose="02020603050405020304" pitchFamily="18" charset="0"/>
                <a:cs typeface="Times New Roman" panose="02020603050405020304" pitchFamily="18" charset="0"/>
              </a:rPr>
              <a:t>Dünya’nın ekseni etrafındaki dönüşü, hava kütlelerinin 30° enlemleri üzerinde yığılarak alçalması ve basıncın yükselmesine neden olur. 60° enlemlerinde farklı hava kütlelerinin karşılaşması sonucunda havanın yükselmesi basıncı düşürür ve alçak basınç alanları ortaya çıkar. Buna göre 30° enlemlerinde oluşan yüksek basınç alanları ile 60° enlemleri çevresinde oluşan alçak basınç alanları dinamik kökenlidir. Aşağıda Dünya üzerindeki sürekli termik ve dinamik basınç kuşakları gösterilmiştir</a:t>
            </a:r>
            <a:endParaRPr lang="tr-TR" dirty="0">
              <a:latin typeface="Times New Roman" panose="02020603050405020304" pitchFamily="18" charset="0"/>
              <a:cs typeface="Times New Roman" panose="02020603050405020304" pitchFamily="18" charset="0"/>
            </a:endParaRPr>
          </a:p>
        </p:txBody>
      </p:sp>
      <p:pic>
        <p:nvPicPr>
          <p:cNvPr id="3" name="Resim 2">
            <a:hlinkClick r:id="rId2"/>
            <a:extLst>
              <a:ext uri="{FF2B5EF4-FFF2-40B4-BE49-F238E27FC236}">
                <a16:creationId xmlns:a16="http://schemas.microsoft.com/office/drawing/2014/main" id="{B96B2BC7-06E3-9C48-61BB-174703B9E1C4}"/>
              </a:ext>
            </a:extLst>
          </p:cNvPr>
          <p:cNvPicPr>
            <a:picLocks noChangeAspect="1"/>
          </p:cNvPicPr>
          <p:nvPr/>
        </p:nvPicPr>
        <p:blipFill>
          <a:blip r:embed="rId3"/>
          <a:stretch>
            <a:fillRect/>
          </a:stretch>
        </p:blipFill>
        <p:spPr>
          <a:xfrm>
            <a:off x="6096000" y="3349667"/>
            <a:ext cx="5975342" cy="2965408"/>
          </a:xfrm>
          <a:prstGeom prst="rect">
            <a:avLst/>
          </a:prstGeom>
        </p:spPr>
      </p:pic>
      <p:pic>
        <p:nvPicPr>
          <p:cNvPr id="3076" name="Picture 4">
            <a:extLst>
              <a:ext uri="{FF2B5EF4-FFF2-40B4-BE49-F238E27FC236}">
                <a16:creationId xmlns:a16="http://schemas.microsoft.com/office/drawing/2014/main" id="{31FA0BD8-9669-395B-90C9-2ACE8DBF2C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25" y="2248019"/>
            <a:ext cx="2693983" cy="2020487"/>
          </a:xfrm>
          <a:prstGeom prst="rect">
            <a:avLst/>
          </a:prstGeom>
          <a:noFill/>
          <a:extLst>
            <a:ext uri="{909E8E84-426E-40DD-AFC4-6F175D3DCCD1}">
              <a14:hiddenFill xmlns:a14="http://schemas.microsoft.com/office/drawing/2010/main">
                <a:solidFill>
                  <a:srgbClr val="FFFFFF"/>
                </a:solidFill>
              </a14:hiddenFill>
            </a:ext>
          </a:extLst>
        </p:spPr>
      </p:pic>
      <p:pic>
        <p:nvPicPr>
          <p:cNvPr id="8" name="Resim 7">
            <a:extLst>
              <a:ext uri="{FF2B5EF4-FFF2-40B4-BE49-F238E27FC236}">
                <a16:creationId xmlns:a16="http://schemas.microsoft.com/office/drawing/2014/main" id="{E148A2E2-DCD4-B325-5565-DC12F4F3D7F4}"/>
              </a:ext>
            </a:extLst>
          </p:cNvPr>
          <p:cNvPicPr>
            <a:picLocks noChangeAspect="1"/>
          </p:cNvPicPr>
          <p:nvPr/>
        </p:nvPicPr>
        <p:blipFill>
          <a:blip r:embed="rId5"/>
          <a:stretch>
            <a:fillRect/>
          </a:stretch>
        </p:blipFill>
        <p:spPr>
          <a:xfrm>
            <a:off x="80962" y="2037163"/>
            <a:ext cx="2581275" cy="2358308"/>
          </a:xfrm>
          <a:prstGeom prst="rect">
            <a:avLst/>
          </a:prstGeom>
        </p:spPr>
      </p:pic>
      <p:sp>
        <p:nvSpPr>
          <p:cNvPr id="9" name="Metin kutusu 8">
            <a:hlinkClick r:id="rId6"/>
            <a:extLst>
              <a:ext uri="{FF2B5EF4-FFF2-40B4-BE49-F238E27FC236}">
                <a16:creationId xmlns:a16="http://schemas.microsoft.com/office/drawing/2014/main" id="{7BB24A83-646A-4EE4-B838-7769E7CBAA80}"/>
              </a:ext>
            </a:extLst>
          </p:cNvPr>
          <p:cNvSpPr txBox="1"/>
          <p:nvPr/>
        </p:nvSpPr>
        <p:spPr>
          <a:xfrm>
            <a:off x="8586437" y="3038667"/>
            <a:ext cx="2777188" cy="292388"/>
          </a:xfrm>
          <a:prstGeom prst="rect">
            <a:avLst/>
          </a:prstGeom>
          <a:noFill/>
        </p:spPr>
        <p:txBody>
          <a:bodyPr wrap="square">
            <a:spAutoFit/>
          </a:bodyPr>
          <a:lstStyle/>
          <a:p>
            <a:pPr algn="ctr"/>
            <a:r>
              <a:rPr lang="tr-TR" sz="1300" b="1" dirty="0">
                <a:solidFill>
                  <a:srgbClr val="FFFF00"/>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Yüksek Çözünürlük İçin Tıklayın</a:t>
            </a:r>
            <a:endParaRPr lang="tr-TR" sz="1300" b="1" dirty="0">
              <a:solidFill>
                <a:srgbClr val="FFFF00"/>
              </a:solidFill>
            </a:endParaRPr>
          </a:p>
        </p:txBody>
      </p:sp>
      <p:sp>
        <p:nvSpPr>
          <p:cNvPr id="11" name="Metin kutusu 10">
            <a:extLst>
              <a:ext uri="{FF2B5EF4-FFF2-40B4-BE49-F238E27FC236}">
                <a16:creationId xmlns:a16="http://schemas.microsoft.com/office/drawing/2014/main" id="{28E3CE31-7D57-D046-02C2-E52A3C6E817A}"/>
              </a:ext>
            </a:extLst>
          </p:cNvPr>
          <p:cNvSpPr txBox="1"/>
          <p:nvPr/>
        </p:nvSpPr>
        <p:spPr>
          <a:xfrm>
            <a:off x="6009952" y="3020053"/>
            <a:ext cx="3000375" cy="369332"/>
          </a:xfrm>
          <a:prstGeom prst="rect">
            <a:avLst/>
          </a:prstGeom>
          <a:noFill/>
        </p:spPr>
        <p:txBody>
          <a:bodyPr wrap="square">
            <a:spAutoFit/>
          </a:bodyPr>
          <a:lstStyle/>
          <a:p>
            <a:pPr algn="just"/>
            <a:r>
              <a:rPr lang="tr-TR" sz="1800" b="1" i="0" u="none" strike="noStrike" baseline="0" dirty="0">
                <a:latin typeface="Times New Roman" panose="02020603050405020304" pitchFamily="18" charset="0"/>
                <a:cs typeface="Times New Roman" panose="02020603050405020304" pitchFamily="18" charset="0"/>
              </a:rPr>
              <a:t>Dünya Basınç Merkezleri</a:t>
            </a:r>
          </a:p>
        </p:txBody>
      </p:sp>
    </p:spTree>
    <p:extLst>
      <p:ext uri="{BB962C8B-B14F-4D97-AF65-F5344CB8AC3E}">
        <p14:creationId xmlns:p14="http://schemas.microsoft.com/office/powerpoint/2010/main" val="2337725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AD3607C8-305A-D44A-2806-CF2D655194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291844"/>
            <a:ext cx="5838243" cy="3543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98B1A7DC-DDEB-D5AD-6DEE-7851EF3C21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818" y="1291844"/>
            <a:ext cx="5838243" cy="3543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id="{47070D6F-5BFB-6FBD-CE1A-C1587E6BE72D}"/>
              </a:ext>
            </a:extLst>
          </p:cNvPr>
          <p:cNvSpPr txBox="1"/>
          <p:nvPr/>
        </p:nvSpPr>
        <p:spPr>
          <a:xfrm>
            <a:off x="3100096" y="36032"/>
            <a:ext cx="5838243" cy="707886"/>
          </a:xfrm>
          <a:prstGeom prst="rect">
            <a:avLst/>
          </a:prstGeom>
          <a:noFill/>
        </p:spPr>
        <p:txBody>
          <a:bodyPr wrap="square">
            <a:spAutoFit/>
          </a:bodyPr>
          <a:lstStyle/>
          <a:p>
            <a:pPr algn="ctr"/>
            <a:r>
              <a:rPr lang="tr-TR" sz="4000" b="1" i="0" u="none" strike="noStrike" baseline="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Dünya Basınç haritaları</a:t>
            </a:r>
            <a:endParaRPr lang="tr-TR" sz="4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Metin kutusu 2">
            <a:extLst>
              <a:ext uri="{FF2B5EF4-FFF2-40B4-BE49-F238E27FC236}">
                <a16:creationId xmlns:a16="http://schemas.microsoft.com/office/drawing/2014/main" id="{F1218B96-BEEB-D336-DC38-91FE95E08378}"/>
              </a:ext>
            </a:extLst>
          </p:cNvPr>
          <p:cNvSpPr txBox="1"/>
          <p:nvPr/>
        </p:nvSpPr>
        <p:spPr>
          <a:xfrm>
            <a:off x="2556284" y="800294"/>
            <a:ext cx="1424584" cy="477054"/>
          </a:xfrm>
          <a:prstGeom prst="rect">
            <a:avLst/>
          </a:prstGeom>
          <a:noFill/>
        </p:spPr>
        <p:txBody>
          <a:bodyPr wrap="square">
            <a:spAutoFit/>
          </a:bodyPr>
          <a:lstStyle/>
          <a:p>
            <a:pPr algn="ctr"/>
            <a:r>
              <a:rPr lang="tr-TR" sz="2500" b="1" i="0" u="none" strike="noStrike" baseline="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Ocak</a:t>
            </a:r>
            <a:endParaRPr lang="tr-TR" sz="2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Metin kutusu 3">
            <a:extLst>
              <a:ext uri="{FF2B5EF4-FFF2-40B4-BE49-F238E27FC236}">
                <a16:creationId xmlns:a16="http://schemas.microsoft.com/office/drawing/2014/main" id="{F1A5DCD3-E26D-92D3-FE36-FD2D528A815D}"/>
              </a:ext>
            </a:extLst>
          </p:cNvPr>
          <p:cNvSpPr txBox="1"/>
          <p:nvPr/>
        </p:nvSpPr>
        <p:spPr>
          <a:xfrm>
            <a:off x="8454647" y="817967"/>
            <a:ext cx="1424584" cy="477054"/>
          </a:xfrm>
          <a:prstGeom prst="rect">
            <a:avLst/>
          </a:prstGeom>
          <a:noFill/>
        </p:spPr>
        <p:txBody>
          <a:bodyPr wrap="square">
            <a:spAutoFit/>
          </a:bodyPr>
          <a:lstStyle/>
          <a:p>
            <a:pPr algn="ctr"/>
            <a:r>
              <a:rPr lang="tr-TR" sz="2500" b="1" i="0" u="none" strike="noStrike" baseline="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Temmuz</a:t>
            </a:r>
            <a:endParaRPr lang="tr-TR" sz="2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6" name="Picture 6" descr="Zincir Simgesi Internet Web Köprü Işareti Stok Vektör Sanatı &amp; Apandis'nin  Daha Fazla Görseli - Apandis, App, Aşağıya Gitmek - iStock">
            <a:hlinkClick r:id="rId4"/>
            <a:extLst>
              <a:ext uri="{FF2B5EF4-FFF2-40B4-BE49-F238E27FC236}">
                <a16:creationId xmlns:a16="http://schemas.microsoft.com/office/drawing/2014/main" id="{EF536F19-F48E-2DE6-9285-3AB66DD18CE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117" t="5530" r="19119" b="32706"/>
          <a:stretch/>
        </p:blipFill>
        <p:spPr bwMode="auto">
          <a:xfrm>
            <a:off x="6247817" y="4965405"/>
            <a:ext cx="1063635" cy="1063635"/>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Metin kutusu 7">
            <a:hlinkClick r:id="rId4"/>
            <a:extLst>
              <a:ext uri="{FF2B5EF4-FFF2-40B4-BE49-F238E27FC236}">
                <a16:creationId xmlns:a16="http://schemas.microsoft.com/office/drawing/2014/main" id="{56E58318-FC57-D8E0-DF62-DBA98043FCCC}"/>
              </a:ext>
            </a:extLst>
          </p:cNvPr>
          <p:cNvSpPr txBox="1"/>
          <p:nvPr/>
        </p:nvSpPr>
        <p:spPr>
          <a:xfrm>
            <a:off x="3020364" y="5104491"/>
            <a:ext cx="3122679" cy="923330"/>
          </a:xfrm>
          <a:prstGeom prst="rect">
            <a:avLst/>
          </a:prstGeom>
          <a:noFill/>
        </p:spPr>
        <p:txBody>
          <a:bodyPr wrap="square">
            <a:spAutoFit/>
          </a:bodyPr>
          <a:lstStyle/>
          <a:p>
            <a:pPr algn="ctr"/>
            <a:r>
              <a:rPr lang="tr-TR" b="1" dirty="0">
                <a:latin typeface="Times New Roman" panose="02020603050405020304" pitchFamily="18" charset="0"/>
                <a:cs typeface="Times New Roman" panose="02020603050405020304" pitchFamily="18" charset="0"/>
              </a:rPr>
              <a:t>Dünya ve Türkiye Canlı Basınç değerleri </a:t>
            </a:r>
            <a:r>
              <a:rPr lang="tr-TR" sz="1800" b="1" i="0" u="none" strike="noStrike" baseline="0" dirty="0">
                <a:latin typeface="Times New Roman" panose="02020603050405020304" pitchFamily="18" charset="0"/>
                <a:cs typeface="Times New Roman" panose="02020603050405020304" pitchFamily="18" charset="0"/>
              </a:rPr>
              <a:t>CBS Dijital Atlas uygulaması için tıklayın</a:t>
            </a:r>
            <a:endParaRPr lang="tr-TR" b="1" dirty="0"/>
          </a:p>
        </p:txBody>
      </p:sp>
      <p:sp>
        <p:nvSpPr>
          <p:cNvPr id="12" name="Metin kutusu 11">
            <a:hlinkClick r:id="rId4"/>
            <a:extLst>
              <a:ext uri="{FF2B5EF4-FFF2-40B4-BE49-F238E27FC236}">
                <a16:creationId xmlns:a16="http://schemas.microsoft.com/office/drawing/2014/main" id="{DA8544D8-32C5-056D-5428-10867639B896}"/>
              </a:ext>
            </a:extLst>
          </p:cNvPr>
          <p:cNvSpPr txBox="1"/>
          <p:nvPr/>
        </p:nvSpPr>
        <p:spPr>
          <a:xfrm>
            <a:off x="0" y="936923"/>
            <a:ext cx="2777188" cy="292388"/>
          </a:xfrm>
          <a:prstGeom prst="rect">
            <a:avLst/>
          </a:prstGeom>
          <a:noFill/>
        </p:spPr>
        <p:txBody>
          <a:bodyPr wrap="square">
            <a:spAutoFit/>
          </a:bodyPr>
          <a:lstStyle/>
          <a:p>
            <a:pPr algn="ctr"/>
            <a:r>
              <a:rPr lang="tr-TR" sz="1300" b="1" dirty="0">
                <a:solidFill>
                  <a:srgbClr val="FFFF00"/>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Yüksek Çözünürlük İçin Tıklayın</a:t>
            </a:r>
            <a:endParaRPr lang="tr-TR" sz="1300" b="1" dirty="0">
              <a:solidFill>
                <a:srgbClr val="FFFF00"/>
              </a:solidFill>
            </a:endParaRPr>
          </a:p>
        </p:txBody>
      </p:sp>
      <p:sp>
        <p:nvSpPr>
          <p:cNvPr id="13" name="Metin kutusu 12">
            <a:hlinkClick r:id="rId4"/>
            <a:extLst>
              <a:ext uri="{FF2B5EF4-FFF2-40B4-BE49-F238E27FC236}">
                <a16:creationId xmlns:a16="http://schemas.microsoft.com/office/drawing/2014/main" id="{464E4A02-DA04-79A8-A6C8-9202141E08F6}"/>
              </a:ext>
            </a:extLst>
          </p:cNvPr>
          <p:cNvSpPr txBox="1"/>
          <p:nvPr/>
        </p:nvSpPr>
        <p:spPr>
          <a:xfrm>
            <a:off x="9635716" y="936923"/>
            <a:ext cx="2777188" cy="292388"/>
          </a:xfrm>
          <a:prstGeom prst="rect">
            <a:avLst/>
          </a:prstGeom>
          <a:noFill/>
        </p:spPr>
        <p:txBody>
          <a:bodyPr wrap="square">
            <a:spAutoFit/>
          </a:bodyPr>
          <a:lstStyle/>
          <a:p>
            <a:pPr algn="ctr"/>
            <a:r>
              <a:rPr lang="tr-TR" sz="1300" b="1" dirty="0">
                <a:solidFill>
                  <a:srgbClr val="FFFF00"/>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Yüksek Çözünürlük İçin Tıklayın</a:t>
            </a:r>
            <a:endParaRPr lang="tr-TR" sz="1300" b="1" dirty="0">
              <a:solidFill>
                <a:srgbClr val="FFFF00"/>
              </a:solidFill>
            </a:endParaRPr>
          </a:p>
        </p:txBody>
      </p:sp>
    </p:spTree>
    <p:extLst>
      <p:ext uri="{BB962C8B-B14F-4D97-AF65-F5344CB8AC3E}">
        <p14:creationId xmlns:p14="http://schemas.microsoft.com/office/powerpoint/2010/main" val="4019662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EAF39932-F0B7-663D-8E5A-2E92ECCE71E8}"/>
              </a:ext>
            </a:extLst>
          </p:cNvPr>
          <p:cNvSpPr txBox="1"/>
          <p:nvPr/>
        </p:nvSpPr>
        <p:spPr>
          <a:xfrm>
            <a:off x="3081046" y="-123247"/>
            <a:ext cx="6748754" cy="707886"/>
          </a:xfrm>
          <a:prstGeom prst="rect">
            <a:avLst/>
          </a:prstGeom>
          <a:noFill/>
        </p:spPr>
        <p:txBody>
          <a:bodyPr wrap="square">
            <a:spAutoFit/>
          </a:bodyPr>
          <a:lstStyle/>
          <a:p>
            <a:pPr algn="ctr"/>
            <a:r>
              <a:rPr lang="tr-TR" sz="4000" b="1" i="0" u="none" strike="noStrike" baseline="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Türkiye’de Basınç haritaları</a:t>
            </a:r>
            <a:endParaRPr lang="tr-TR" sz="4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Metin kutusu 5">
            <a:extLst>
              <a:ext uri="{FF2B5EF4-FFF2-40B4-BE49-F238E27FC236}">
                <a16:creationId xmlns:a16="http://schemas.microsoft.com/office/drawing/2014/main" id="{38425B84-62B1-090A-06F8-C40A1C4EBCB7}"/>
              </a:ext>
            </a:extLst>
          </p:cNvPr>
          <p:cNvSpPr txBox="1"/>
          <p:nvPr/>
        </p:nvSpPr>
        <p:spPr>
          <a:xfrm>
            <a:off x="185738" y="396854"/>
            <a:ext cx="11820524" cy="1289071"/>
          </a:xfrm>
          <a:prstGeom prst="rect">
            <a:avLst/>
          </a:prstGeom>
          <a:noFill/>
        </p:spPr>
        <p:txBody>
          <a:bodyPr wrap="square">
            <a:spAutoFit/>
          </a:bodyPr>
          <a:lstStyle/>
          <a:p>
            <a:pPr algn="just">
              <a:lnSpc>
                <a:spcPct val="150000"/>
              </a:lnSpc>
            </a:pPr>
            <a:r>
              <a:rPr lang="tr-TR" sz="1800" b="0" i="0" u="none" strike="noStrike" baseline="0" dirty="0">
                <a:latin typeface="Times New Roman" panose="02020603050405020304" pitchFamily="18" charset="0"/>
                <a:cs typeface="Times New Roman" panose="02020603050405020304" pitchFamily="18" charset="0"/>
              </a:rPr>
              <a:t>Kuzey yarım kürenin orta kuşağında yer alan Türkiye’nin iklimi üzerinde etrafındaki basınç merkezlerinin etkileri görülür. Türkiye’nin iklim koşulları; İzlanda Dinamik alçak basınç, Sibirya termik yüksek basınç, </a:t>
            </a:r>
            <a:r>
              <a:rPr lang="tr-TR" sz="1800" b="0" i="0" u="none" strike="noStrike" baseline="0" dirty="0" err="1">
                <a:latin typeface="Times New Roman" panose="02020603050405020304" pitchFamily="18" charset="0"/>
                <a:cs typeface="Times New Roman" panose="02020603050405020304" pitchFamily="18" charset="0"/>
              </a:rPr>
              <a:t>Asor</a:t>
            </a:r>
            <a:r>
              <a:rPr lang="tr-TR" sz="1800" b="0" i="0" u="none" strike="noStrike" baseline="0" dirty="0">
                <a:latin typeface="Times New Roman" panose="02020603050405020304" pitchFamily="18" charset="0"/>
                <a:cs typeface="Times New Roman" panose="02020603050405020304" pitchFamily="18" charset="0"/>
              </a:rPr>
              <a:t> dinamik yüksek basınç ve Basra termik alçak basınç merkezlerinden etkilenmektedir</a:t>
            </a:r>
            <a:endParaRPr lang="tr-TR" dirty="0">
              <a:latin typeface="Times New Roman" panose="02020603050405020304" pitchFamily="18" charset="0"/>
              <a:cs typeface="Times New Roman" panose="02020603050405020304" pitchFamily="18" charset="0"/>
            </a:endParaRPr>
          </a:p>
        </p:txBody>
      </p:sp>
      <p:sp>
        <p:nvSpPr>
          <p:cNvPr id="8" name="Metin kutusu 7">
            <a:extLst>
              <a:ext uri="{FF2B5EF4-FFF2-40B4-BE49-F238E27FC236}">
                <a16:creationId xmlns:a16="http://schemas.microsoft.com/office/drawing/2014/main" id="{2958CBF0-47E9-B949-1A77-A59F319317DA}"/>
              </a:ext>
            </a:extLst>
          </p:cNvPr>
          <p:cNvSpPr txBox="1"/>
          <p:nvPr/>
        </p:nvSpPr>
        <p:spPr>
          <a:xfrm>
            <a:off x="185738" y="1866098"/>
            <a:ext cx="4895850" cy="4478149"/>
          </a:xfrm>
          <a:prstGeom prst="rect">
            <a:avLst/>
          </a:prstGeom>
          <a:noFill/>
        </p:spPr>
        <p:txBody>
          <a:bodyPr wrap="square">
            <a:spAutoFit/>
          </a:bodyPr>
          <a:lstStyle/>
          <a:p>
            <a:pPr algn="just"/>
            <a:r>
              <a:rPr lang="tr-TR" sz="1500" b="1" i="0" u="none" strike="noStrike" baseline="0" dirty="0">
                <a:solidFill>
                  <a:srgbClr val="FF0000"/>
                </a:solidFill>
                <a:latin typeface="Times New Roman" panose="02020603050405020304" pitchFamily="18" charset="0"/>
                <a:cs typeface="Times New Roman" panose="02020603050405020304" pitchFamily="18" charset="0"/>
              </a:rPr>
              <a:t>İzlanda Dinamik Alçak Basınç Merkezi: </a:t>
            </a:r>
            <a:r>
              <a:rPr lang="tr-TR" sz="1500" b="0" i="0" u="none" strike="noStrike" baseline="0" dirty="0">
                <a:latin typeface="Times New Roman" panose="02020603050405020304" pitchFamily="18" charset="0"/>
                <a:cs typeface="Times New Roman" panose="02020603050405020304" pitchFamily="18" charset="0"/>
              </a:rPr>
              <a:t>Kış aylarında İzlanda ve çevresinde oluşur. Bu basınç merkezinden Türkiye’ye batı ve kuzeybatı yönlerinden gelen hava kütleleri yağış getirir.</a:t>
            </a:r>
          </a:p>
          <a:p>
            <a:pPr algn="just"/>
            <a:endParaRPr lang="tr-TR" sz="1500" b="0" i="0" u="none" strike="noStrike" baseline="0" dirty="0">
              <a:latin typeface="Times New Roman" panose="02020603050405020304" pitchFamily="18" charset="0"/>
              <a:cs typeface="Times New Roman" panose="02020603050405020304" pitchFamily="18" charset="0"/>
            </a:endParaRPr>
          </a:p>
          <a:p>
            <a:pPr algn="just"/>
            <a:r>
              <a:rPr lang="tr-TR" sz="1500" b="1" i="0" u="none" strike="noStrike" baseline="0" dirty="0">
                <a:solidFill>
                  <a:srgbClr val="0070C0"/>
                </a:solidFill>
                <a:latin typeface="Times New Roman" panose="02020603050405020304" pitchFamily="18" charset="0"/>
                <a:cs typeface="Times New Roman" panose="02020603050405020304" pitchFamily="18" charset="0"/>
              </a:rPr>
              <a:t>Sibirya Termik Yüksek Basınç Merkezi: </a:t>
            </a:r>
            <a:r>
              <a:rPr lang="tr-TR" sz="1500" b="0" i="0" u="none" strike="noStrike" baseline="0" dirty="0">
                <a:latin typeface="Times New Roman" panose="02020603050405020304" pitchFamily="18" charset="0"/>
                <a:cs typeface="Times New Roman" panose="02020603050405020304" pitchFamily="18" charset="0"/>
              </a:rPr>
              <a:t>Kış aylarında Sibirya üzerinde oluşur. Etkili olduğu günlerde Türkiye üzerine yerleşen hava kütlesi, soğuk ve yağışsız günlerin yaşanmasına neden olur.</a:t>
            </a:r>
          </a:p>
          <a:p>
            <a:pPr algn="just"/>
            <a:endParaRPr lang="tr-TR" sz="1500" b="0" i="0" u="none" strike="noStrike" baseline="0" dirty="0">
              <a:latin typeface="Times New Roman" panose="02020603050405020304" pitchFamily="18" charset="0"/>
              <a:cs typeface="Times New Roman" panose="02020603050405020304" pitchFamily="18" charset="0"/>
            </a:endParaRPr>
          </a:p>
          <a:p>
            <a:pPr algn="just"/>
            <a:r>
              <a:rPr lang="tr-TR" sz="1500" b="1" i="0" u="none" strike="noStrike" baseline="0" dirty="0" err="1">
                <a:solidFill>
                  <a:srgbClr val="0070C0"/>
                </a:solidFill>
                <a:latin typeface="Times New Roman" panose="02020603050405020304" pitchFamily="18" charset="0"/>
                <a:cs typeface="Times New Roman" panose="02020603050405020304" pitchFamily="18" charset="0"/>
              </a:rPr>
              <a:t>Asor</a:t>
            </a:r>
            <a:r>
              <a:rPr lang="tr-TR" sz="1500" b="1" i="0" u="none" strike="noStrike" baseline="0" dirty="0">
                <a:solidFill>
                  <a:srgbClr val="0070C0"/>
                </a:solidFill>
                <a:latin typeface="Times New Roman" panose="02020603050405020304" pitchFamily="18" charset="0"/>
                <a:cs typeface="Times New Roman" panose="02020603050405020304" pitchFamily="18" charset="0"/>
              </a:rPr>
              <a:t> Dinamik Yüksek Basınç Merkezi: </a:t>
            </a:r>
            <a:r>
              <a:rPr lang="tr-TR" sz="1500" b="0" i="0" u="none" strike="noStrike" baseline="0" dirty="0" err="1">
                <a:latin typeface="Times New Roman" panose="02020603050405020304" pitchFamily="18" charset="0"/>
                <a:cs typeface="Times New Roman" panose="02020603050405020304" pitchFamily="18" charset="0"/>
              </a:rPr>
              <a:t>Asor</a:t>
            </a:r>
            <a:r>
              <a:rPr lang="tr-TR" sz="1500" b="0" i="0" u="none" strike="noStrike" baseline="0" dirty="0">
                <a:latin typeface="Times New Roman" panose="02020603050405020304" pitchFamily="18" charset="0"/>
                <a:cs typeface="Times New Roman" panose="02020603050405020304" pitchFamily="18" charset="0"/>
              </a:rPr>
              <a:t> adalarının çevresinde oluşur. Türkiye’de yaz aylarının sıcak ve kurak geçmesi üzerinde etkilidir. Kış aylarında etkili olduğu günlerde hava sıcaklığını yükseltir.</a:t>
            </a:r>
          </a:p>
          <a:p>
            <a:pPr algn="just"/>
            <a:endParaRPr lang="tr-TR" sz="1500" b="0" i="0" u="none" strike="noStrike" baseline="0" dirty="0">
              <a:latin typeface="Times New Roman" panose="02020603050405020304" pitchFamily="18" charset="0"/>
              <a:cs typeface="Times New Roman" panose="02020603050405020304" pitchFamily="18" charset="0"/>
            </a:endParaRPr>
          </a:p>
          <a:p>
            <a:pPr algn="just"/>
            <a:r>
              <a:rPr lang="tr-TR" sz="1500" b="1" i="0" u="none" strike="noStrike" baseline="0" dirty="0">
                <a:solidFill>
                  <a:srgbClr val="FF0000"/>
                </a:solidFill>
                <a:latin typeface="Times New Roman" panose="02020603050405020304" pitchFamily="18" charset="0"/>
                <a:cs typeface="Times New Roman" panose="02020603050405020304" pitchFamily="18" charset="0"/>
              </a:rPr>
              <a:t>Basra Termik Alçak Basıncı: </a:t>
            </a:r>
            <a:r>
              <a:rPr lang="tr-TR" sz="1500" b="0" i="0" u="none" strike="noStrike" baseline="0" dirty="0">
                <a:latin typeface="Times New Roman" panose="02020603050405020304" pitchFamily="18" charset="0"/>
                <a:cs typeface="Times New Roman" panose="02020603050405020304" pitchFamily="18" charset="0"/>
              </a:rPr>
              <a:t>Yaz aylarında muson sisteminin bir uzantısı olan Basra alçak basıncı Türkiye’ye doğru genişlediğinde sıcak, yağışsız ve bunaltıcı günler yaşanır.</a:t>
            </a:r>
            <a:endParaRPr lang="tr-TR" sz="1500" dirty="0">
              <a:latin typeface="Times New Roman" panose="02020603050405020304" pitchFamily="18" charset="0"/>
              <a:cs typeface="Times New Roman" panose="02020603050405020304" pitchFamily="18" charset="0"/>
            </a:endParaRPr>
          </a:p>
        </p:txBody>
      </p:sp>
      <p:pic>
        <p:nvPicPr>
          <p:cNvPr id="1028" name="Picture 4">
            <a:extLst>
              <a:ext uri="{FF2B5EF4-FFF2-40B4-BE49-F238E27FC236}">
                <a16:creationId xmlns:a16="http://schemas.microsoft.com/office/drawing/2014/main" id="{E5A2E25E-BD86-0363-CF5F-ACFA5DC276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5363298" y="1866098"/>
            <a:ext cx="6828702" cy="4145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9360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8148ABB1-0D99-7015-CFCB-AD8EA60D257A}"/>
              </a:ext>
            </a:extLst>
          </p:cNvPr>
          <p:cNvSpPr txBox="1"/>
          <p:nvPr/>
        </p:nvSpPr>
        <p:spPr>
          <a:xfrm>
            <a:off x="0" y="198806"/>
            <a:ext cx="4922874" cy="3323987"/>
          </a:xfrm>
          <a:prstGeom prst="rect">
            <a:avLst/>
          </a:prstGeom>
          <a:noFill/>
        </p:spPr>
        <p:txBody>
          <a:bodyPr wrap="square">
            <a:spAutoFit/>
          </a:bodyPr>
          <a:lstStyle/>
          <a:p>
            <a:pPr marL="342900" indent="-342900" algn="just">
              <a:buAutoNum type="arabicPeriod"/>
            </a:pPr>
            <a:r>
              <a:rPr lang="tr-TR" sz="1500" b="1" i="1" u="none" strike="noStrike" baseline="0" dirty="0">
                <a:latin typeface="Times New Roman" panose="02020603050405020304" pitchFamily="18" charset="0"/>
                <a:cs typeface="Times New Roman" panose="02020603050405020304" pitchFamily="18" charset="0"/>
              </a:rPr>
              <a:t>Yukarıdaki haritaları inceleyiniz ve basıncın Dünya üzerindeki dağılışıyla ilgili üç soru yazınız.</a:t>
            </a:r>
          </a:p>
          <a:p>
            <a:pPr algn="just"/>
            <a:r>
              <a:rPr lang="tr-TR" sz="1500" b="0" i="1" u="none" strike="noStrike" baseline="0" dirty="0">
                <a:latin typeface="Times New Roman" panose="02020603050405020304" pitchFamily="18" charset="0"/>
                <a:cs typeface="Times New Roman" panose="02020603050405020304" pitchFamily="18" charset="0"/>
              </a:rPr>
              <a:t>Ocak ayı basınç haritasınd</a:t>
            </a:r>
            <a:r>
              <a:rPr lang="tr-TR" sz="1500" i="1" dirty="0">
                <a:latin typeface="Times New Roman" panose="02020603050405020304" pitchFamily="18" charset="0"/>
                <a:cs typeface="Times New Roman" panose="02020603050405020304" pitchFamily="18" charset="0"/>
              </a:rPr>
              <a:t>a KYK Sibirya ve çevresi, Atlas Okyanusu ve ABD’nin batısında Büyük Okyanus çevresi YB alanıdır. Grönland ve Berin Boğazı Çevresi AB alanıdır. GYK ise Güney Amerika </a:t>
            </a:r>
            <a:r>
              <a:rPr lang="tr-TR" sz="1500" i="1" dirty="0" err="1">
                <a:latin typeface="Times New Roman" panose="02020603050405020304" pitchFamily="18" charset="0"/>
                <a:cs typeface="Times New Roman" panose="02020603050405020304" pitchFamily="18" charset="0"/>
              </a:rPr>
              <a:t>kıtıası</a:t>
            </a:r>
            <a:r>
              <a:rPr lang="tr-TR" sz="1500" i="1" dirty="0">
                <a:latin typeface="Times New Roman" panose="02020603050405020304" pitchFamily="18" charset="0"/>
                <a:cs typeface="Times New Roman" panose="02020603050405020304" pitchFamily="18" charset="0"/>
              </a:rPr>
              <a:t>, Orta Afrika ve Endonezya, Malezya, Avustralya’nın Kuzeyi AB Alanıdır. Güney Büyük Okyanus, Güney Atlas Okyanusu ve Güney Hint Okyanusu YB alanıdır.</a:t>
            </a:r>
            <a:endParaRPr lang="tr-TR" sz="1500" b="0" i="1" u="none" strike="noStrike" baseline="0" dirty="0">
              <a:latin typeface="Times New Roman" panose="02020603050405020304" pitchFamily="18" charset="0"/>
              <a:cs typeface="Times New Roman" panose="02020603050405020304" pitchFamily="18" charset="0"/>
            </a:endParaRPr>
          </a:p>
          <a:p>
            <a:pPr algn="just"/>
            <a:r>
              <a:rPr lang="tr-TR" sz="1500" b="1" i="0" u="none" strike="noStrike" baseline="0" dirty="0">
                <a:latin typeface="Times New Roman" panose="02020603050405020304" pitchFamily="18" charset="0"/>
                <a:cs typeface="Times New Roman" panose="02020603050405020304" pitchFamily="18" charset="0"/>
              </a:rPr>
              <a:t>2. </a:t>
            </a:r>
            <a:r>
              <a:rPr lang="tr-TR" sz="1500" b="1" i="1" u="none" strike="noStrike" baseline="0" dirty="0">
                <a:latin typeface="Times New Roman" panose="02020603050405020304" pitchFamily="18" charset="0"/>
                <a:cs typeface="Times New Roman" panose="02020603050405020304" pitchFamily="18" charset="0"/>
              </a:rPr>
              <a:t>Haritada I ile numaralanan yerdeki yatay ve dikey hava hareketleri aşağıda verilen şekilde gösterilmiştir. Haritada II ve III ile numaralanan yerlerin basınç koşullarını dikkate alarak buralardaki hava hareketini şekil çizerek gösteriniz. Bu basınç merkezlerinin özelliklerini yazınız.</a:t>
            </a:r>
            <a:endParaRPr lang="tr-TR" sz="1500" b="1" dirty="0">
              <a:latin typeface="Times New Roman" panose="02020603050405020304" pitchFamily="18" charset="0"/>
              <a:cs typeface="Times New Roman" panose="02020603050405020304" pitchFamily="18" charset="0"/>
            </a:endParaRPr>
          </a:p>
        </p:txBody>
      </p:sp>
      <p:pic>
        <p:nvPicPr>
          <p:cNvPr id="9" name="Resim 8">
            <a:extLst>
              <a:ext uri="{FF2B5EF4-FFF2-40B4-BE49-F238E27FC236}">
                <a16:creationId xmlns:a16="http://schemas.microsoft.com/office/drawing/2014/main" id="{7D979416-B034-29F4-331A-882104D2B9FE}"/>
              </a:ext>
            </a:extLst>
          </p:cNvPr>
          <p:cNvPicPr>
            <a:picLocks noChangeAspect="1"/>
          </p:cNvPicPr>
          <p:nvPr/>
        </p:nvPicPr>
        <p:blipFill>
          <a:blip r:embed="rId2"/>
          <a:stretch>
            <a:fillRect/>
          </a:stretch>
        </p:blipFill>
        <p:spPr>
          <a:xfrm>
            <a:off x="4922874" y="0"/>
            <a:ext cx="7269126" cy="5921006"/>
          </a:xfrm>
          <a:prstGeom prst="rect">
            <a:avLst/>
          </a:prstGeom>
        </p:spPr>
      </p:pic>
      <p:pic>
        <p:nvPicPr>
          <p:cNvPr id="11" name="Resim 10">
            <a:extLst>
              <a:ext uri="{FF2B5EF4-FFF2-40B4-BE49-F238E27FC236}">
                <a16:creationId xmlns:a16="http://schemas.microsoft.com/office/drawing/2014/main" id="{3BD12CE8-C89E-8D95-D007-4F7092971C61}"/>
              </a:ext>
            </a:extLst>
          </p:cNvPr>
          <p:cNvPicPr>
            <a:picLocks noChangeAspect="1"/>
          </p:cNvPicPr>
          <p:nvPr/>
        </p:nvPicPr>
        <p:blipFill>
          <a:blip r:embed="rId3"/>
          <a:stretch>
            <a:fillRect/>
          </a:stretch>
        </p:blipFill>
        <p:spPr>
          <a:xfrm>
            <a:off x="315131" y="3479426"/>
            <a:ext cx="3924848" cy="1581371"/>
          </a:xfrm>
          <a:prstGeom prst="rect">
            <a:avLst/>
          </a:prstGeom>
        </p:spPr>
      </p:pic>
      <p:sp>
        <p:nvSpPr>
          <p:cNvPr id="18" name="Ok: Yukarı Bükülü 17">
            <a:extLst>
              <a:ext uri="{FF2B5EF4-FFF2-40B4-BE49-F238E27FC236}">
                <a16:creationId xmlns:a16="http://schemas.microsoft.com/office/drawing/2014/main" id="{72661C7B-6C40-73B2-E2D8-4A98758EB31B}"/>
              </a:ext>
            </a:extLst>
          </p:cNvPr>
          <p:cNvSpPr/>
          <p:nvPr/>
        </p:nvSpPr>
        <p:spPr>
          <a:xfrm>
            <a:off x="561406" y="3809931"/>
            <a:ext cx="202018" cy="104795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Ok: Yukarı Bükülü 18">
            <a:extLst>
              <a:ext uri="{FF2B5EF4-FFF2-40B4-BE49-F238E27FC236}">
                <a16:creationId xmlns:a16="http://schemas.microsoft.com/office/drawing/2014/main" id="{E6C01B7A-EC53-6F51-1935-734DA5AE0FFF}"/>
              </a:ext>
            </a:extLst>
          </p:cNvPr>
          <p:cNvSpPr/>
          <p:nvPr/>
        </p:nvSpPr>
        <p:spPr>
          <a:xfrm>
            <a:off x="763424" y="3809931"/>
            <a:ext cx="202018" cy="104795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Ok: Yukarı Bükülü 19">
            <a:extLst>
              <a:ext uri="{FF2B5EF4-FFF2-40B4-BE49-F238E27FC236}">
                <a16:creationId xmlns:a16="http://schemas.microsoft.com/office/drawing/2014/main" id="{59458AE2-D208-7B25-E135-66138D93A639}"/>
              </a:ext>
            </a:extLst>
          </p:cNvPr>
          <p:cNvSpPr/>
          <p:nvPr/>
        </p:nvSpPr>
        <p:spPr>
          <a:xfrm>
            <a:off x="963717" y="3809930"/>
            <a:ext cx="202018" cy="104795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Ok: Yukarı Bükülü 20">
            <a:extLst>
              <a:ext uri="{FF2B5EF4-FFF2-40B4-BE49-F238E27FC236}">
                <a16:creationId xmlns:a16="http://schemas.microsoft.com/office/drawing/2014/main" id="{ECBC3123-AED4-D09C-92D0-1ABD1DEE3044}"/>
              </a:ext>
            </a:extLst>
          </p:cNvPr>
          <p:cNvSpPr/>
          <p:nvPr/>
        </p:nvSpPr>
        <p:spPr>
          <a:xfrm flipH="1">
            <a:off x="1225941" y="3809931"/>
            <a:ext cx="202018" cy="104795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Ok: Yukarı Bükülü 21">
            <a:extLst>
              <a:ext uri="{FF2B5EF4-FFF2-40B4-BE49-F238E27FC236}">
                <a16:creationId xmlns:a16="http://schemas.microsoft.com/office/drawing/2014/main" id="{CC79E4E5-7CCC-70BC-A5E3-17D455754479}"/>
              </a:ext>
            </a:extLst>
          </p:cNvPr>
          <p:cNvSpPr/>
          <p:nvPr/>
        </p:nvSpPr>
        <p:spPr>
          <a:xfrm flipH="1">
            <a:off x="1427959" y="3809931"/>
            <a:ext cx="202018" cy="104795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Ok: Yukarı Bükülü 22">
            <a:extLst>
              <a:ext uri="{FF2B5EF4-FFF2-40B4-BE49-F238E27FC236}">
                <a16:creationId xmlns:a16="http://schemas.microsoft.com/office/drawing/2014/main" id="{8DC1ABC4-256F-FA99-2E5E-2435C7403E18}"/>
              </a:ext>
            </a:extLst>
          </p:cNvPr>
          <p:cNvSpPr/>
          <p:nvPr/>
        </p:nvSpPr>
        <p:spPr>
          <a:xfrm flipH="1">
            <a:off x="1628252" y="3809930"/>
            <a:ext cx="202018" cy="104795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Metin kutusu 24">
            <a:extLst>
              <a:ext uri="{FF2B5EF4-FFF2-40B4-BE49-F238E27FC236}">
                <a16:creationId xmlns:a16="http://schemas.microsoft.com/office/drawing/2014/main" id="{64C37265-05C4-1DA9-107B-0257C8235727}"/>
              </a:ext>
            </a:extLst>
          </p:cNvPr>
          <p:cNvSpPr txBox="1"/>
          <p:nvPr/>
        </p:nvSpPr>
        <p:spPr>
          <a:xfrm>
            <a:off x="963717" y="4774675"/>
            <a:ext cx="494414" cy="323165"/>
          </a:xfrm>
          <a:prstGeom prst="rect">
            <a:avLst/>
          </a:prstGeom>
          <a:noFill/>
        </p:spPr>
        <p:txBody>
          <a:bodyPr wrap="square">
            <a:spAutoFit/>
          </a:bodyPr>
          <a:lstStyle/>
          <a:p>
            <a:r>
              <a:rPr lang="tr-TR" sz="15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AB</a:t>
            </a:r>
            <a:endParaRPr lang="tr-TR" sz="1500" b="1" dirty="0">
              <a:solidFill>
                <a:srgbClr val="FF0000"/>
              </a:solidFill>
              <a:effectLst>
                <a:outerShdw blurRad="38100" dist="38100" dir="2700000" algn="tl">
                  <a:srgbClr val="000000">
                    <a:alpha val="43137"/>
                  </a:srgbClr>
                </a:outerShdw>
              </a:effectLst>
            </a:endParaRPr>
          </a:p>
        </p:txBody>
      </p:sp>
      <p:pic>
        <p:nvPicPr>
          <p:cNvPr id="27" name="Grafik 26" descr="Yağmur">
            <a:extLst>
              <a:ext uri="{FF2B5EF4-FFF2-40B4-BE49-F238E27FC236}">
                <a16:creationId xmlns:a16="http://schemas.microsoft.com/office/drawing/2014/main" id="{96436B53-63AF-90FD-C9B4-D2540C96F54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8370" y="3429000"/>
            <a:ext cx="510694" cy="510694"/>
          </a:xfrm>
          <a:prstGeom prst="rect">
            <a:avLst/>
          </a:prstGeom>
        </p:spPr>
      </p:pic>
      <p:pic>
        <p:nvPicPr>
          <p:cNvPr id="28" name="Grafik 27" descr="Yağmur">
            <a:extLst>
              <a:ext uri="{FF2B5EF4-FFF2-40B4-BE49-F238E27FC236}">
                <a16:creationId xmlns:a16="http://schemas.microsoft.com/office/drawing/2014/main" id="{76184295-480A-3B49-B360-E3E6A721EB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5462" y="3429000"/>
            <a:ext cx="510694" cy="510694"/>
          </a:xfrm>
          <a:prstGeom prst="rect">
            <a:avLst/>
          </a:prstGeom>
        </p:spPr>
      </p:pic>
      <p:sp>
        <p:nvSpPr>
          <p:cNvPr id="29" name="Ok: Yukarı Bükülü 28">
            <a:extLst>
              <a:ext uri="{FF2B5EF4-FFF2-40B4-BE49-F238E27FC236}">
                <a16:creationId xmlns:a16="http://schemas.microsoft.com/office/drawing/2014/main" id="{9DC6A6B8-6B25-A3D3-762F-D6A7F8187156}"/>
              </a:ext>
            </a:extLst>
          </p:cNvPr>
          <p:cNvSpPr/>
          <p:nvPr/>
        </p:nvSpPr>
        <p:spPr>
          <a:xfrm rot="10800000">
            <a:off x="3351372" y="3809930"/>
            <a:ext cx="163549" cy="104795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0" name="Ok: Yukarı Bükülü 29">
            <a:extLst>
              <a:ext uri="{FF2B5EF4-FFF2-40B4-BE49-F238E27FC236}">
                <a16:creationId xmlns:a16="http://schemas.microsoft.com/office/drawing/2014/main" id="{73B3D044-201E-812D-7E23-3356B769ECAB}"/>
              </a:ext>
            </a:extLst>
          </p:cNvPr>
          <p:cNvSpPr/>
          <p:nvPr/>
        </p:nvSpPr>
        <p:spPr>
          <a:xfrm rot="10800000">
            <a:off x="3553390" y="3809930"/>
            <a:ext cx="163549" cy="104795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1" name="Ok: Yukarı Bükülü 30">
            <a:extLst>
              <a:ext uri="{FF2B5EF4-FFF2-40B4-BE49-F238E27FC236}">
                <a16:creationId xmlns:a16="http://schemas.microsoft.com/office/drawing/2014/main" id="{622BAFB6-895C-23A4-3D6C-C6FED62D5EB8}"/>
              </a:ext>
            </a:extLst>
          </p:cNvPr>
          <p:cNvSpPr/>
          <p:nvPr/>
        </p:nvSpPr>
        <p:spPr>
          <a:xfrm rot="10800000">
            <a:off x="3753683" y="3809929"/>
            <a:ext cx="163549" cy="104795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2" name="Ok: Yukarı Bükülü 31">
            <a:extLst>
              <a:ext uri="{FF2B5EF4-FFF2-40B4-BE49-F238E27FC236}">
                <a16:creationId xmlns:a16="http://schemas.microsoft.com/office/drawing/2014/main" id="{E50F326E-D661-1C03-E7BA-EC8BA0CC799A}"/>
              </a:ext>
            </a:extLst>
          </p:cNvPr>
          <p:cNvSpPr/>
          <p:nvPr/>
        </p:nvSpPr>
        <p:spPr>
          <a:xfrm rot="10800000" flipH="1">
            <a:off x="2710300" y="3814930"/>
            <a:ext cx="163548" cy="104795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3" name="Ok: Yukarı Bükülü 32">
            <a:extLst>
              <a:ext uri="{FF2B5EF4-FFF2-40B4-BE49-F238E27FC236}">
                <a16:creationId xmlns:a16="http://schemas.microsoft.com/office/drawing/2014/main" id="{DAC30D6D-3DCD-10A9-71BC-1D814BE64144}"/>
              </a:ext>
            </a:extLst>
          </p:cNvPr>
          <p:cNvSpPr/>
          <p:nvPr/>
        </p:nvSpPr>
        <p:spPr>
          <a:xfrm rot="10800000" flipH="1">
            <a:off x="2912318" y="3814930"/>
            <a:ext cx="163548" cy="104795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4" name="Ok: Yukarı Bükülü 33">
            <a:extLst>
              <a:ext uri="{FF2B5EF4-FFF2-40B4-BE49-F238E27FC236}">
                <a16:creationId xmlns:a16="http://schemas.microsoft.com/office/drawing/2014/main" id="{0B5AAD2F-F38C-7225-F95D-279617A0FB26}"/>
              </a:ext>
            </a:extLst>
          </p:cNvPr>
          <p:cNvSpPr/>
          <p:nvPr/>
        </p:nvSpPr>
        <p:spPr>
          <a:xfrm rot="10800000" flipH="1">
            <a:off x="3112611" y="3814929"/>
            <a:ext cx="163548" cy="104795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5" name="Metin kutusu 34">
            <a:extLst>
              <a:ext uri="{FF2B5EF4-FFF2-40B4-BE49-F238E27FC236}">
                <a16:creationId xmlns:a16="http://schemas.microsoft.com/office/drawing/2014/main" id="{7985159C-BA1F-61E1-0123-FAD684F76B79}"/>
              </a:ext>
            </a:extLst>
          </p:cNvPr>
          <p:cNvSpPr txBox="1"/>
          <p:nvPr/>
        </p:nvSpPr>
        <p:spPr>
          <a:xfrm>
            <a:off x="3071071" y="4772103"/>
            <a:ext cx="494414" cy="323165"/>
          </a:xfrm>
          <a:prstGeom prst="rect">
            <a:avLst/>
          </a:prstGeom>
          <a:noFill/>
        </p:spPr>
        <p:txBody>
          <a:bodyPr wrap="square">
            <a:spAutoFit/>
          </a:bodyPr>
          <a:lstStyle/>
          <a:p>
            <a:r>
              <a:rPr lang="tr-TR" sz="15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YB</a:t>
            </a:r>
            <a:endParaRPr lang="tr-TR" sz="1500" b="1" dirty="0">
              <a:solidFill>
                <a:srgbClr val="FF0000"/>
              </a:solidFill>
              <a:effectLst>
                <a:outerShdw blurRad="38100" dist="38100" dir="2700000" algn="tl">
                  <a:srgbClr val="000000">
                    <a:alpha val="43137"/>
                  </a:srgbClr>
                </a:outerShdw>
              </a:effectLst>
            </a:endParaRPr>
          </a:p>
        </p:txBody>
      </p:sp>
      <p:pic>
        <p:nvPicPr>
          <p:cNvPr id="37" name="Grafik 36" descr="Güneş">
            <a:extLst>
              <a:ext uri="{FF2B5EF4-FFF2-40B4-BE49-F238E27FC236}">
                <a16:creationId xmlns:a16="http://schemas.microsoft.com/office/drawing/2014/main" id="{8122B51F-7330-F344-CB86-709D866A85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24742" y="3478961"/>
            <a:ext cx="357038" cy="357038"/>
          </a:xfrm>
          <a:prstGeom prst="rect">
            <a:avLst/>
          </a:prstGeom>
        </p:spPr>
      </p:pic>
      <p:sp>
        <p:nvSpPr>
          <p:cNvPr id="39" name="Metin kutusu 38">
            <a:extLst>
              <a:ext uri="{FF2B5EF4-FFF2-40B4-BE49-F238E27FC236}">
                <a16:creationId xmlns:a16="http://schemas.microsoft.com/office/drawing/2014/main" id="{A472E2FC-B8E7-C0A3-8129-CCF8D6517818}"/>
              </a:ext>
            </a:extLst>
          </p:cNvPr>
          <p:cNvSpPr txBox="1"/>
          <p:nvPr/>
        </p:nvSpPr>
        <p:spPr>
          <a:xfrm>
            <a:off x="-28701" y="5058756"/>
            <a:ext cx="2509284" cy="1600438"/>
          </a:xfrm>
          <a:prstGeom prst="rect">
            <a:avLst/>
          </a:prstGeom>
          <a:noFill/>
        </p:spPr>
        <p:txBody>
          <a:bodyPr wrap="square">
            <a:spAutoFit/>
          </a:bodyPr>
          <a:lstStyle/>
          <a:p>
            <a:pPr marL="285750" indent="-285750" algn="l">
              <a:buFont typeface="Wingdings" panose="05000000000000000000" pitchFamily="2" charset="2"/>
              <a:buChar char="§"/>
            </a:pPr>
            <a:r>
              <a:rPr lang="tr-TR" sz="1400" b="0" i="1" u="none" strike="noStrike" baseline="0" dirty="0">
                <a:latin typeface="Times New Roman" panose="02020603050405020304" pitchFamily="18" charset="0"/>
                <a:cs typeface="Times New Roman" panose="02020603050405020304" pitchFamily="18" charset="0"/>
              </a:rPr>
              <a:t>Alçak basınç merkezidir.</a:t>
            </a:r>
          </a:p>
          <a:p>
            <a:pPr marL="285750" indent="-285750" algn="l">
              <a:buFont typeface="Wingdings" panose="05000000000000000000" pitchFamily="2" charset="2"/>
              <a:buChar char="§"/>
            </a:pPr>
            <a:r>
              <a:rPr lang="tr-TR" sz="1400" b="0" i="1" u="none" strike="noStrike" baseline="0" dirty="0">
                <a:latin typeface="Times New Roman" panose="02020603050405020304" pitchFamily="18" charset="0"/>
                <a:cs typeface="Times New Roman" panose="02020603050405020304" pitchFamily="18" charset="0"/>
              </a:rPr>
              <a:t>Dikey hava hareketi yükselicidir.</a:t>
            </a:r>
          </a:p>
          <a:p>
            <a:pPr marL="285750" indent="-285750" algn="l">
              <a:buFont typeface="Wingdings" panose="05000000000000000000" pitchFamily="2" charset="2"/>
              <a:buChar char="§"/>
            </a:pPr>
            <a:r>
              <a:rPr lang="tr-TR" sz="1400" b="0" i="1" u="none" strike="noStrike" baseline="0" dirty="0">
                <a:latin typeface="Times New Roman" panose="02020603050405020304" pitchFamily="18" charset="0"/>
                <a:cs typeface="Times New Roman" panose="02020603050405020304" pitchFamily="18" charset="0"/>
              </a:rPr>
              <a:t>Yatay hava hareketi çevreden</a:t>
            </a:r>
            <a:r>
              <a:rPr lang="tr-TR" sz="1400" i="1" dirty="0">
                <a:latin typeface="Times New Roman" panose="02020603050405020304" pitchFamily="18" charset="0"/>
                <a:cs typeface="Times New Roman" panose="02020603050405020304" pitchFamily="18" charset="0"/>
              </a:rPr>
              <a:t> merkeze </a:t>
            </a:r>
            <a:r>
              <a:rPr lang="tr-TR" sz="1400" b="0" i="1" u="none" strike="noStrike" baseline="0" dirty="0">
                <a:latin typeface="Times New Roman" panose="02020603050405020304" pitchFamily="18" charset="0"/>
                <a:cs typeface="Times New Roman" panose="02020603050405020304" pitchFamily="18" charset="0"/>
              </a:rPr>
              <a:t>doğrudur.</a:t>
            </a:r>
          </a:p>
          <a:p>
            <a:pPr marL="285750" indent="-285750" algn="l">
              <a:buFont typeface="Wingdings" panose="05000000000000000000" pitchFamily="2" charset="2"/>
              <a:buChar char="§"/>
            </a:pPr>
            <a:r>
              <a:rPr lang="tr-TR" sz="1400" b="0" i="1" u="none" strike="noStrike" baseline="0" dirty="0">
                <a:latin typeface="Times New Roman" panose="02020603050405020304" pitchFamily="18" charset="0"/>
                <a:cs typeface="Times New Roman" panose="02020603050405020304" pitchFamily="18" charset="0"/>
              </a:rPr>
              <a:t>Hava bulutlu, yağış beklenir.</a:t>
            </a:r>
            <a:endParaRPr lang="tr-TR" sz="1400" dirty="0">
              <a:latin typeface="Times New Roman" panose="02020603050405020304" pitchFamily="18" charset="0"/>
              <a:cs typeface="Times New Roman" panose="02020603050405020304" pitchFamily="18" charset="0"/>
            </a:endParaRPr>
          </a:p>
        </p:txBody>
      </p:sp>
      <p:sp>
        <p:nvSpPr>
          <p:cNvPr id="40" name="Metin kutusu 39">
            <a:extLst>
              <a:ext uri="{FF2B5EF4-FFF2-40B4-BE49-F238E27FC236}">
                <a16:creationId xmlns:a16="http://schemas.microsoft.com/office/drawing/2014/main" id="{D9C6CFE1-7DF5-5B9D-1830-0D5FCD373ADE}"/>
              </a:ext>
            </a:extLst>
          </p:cNvPr>
          <p:cNvSpPr txBox="1"/>
          <p:nvPr/>
        </p:nvSpPr>
        <p:spPr>
          <a:xfrm>
            <a:off x="2356779" y="5060797"/>
            <a:ext cx="2509284" cy="1815882"/>
          </a:xfrm>
          <a:prstGeom prst="rect">
            <a:avLst/>
          </a:prstGeom>
          <a:noFill/>
        </p:spPr>
        <p:txBody>
          <a:bodyPr wrap="square">
            <a:spAutoFit/>
          </a:bodyPr>
          <a:lstStyle/>
          <a:p>
            <a:pPr marL="285750" indent="-285750" algn="l">
              <a:buFont typeface="Wingdings" panose="05000000000000000000" pitchFamily="2" charset="2"/>
              <a:buChar char="§"/>
            </a:pPr>
            <a:r>
              <a:rPr lang="tr-TR" sz="1400" b="0" i="1" u="none" strike="noStrike" baseline="0" dirty="0">
                <a:latin typeface="Times New Roman" panose="02020603050405020304" pitchFamily="18" charset="0"/>
                <a:cs typeface="Times New Roman" panose="02020603050405020304" pitchFamily="18" charset="0"/>
              </a:rPr>
              <a:t>Yüksek basınç merkezidir.</a:t>
            </a:r>
          </a:p>
          <a:p>
            <a:pPr marL="285750" indent="-285750" algn="l">
              <a:buFont typeface="Wingdings" panose="05000000000000000000" pitchFamily="2" charset="2"/>
              <a:buChar char="§"/>
            </a:pPr>
            <a:r>
              <a:rPr lang="tr-TR" sz="1400" b="0" i="1" u="none" strike="noStrike" baseline="0" dirty="0">
                <a:latin typeface="Times New Roman" panose="02020603050405020304" pitchFamily="18" charset="0"/>
                <a:cs typeface="Times New Roman" panose="02020603050405020304" pitchFamily="18" charset="0"/>
              </a:rPr>
              <a:t>Dikey hava hareketi alçalıcıdır.</a:t>
            </a:r>
          </a:p>
          <a:p>
            <a:pPr marL="285750" indent="-285750" algn="l">
              <a:buFont typeface="Wingdings" panose="05000000000000000000" pitchFamily="2" charset="2"/>
              <a:buChar char="§"/>
            </a:pPr>
            <a:r>
              <a:rPr lang="tr-TR" sz="1400" b="0" i="1" u="none" strike="noStrike" baseline="0" dirty="0">
                <a:latin typeface="Times New Roman" panose="02020603050405020304" pitchFamily="18" charset="0"/>
                <a:cs typeface="Times New Roman" panose="02020603050405020304" pitchFamily="18" charset="0"/>
              </a:rPr>
              <a:t>Yatay hava hareketi merkezden</a:t>
            </a:r>
          </a:p>
          <a:p>
            <a:pPr marL="285750" indent="-285750" algn="l">
              <a:buFont typeface="Wingdings" panose="05000000000000000000" pitchFamily="2" charset="2"/>
              <a:buChar char="§"/>
            </a:pPr>
            <a:r>
              <a:rPr lang="tr-TR" sz="1400" b="0" i="1" u="none" strike="noStrike" baseline="0" dirty="0">
                <a:latin typeface="Times New Roman" panose="02020603050405020304" pitchFamily="18" charset="0"/>
                <a:cs typeface="Times New Roman" panose="02020603050405020304" pitchFamily="18" charset="0"/>
              </a:rPr>
              <a:t>çevreye doğrudur.</a:t>
            </a:r>
          </a:p>
          <a:p>
            <a:pPr marL="285750" indent="-285750" algn="l">
              <a:buFont typeface="Wingdings" panose="05000000000000000000" pitchFamily="2" charset="2"/>
              <a:buChar char="§"/>
            </a:pPr>
            <a:r>
              <a:rPr lang="tr-TR" sz="1400" b="0" i="1" u="none" strike="noStrike" baseline="0" dirty="0">
                <a:latin typeface="Times New Roman" panose="02020603050405020304" pitchFamily="18" charset="0"/>
                <a:cs typeface="Times New Roman" panose="02020603050405020304" pitchFamily="18" charset="0"/>
              </a:rPr>
              <a:t>Hava açıktır, yağış beklenmez.</a:t>
            </a:r>
            <a:endParaRPr lang="tr-TR"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728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1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left)">
                                      <p:cBhvr>
                                        <p:cTn id="12" dur="125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0">
                                            <p:txEl>
                                              <p:pRg st="0" end="0"/>
                                            </p:txEl>
                                          </p:spTgt>
                                        </p:tgtEl>
                                        <p:attrNameLst>
                                          <p:attrName>style.visibility</p:attrName>
                                        </p:attrNameLst>
                                      </p:cBhvr>
                                      <p:to>
                                        <p:strVal val="visible"/>
                                      </p:to>
                                    </p:set>
                                    <p:animEffect transition="in" filter="wipe(left)">
                                      <p:cBhvr>
                                        <p:cTn id="17" dur="1750"/>
                                        <p:tgtEl>
                                          <p:spTgt spid="40">
                                            <p:txEl>
                                              <p:pRg st="0" end="0"/>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40">
                                            <p:txEl>
                                              <p:pRg st="1" end="1"/>
                                            </p:txEl>
                                          </p:spTgt>
                                        </p:tgtEl>
                                        <p:attrNameLst>
                                          <p:attrName>style.visibility</p:attrName>
                                        </p:attrNameLst>
                                      </p:cBhvr>
                                      <p:to>
                                        <p:strVal val="visible"/>
                                      </p:to>
                                    </p:set>
                                    <p:animEffect transition="in" filter="wipe(left)">
                                      <p:cBhvr>
                                        <p:cTn id="20" dur="1750"/>
                                        <p:tgtEl>
                                          <p:spTgt spid="40">
                                            <p:txEl>
                                              <p:pRg st="1" end="1"/>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40">
                                            <p:txEl>
                                              <p:pRg st="2" end="2"/>
                                            </p:txEl>
                                          </p:spTgt>
                                        </p:tgtEl>
                                        <p:attrNameLst>
                                          <p:attrName>style.visibility</p:attrName>
                                        </p:attrNameLst>
                                      </p:cBhvr>
                                      <p:to>
                                        <p:strVal val="visible"/>
                                      </p:to>
                                    </p:set>
                                    <p:animEffect transition="in" filter="wipe(left)">
                                      <p:cBhvr>
                                        <p:cTn id="23" dur="1750"/>
                                        <p:tgtEl>
                                          <p:spTgt spid="40">
                                            <p:txEl>
                                              <p:pRg st="2" end="2"/>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40">
                                            <p:txEl>
                                              <p:pRg st="3" end="3"/>
                                            </p:txEl>
                                          </p:spTgt>
                                        </p:tgtEl>
                                        <p:attrNameLst>
                                          <p:attrName>style.visibility</p:attrName>
                                        </p:attrNameLst>
                                      </p:cBhvr>
                                      <p:to>
                                        <p:strVal val="visible"/>
                                      </p:to>
                                    </p:set>
                                    <p:animEffect transition="in" filter="wipe(left)">
                                      <p:cBhvr>
                                        <p:cTn id="26" dur="1750"/>
                                        <p:tgtEl>
                                          <p:spTgt spid="40">
                                            <p:txEl>
                                              <p:pRg st="3" end="3"/>
                                            </p:txEl>
                                          </p:spTgt>
                                        </p:tgtEl>
                                      </p:cBhvr>
                                    </p:animEffect>
                                  </p:childTnLst>
                                </p:cTn>
                              </p:par>
                              <p:par>
                                <p:cTn id="27" presetID="22" presetClass="entr" presetSubtype="8" fill="hold" nodeType="withEffect">
                                  <p:stCondLst>
                                    <p:cond delay="0"/>
                                  </p:stCondLst>
                                  <p:childTnLst>
                                    <p:set>
                                      <p:cBhvr>
                                        <p:cTn id="28" dur="1" fill="hold">
                                          <p:stCondLst>
                                            <p:cond delay="0"/>
                                          </p:stCondLst>
                                        </p:cTn>
                                        <p:tgtEl>
                                          <p:spTgt spid="40">
                                            <p:txEl>
                                              <p:pRg st="4" end="4"/>
                                            </p:txEl>
                                          </p:spTgt>
                                        </p:tgtEl>
                                        <p:attrNameLst>
                                          <p:attrName>style.visibility</p:attrName>
                                        </p:attrNameLst>
                                      </p:cBhvr>
                                      <p:to>
                                        <p:strVal val="visible"/>
                                      </p:to>
                                    </p:set>
                                    <p:animEffect transition="in" filter="wipe(left)">
                                      <p:cBhvr>
                                        <p:cTn id="29" dur="1750"/>
                                        <p:tgtEl>
                                          <p:spTgt spid="4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33236B7-3F56-F397-AB2F-D67EEC7A5836}"/>
              </a:ext>
            </a:extLst>
          </p:cNvPr>
          <p:cNvPicPr>
            <a:picLocks noChangeAspect="1"/>
          </p:cNvPicPr>
          <p:nvPr/>
        </p:nvPicPr>
        <p:blipFill>
          <a:blip r:embed="rId2">
            <a:extLst>
              <a:ext uri="{28A0092B-C50C-407E-A947-70E740481C1C}">
                <a14:useLocalDpi xmlns:a14="http://schemas.microsoft.com/office/drawing/2010/main" val="0"/>
              </a:ext>
            </a:extLst>
          </a:blip>
          <a:srcRect l="9065" t="3333" r="10845" b="8473"/>
          <a:stretch/>
        </p:blipFill>
        <p:spPr>
          <a:xfrm>
            <a:off x="7754135" y="0"/>
            <a:ext cx="4362450" cy="6839889"/>
          </a:xfrm>
          <a:prstGeom prst="rect">
            <a:avLst/>
          </a:prstGeom>
        </p:spPr>
      </p:pic>
      <p:pic>
        <p:nvPicPr>
          <p:cNvPr id="3" name="Resim 2">
            <a:extLst>
              <a:ext uri="{FF2B5EF4-FFF2-40B4-BE49-F238E27FC236}">
                <a16:creationId xmlns:a16="http://schemas.microsoft.com/office/drawing/2014/main" id="{05483F3B-239C-D69C-3564-B73002821A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15" y="0"/>
            <a:ext cx="4686425" cy="6858000"/>
          </a:xfrm>
          <a:prstGeom prst="rect">
            <a:avLst/>
          </a:prstGeom>
        </p:spPr>
      </p:pic>
      <p:sp>
        <p:nvSpPr>
          <p:cNvPr id="8" name="Metin kutusu 7">
            <a:extLst>
              <a:ext uri="{FF2B5EF4-FFF2-40B4-BE49-F238E27FC236}">
                <a16:creationId xmlns:a16="http://schemas.microsoft.com/office/drawing/2014/main" id="{22864958-6710-4A44-F8F1-B0EC159F5313}"/>
              </a:ext>
            </a:extLst>
          </p:cNvPr>
          <p:cNvSpPr txBox="1"/>
          <p:nvPr/>
        </p:nvSpPr>
        <p:spPr>
          <a:xfrm>
            <a:off x="4744546" y="-32478"/>
            <a:ext cx="3041069" cy="553998"/>
          </a:xfrm>
          <a:prstGeom prst="rect">
            <a:avLst/>
          </a:prstGeom>
          <a:noFill/>
        </p:spPr>
        <p:txBody>
          <a:bodyPr wrap="square">
            <a:spAutoFit/>
          </a:bodyPr>
          <a:lstStyle/>
          <a:p>
            <a:pPr algn="ctr" defTabSz="1105838">
              <a:defRPr/>
            </a:pPr>
            <a:r>
              <a:rPr lang="tr-TR" sz="3000" b="1" dirty="0"/>
              <a:t>ZENGİNLEŞTİRME</a:t>
            </a:r>
          </a:p>
        </p:txBody>
      </p:sp>
      <p:pic>
        <p:nvPicPr>
          <p:cNvPr id="9" name="Picture 6" descr="Zincir Simgesi Internet Web Köprü Işareti Stok Vektör Sanatı &amp; Apandis'nin  Daha Fazla Görseli - Apandis, App, Aşağıya Gitmek - iStock">
            <a:hlinkClick r:id="rId4"/>
            <a:extLst>
              <a:ext uri="{FF2B5EF4-FFF2-40B4-BE49-F238E27FC236}">
                <a16:creationId xmlns:a16="http://schemas.microsoft.com/office/drawing/2014/main" id="{2E29E27A-C4A0-2388-2E14-8D0717A9B1D5}"/>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117" t="5530" r="19119" b="32706"/>
          <a:stretch/>
        </p:blipFill>
        <p:spPr bwMode="auto">
          <a:xfrm>
            <a:off x="6077425" y="3039431"/>
            <a:ext cx="451570" cy="451570"/>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Metin kutusu 9">
            <a:hlinkClick r:id="rId4"/>
            <a:extLst>
              <a:ext uri="{FF2B5EF4-FFF2-40B4-BE49-F238E27FC236}">
                <a16:creationId xmlns:a16="http://schemas.microsoft.com/office/drawing/2014/main" id="{975D5A0B-26CC-D178-8BC3-075E6DBCA088}"/>
              </a:ext>
            </a:extLst>
          </p:cNvPr>
          <p:cNvSpPr txBox="1"/>
          <p:nvPr/>
        </p:nvSpPr>
        <p:spPr>
          <a:xfrm>
            <a:off x="5338327" y="3529640"/>
            <a:ext cx="1900862" cy="830997"/>
          </a:xfrm>
          <a:prstGeom prst="rect">
            <a:avLst/>
          </a:prstGeom>
          <a:noFill/>
        </p:spPr>
        <p:txBody>
          <a:bodyPr wrap="square">
            <a:spAutoFit/>
          </a:bodyPr>
          <a:lstStyle/>
          <a:p>
            <a:pPr algn="ctr"/>
            <a:r>
              <a:rPr lang="tr-TR" sz="1200" dirty="0">
                <a:effectLst>
                  <a:outerShdw blurRad="38100" dist="38100" dir="2700000" algn="tl">
                    <a:srgbClr val="000000">
                      <a:alpha val="43137"/>
                    </a:srgbClr>
                  </a:outerShdw>
                </a:effectLst>
              </a:rPr>
              <a:t>Etkinlik </a:t>
            </a:r>
          </a:p>
          <a:p>
            <a:pPr algn="ctr"/>
            <a:r>
              <a:rPr lang="tr-TR" sz="1200" dirty="0">
                <a:effectLst>
                  <a:outerShdw blurRad="38100" dist="38100" dir="2700000" algn="tl">
                    <a:srgbClr val="000000">
                      <a:alpha val="43137"/>
                    </a:srgbClr>
                  </a:outerShdw>
                </a:effectLst>
              </a:rPr>
              <a:t>Cevapları </a:t>
            </a:r>
          </a:p>
          <a:p>
            <a:pPr algn="ctr"/>
            <a:r>
              <a:rPr lang="tr-TR" sz="1200" dirty="0">
                <a:effectLst>
                  <a:outerShdw blurRad="38100" dist="38100" dir="2700000" algn="tl">
                    <a:srgbClr val="000000">
                      <a:alpha val="43137"/>
                    </a:srgbClr>
                  </a:outerShdw>
                </a:effectLst>
              </a:rPr>
              <a:t>İçin Tıklayın</a:t>
            </a:r>
          </a:p>
          <a:p>
            <a:pPr algn="ctr"/>
            <a:r>
              <a:rPr lang="tr-TR" sz="1200" dirty="0">
                <a:effectLst>
                  <a:outerShdw blurRad="38100" dist="38100" dir="2700000" algn="tl">
                    <a:srgbClr val="000000">
                      <a:alpha val="43137"/>
                    </a:srgbClr>
                  </a:outerShdw>
                </a:effectLst>
              </a:rPr>
              <a:t>(Sayfa 116)</a:t>
            </a:r>
          </a:p>
        </p:txBody>
      </p:sp>
      <p:sp>
        <p:nvSpPr>
          <p:cNvPr id="13" name="Metin kutusu 12">
            <a:hlinkClick r:id="rId4"/>
            <a:extLst>
              <a:ext uri="{FF2B5EF4-FFF2-40B4-BE49-F238E27FC236}">
                <a16:creationId xmlns:a16="http://schemas.microsoft.com/office/drawing/2014/main" id="{024F5CD0-D429-BFF2-F3F4-8867C2754131}"/>
              </a:ext>
            </a:extLst>
          </p:cNvPr>
          <p:cNvSpPr txBox="1"/>
          <p:nvPr/>
        </p:nvSpPr>
        <p:spPr>
          <a:xfrm>
            <a:off x="5770690" y="1603873"/>
            <a:ext cx="1041441" cy="1015663"/>
          </a:xfrm>
          <a:prstGeom prst="rect">
            <a:avLst/>
          </a:prstGeom>
          <a:noFill/>
        </p:spPr>
        <p:txBody>
          <a:bodyPr wrap="square">
            <a:spAutoFit/>
          </a:bodyPr>
          <a:lstStyle/>
          <a:p>
            <a:pPr algn="ctr"/>
            <a:r>
              <a:rPr lang="tr-TR" sz="1200" dirty="0">
                <a:effectLst>
                  <a:outerShdw blurRad="38100" dist="38100" dir="2700000" algn="tl">
                    <a:srgbClr val="000000">
                      <a:alpha val="43137"/>
                    </a:srgbClr>
                  </a:outerShdw>
                </a:effectLst>
              </a:rPr>
              <a:t>Etkinlik Etkileşim </a:t>
            </a:r>
          </a:p>
          <a:p>
            <a:pPr algn="ctr"/>
            <a:r>
              <a:rPr lang="tr-TR" sz="1200" dirty="0">
                <a:effectLst>
                  <a:outerShdw blurRad="38100" dist="38100" dir="2700000" algn="tl">
                    <a:srgbClr val="000000">
                      <a:alpha val="43137"/>
                    </a:srgbClr>
                  </a:outerShdw>
                </a:effectLst>
              </a:rPr>
              <a:t>Sayfası için Tıklayın</a:t>
            </a:r>
          </a:p>
          <a:p>
            <a:pPr algn="ctr"/>
            <a:r>
              <a:rPr lang="tr-TR" sz="1200" dirty="0">
                <a:effectLst>
                  <a:outerShdw blurRad="38100" dist="38100" dir="2700000" algn="tl">
                    <a:srgbClr val="000000">
                      <a:alpha val="43137"/>
                    </a:srgbClr>
                  </a:outerShdw>
                </a:effectLst>
              </a:rPr>
              <a:t>(Sayfa 61)</a:t>
            </a:r>
          </a:p>
        </p:txBody>
      </p:sp>
      <p:pic>
        <p:nvPicPr>
          <p:cNvPr id="14" name="Picture 6" descr="Zincir Simgesi Internet Web Köprü Işareti Stok Vektör Sanatı &amp; Apandis'nin  Daha Fazla Görseli - Apandis, App, Aşağıya Gitmek - iStock">
            <a:hlinkClick r:id="rId4"/>
            <a:extLst>
              <a:ext uri="{FF2B5EF4-FFF2-40B4-BE49-F238E27FC236}">
                <a16:creationId xmlns:a16="http://schemas.microsoft.com/office/drawing/2014/main" id="{4201192C-07F3-D5D5-45C8-7DCCF24D36A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117" t="5530" r="19119" b="32706"/>
          <a:stretch/>
        </p:blipFill>
        <p:spPr bwMode="auto">
          <a:xfrm>
            <a:off x="6113551" y="1154625"/>
            <a:ext cx="451570" cy="451570"/>
          </a:xfrm>
          <a:prstGeom prst="ellipse">
            <a:avLst/>
          </a:prstGeom>
          <a:noFill/>
          <a:ln>
            <a:solidFill>
              <a:srgbClr val="0099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904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13520D-470D-8F48-0161-C6D344CE86F3}"/>
              </a:ext>
            </a:extLst>
          </p:cNvPr>
          <p:cNvSpPr>
            <a:spLocks noGrp="1"/>
          </p:cNvSpPr>
          <p:nvPr>
            <p:ph type="title"/>
          </p:nvPr>
        </p:nvSpPr>
        <p:spPr>
          <a:xfrm>
            <a:off x="3848100" y="854075"/>
            <a:ext cx="3124200" cy="712788"/>
          </a:xfrm>
        </p:spPr>
        <p:txBody>
          <a:bodyPr/>
          <a:lstStyle/>
          <a:p>
            <a:pPr algn="ctr"/>
            <a:r>
              <a:rPr lang="tr-TR" b="1" dirty="0">
                <a:effectLst>
                  <a:outerShdw blurRad="38100" dist="38100" dir="2700000" algn="tl">
                    <a:srgbClr val="000000">
                      <a:alpha val="43137"/>
                    </a:srgbClr>
                  </a:outerShdw>
                </a:effectLst>
              </a:rPr>
              <a:t>KAYNAKLAR</a:t>
            </a:r>
          </a:p>
        </p:txBody>
      </p:sp>
      <p:sp>
        <p:nvSpPr>
          <p:cNvPr id="3" name="İçerik Yer Tutucusu 2">
            <a:extLst>
              <a:ext uri="{FF2B5EF4-FFF2-40B4-BE49-F238E27FC236}">
                <a16:creationId xmlns:a16="http://schemas.microsoft.com/office/drawing/2014/main" id="{3030A07B-F1E0-8E10-7083-24D10F3852AB}"/>
              </a:ext>
            </a:extLst>
          </p:cNvPr>
          <p:cNvSpPr>
            <a:spLocks noGrp="1"/>
          </p:cNvSpPr>
          <p:nvPr>
            <p:ph idx="1"/>
          </p:nvPr>
        </p:nvSpPr>
        <p:spPr/>
        <p:txBody>
          <a:bodyPr>
            <a:normAutofit/>
          </a:bodyPr>
          <a:lstStyle/>
          <a:p>
            <a:r>
              <a:rPr lang="tr-TR" sz="2000" dirty="0"/>
              <a:t>MEB 9. Sınıf Coğrafya Kitabı</a:t>
            </a:r>
          </a:p>
          <a:p>
            <a:r>
              <a:rPr lang="tr-TR" sz="2000" dirty="0">
                <a:hlinkClick r:id="rId2"/>
              </a:rPr>
              <a:t>www.irfanakarr.com</a:t>
            </a:r>
            <a:endParaRPr lang="tr-TR" sz="2000" dirty="0"/>
          </a:p>
          <a:p>
            <a:r>
              <a:rPr lang="tr-TR" sz="2000" dirty="0"/>
              <a:t>https://ogmmateryal.eba.gov.tr/</a:t>
            </a:r>
          </a:p>
          <a:p>
            <a:r>
              <a:rPr lang="tr-TR" sz="2000" dirty="0"/>
              <a:t>MEB Beceri Temelli Etkinlik Kitabı</a:t>
            </a:r>
          </a:p>
          <a:p>
            <a:r>
              <a:rPr lang="tr-TR" sz="2000" dirty="0"/>
              <a:t>MEB Kavram Öğretim Kitabı</a:t>
            </a:r>
          </a:p>
          <a:p>
            <a:r>
              <a:rPr lang="tr-TR" sz="1400" dirty="0"/>
              <a:t>https://globalsolaratlas.info/map?c=33.413102,26.982422,5</a:t>
            </a:r>
          </a:p>
          <a:p>
            <a:r>
              <a:rPr lang="tr-TR" sz="2000" dirty="0"/>
              <a:t>https://bilimgenc.tubitak.gov.tr/sites/default/files/inline-images/atmosferin-katmanlari-site_1.jpg</a:t>
            </a:r>
          </a:p>
        </p:txBody>
      </p:sp>
    </p:spTree>
    <p:extLst>
      <p:ext uri="{BB962C8B-B14F-4D97-AF65-F5344CB8AC3E}">
        <p14:creationId xmlns:p14="http://schemas.microsoft.com/office/powerpoint/2010/main" val="231644224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2686</TotalTime>
  <Words>773</Words>
  <Application>Microsoft Office PowerPoint</Application>
  <PresentationFormat>Geniş ekran</PresentationFormat>
  <Paragraphs>85</Paragraphs>
  <Slides>10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10</vt:i4>
      </vt:variant>
    </vt:vector>
  </HeadingPairs>
  <TitlesOfParts>
    <vt:vector size="16" baseType="lpstr">
      <vt:lpstr>Arial</vt:lpstr>
      <vt:lpstr>Calibri</vt:lpstr>
      <vt:lpstr>Calibri Light</vt:lpstr>
      <vt:lpstr>Times New Roman</vt:lpstr>
      <vt:lpstr>Wingdings</vt:lpstr>
      <vt:lpstr>Office Teması</vt:lpstr>
      <vt:lpstr>İKLİM SİSTEMİNİN DEĞİŞKENLERİ BASINÇ</vt:lpstr>
      <vt:lpstr>SUNUM İÇERİĞİ</vt:lpstr>
      <vt:lpstr>PowerPoint Sunusu</vt:lpstr>
      <vt:lpstr>PowerPoint Sunusu</vt:lpstr>
      <vt:lpstr>PowerPoint Sunusu</vt:lpstr>
      <vt:lpstr>PowerPoint Sunusu</vt:lpstr>
      <vt:lpstr>PowerPoint Sunusu</vt:lpstr>
      <vt:lpstr>PowerPoint Sunusu</vt:lpstr>
      <vt:lpstr>PowerPoint Sunusu</vt:lpstr>
      <vt:lpstr>KAYNAKLAR</vt:lpstr>
    </vt:vector>
  </TitlesOfParts>
  <Company>www.irfanakarr.com</Company>
  <LinksUpToDate>false</LinksUpToDate>
  <SharedDoc>false</SharedDoc>
  <HyperlinkBase>www.irfanakarr.com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www.irfanakarr.com</dc:title>
  <dc:subject>www.irfanakarr.com</dc:subject>
  <dc:creator>İRFAN AKAR</dc:creator>
  <cp:keywords>www.irfanakarr.com</cp:keywords>
  <dc:description>www.irfanakar.com</dc:description>
  <cp:lastModifiedBy>İRFAN AKAR</cp:lastModifiedBy>
  <cp:revision>127</cp:revision>
  <dcterms:created xsi:type="dcterms:W3CDTF">2024-09-21T14:53:32Z</dcterms:created>
  <dcterms:modified xsi:type="dcterms:W3CDTF">2024-11-30T21:13:56Z</dcterms:modified>
  <cp:category>www.irfanakarr.com</cp:category>
  <cp:contentStatus>www.irfanakarr.com</cp:contentStatus>
</cp:coreProperties>
</file>